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69" r:id="rId2"/>
    <p:sldId id="435" r:id="rId3"/>
    <p:sldId id="357" r:id="rId4"/>
    <p:sldId id="395" r:id="rId5"/>
    <p:sldId id="388" r:id="rId6"/>
    <p:sldId id="396" r:id="rId7"/>
    <p:sldId id="397" r:id="rId8"/>
    <p:sldId id="401" r:id="rId9"/>
    <p:sldId id="417" r:id="rId10"/>
    <p:sldId id="419" r:id="rId11"/>
    <p:sldId id="434" r:id="rId12"/>
    <p:sldId id="426" r:id="rId13"/>
    <p:sldId id="405" r:id="rId14"/>
    <p:sldId id="427" r:id="rId15"/>
    <p:sldId id="421" r:id="rId16"/>
    <p:sldId id="423" r:id="rId17"/>
    <p:sldId id="429" r:id="rId18"/>
    <p:sldId id="407" r:id="rId19"/>
    <p:sldId id="420" r:id="rId20"/>
    <p:sldId id="415" r:id="rId21"/>
    <p:sldId id="416" r:id="rId22"/>
    <p:sldId id="271" r:id="rId23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FreesiaUPC" pitchFamily="34" charset="-34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FreesiaUPC" pitchFamily="34" charset="-34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FreesiaUPC" pitchFamily="34" charset="-34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FreesiaUPC" pitchFamily="34" charset="-34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FreesiaUPC" pitchFamily="34" charset="-34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FreesiaUPC" pitchFamily="34" charset="-34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FreesiaUPC" pitchFamily="34" charset="-34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FreesiaUPC" pitchFamily="34" charset="-34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FreesiaUPC" pitchFamily="34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CCFFFF"/>
    <a:srgbClr val="00FF00"/>
    <a:srgbClr val="FF66FF"/>
    <a:srgbClr val="9900FF"/>
    <a:srgbClr val="3366FF"/>
    <a:srgbClr val="EAEAEA"/>
    <a:srgbClr val="F8F8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248" autoAdjust="0"/>
    <p:restoredTop sz="94660"/>
  </p:normalViewPr>
  <p:slideViewPr>
    <p:cSldViewPr>
      <p:cViewPr varScale="1">
        <p:scale>
          <a:sx n="74" d="100"/>
          <a:sy n="74" d="100"/>
        </p:scale>
        <p:origin x="-10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ngsana New" pitchFamily="18" charset="-34"/>
              </a:defRPr>
            </a:lvl1pPr>
          </a:lstStyle>
          <a:p>
            <a:endParaRPr lang="th-TH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ngsana New" pitchFamily="18" charset="-34"/>
              </a:defRPr>
            </a:lvl1pPr>
          </a:lstStyle>
          <a:p>
            <a:endParaRPr lang="th-TH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ngsana New" pitchFamily="18" charset="-34"/>
              </a:defRPr>
            </a:lvl1pPr>
          </a:lstStyle>
          <a:p>
            <a:endParaRPr lang="th-TH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ngsana New" pitchFamily="18" charset="-34"/>
              </a:defRPr>
            </a:lvl1pPr>
          </a:lstStyle>
          <a:p>
            <a:fld id="{C7443D14-4B48-45B1-A8AB-7E03F09648E2}" type="slidenum">
              <a:rPr lang="en-US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ngsana New" pitchFamily="18" charset="-34"/>
              </a:defRPr>
            </a:lvl1pPr>
          </a:lstStyle>
          <a:p>
            <a:endParaRPr lang="th-TH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ngsana New" pitchFamily="18" charset="-34"/>
              </a:defRPr>
            </a:lvl1pPr>
          </a:lstStyle>
          <a:p>
            <a:endParaRPr lang="th-TH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ngsana New" pitchFamily="18" charset="-34"/>
              </a:defRPr>
            </a:lvl1pPr>
          </a:lstStyle>
          <a:p>
            <a:endParaRPr lang="th-TH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ngsana New" pitchFamily="18" charset="-34"/>
              </a:defRPr>
            </a:lvl1pPr>
          </a:lstStyle>
          <a:p>
            <a:fld id="{836F77A9-363E-4402-AF19-4B504E626068}" type="slidenum">
              <a:rPr lang="en-US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ahoma" pitchFamily="34" charset="0"/>
      </a:defRPr>
    </a:lvl1pPr>
    <a:lvl2pPr marL="4572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ahoma" pitchFamily="34" charset="0"/>
      </a:defRPr>
    </a:lvl2pPr>
    <a:lvl3pPr marL="9144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ahoma" pitchFamily="34" charset="0"/>
      </a:defRPr>
    </a:lvl3pPr>
    <a:lvl4pPr marL="13716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ahoma" pitchFamily="34" charset="0"/>
      </a:defRPr>
    </a:lvl4pPr>
    <a:lvl5pPr marL="18288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ahoma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12BAD4-9307-4CA4-8206-31C05D54293D}" type="slidenum">
              <a:rPr lang="en-US"/>
              <a:pPr/>
              <a:t>2</a:t>
            </a:fld>
            <a:endParaRPr lang="th-TH"/>
          </a:p>
        </p:txBody>
      </p:sp>
      <p:sp>
        <p:nvSpPr>
          <p:cNvPr id="397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2C1AE0-54A0-455D-9F77-270CD37B85E9}" type="slidenum">
              <a:rPr lang="en-US"/>
              <a:pPr/>
              <a:t>17</a:t>
            </a:fld>
            <a:endParaRPr lang="th-TH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281277-0710-44CE-ACB1-BA63AD9B3A3B}" type="slidenum">
              <a:rPr lang="en-US"/>
              <a:pPr/>
              <a:t>18</a:t>
            </a:fld>
            <a:endParaRPr lang="th-TH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DD14B6-59BE-4F51-9315-6CF833ED2A52}" type="slidenum">
              <a:rPr lang="en-US"/>
              <a:pPr/>
              <a:t>19</a:t>
            </a:fld>
            <a:endParaRPr lang="th-TH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BF86D9-69B6-4561-B7ED-E6BE8535953C}" type="slidenum">
              <a:rPr lang="en-US"/>
              <a:pPr/>
              <a:t>20</a:t>
            </a:fld>
            <a:endParaRPr lang="th-TH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5E0482-148C-45D5-BC77-ADCF8957A964}" type="slidenum">
              <a:rPr lang="en-US"/>
              <a:pPr/>
              <a:t>21</a:t>
            </a:fld>
            <a:endParaRPr lang="th-TH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294209-0F98-4718-8BAA-6B2E2D75719D}" type="slidenum">
              <a:rPr lang="en-US"/>
              <a:pPr/>
              <a:t>22</a:t>
            </a:fld>
            <a:endParaRPr lang="th-TH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56EE20-5B31-46EB-B5AD-F447E5D4A857}" type="slidenum">
              <a:rPr lang="en-US"/>
              <a:pPr/>
              <a:t>5</a:t>
            </a:fld>
            <a:endParaRPr lang="th-TH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4E2C5B-8A31-48FA-AB8C-E50C9CFECC57}" type="slidenum">
              <a:rPr lang="en-US"/>
              <a:pPr/>
              <a:t>6</a:t>
            </a:fld>
            <a:endParaRPr lang="th-TH"/>
          </a:p>
        </p:txBody>
      </p:sp>
      <p:sp>
        <p:nvSpPr>
          <p:cNvPr id="2242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6650BE0-C6D7-44B6-BC6C-4D15F82EBE92}" type="slidenum">
              <a:rPr lang="en-US" sz="1200">
                <a:cs typeface="Angsana New" pitchFamily="18" charset="-34"/>
              </a:rPr>
              <a:pPr algn="r"/>
              <a:t>6</a:t>
            </a:fld>
            <a:endParaRPr lang="th-TH" sz="1200">
              <a:cs typeface="Angsana New" pitchFamily="18" charset="-34"/>
            </a:endParaRPr>
          </a:p>
        </p:txBody>
      </p:sp>
      <p:sp>
        <p:nvSpPr>
          <p:cNvPr id="224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568899-9018-4139-9C1B-13A1F15461FA}" type="slidenum">
              <a:rPr lang="en-US"/>
              <a:pPr/>
              <a:t>8</a:t>
            </a:fld>
            <a:endParaRPr lang="th-TH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6ACFA8-D3FE-4AE6-B313-ECF37F4C6020}" type="slidenum">
              <a:rPr lang="en-US"/>
              <a:pPr/>
              <a:t>9</a:t>
            </a:fld>
            <a:endParaRPr lang="th-TH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C37719-210B-4965-9D9C-EBAF90025885}" type="slidenum">
              <a:rPr lang="en-US"/>
              <a:pPr/>
              <a:t>11</a:t>
            </a:fld>
            <a:endParaRPr lang="th-TH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874C4A-0525-4ED2-856C-C13BE95D67F2}" type="slidenum">
              <a:rPr lang="en-US"/>
              <a:pPr/>
              <a:t>13</a:t>
            </a:fld>
            <a:endParaRPr lang="th-TH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8CA9E2-62CA-4088-8F09-729BAB431C68}" type="slidenum">
              <a:rPr lang="en-US"/>
              <a:pPr/>
              <a:t>14</a:t>
            </a:fld>
            <a:endParaRPr lang="th-TH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379156-4A85-4063-9056-0D2604CE731F}" type="slidenum">
              <a:rPr lang="en-US"/>
              <a:pPr/>
              <a:t>15</a:t>
            </a:fld>
            <a:endParaRPr lang="th-TH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800BD-E90B-4974-8BA7-728891869748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E012C-D1B3-48E3-AF4C-24F43E47A220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9A1AB-5442-4347-A959-55BC6F050FFA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BD795EC-F7A3-4033-AD82-2689A4D22C55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6B7B9FE-C965-4F3B-88FE-060074F654FE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0BF8F-25DB-4E25-BF8D-FCAD59E93577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2B27D-BC45-47ED-88CA-1B945FA045E8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7033C-94A1-411D-84E1-170ABB86F786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B4FE9-1985-4636-BA06-F9EA5A9D135E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513FB-B3D9-466A-8751-EA27259591F7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6E4E4-1A21-4D01-9984-97B1E92AE6B3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513DC4-2E3E-458B-8A5F-73DEEFD049D8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2831-852E-4A30-9E78-73FBD628A32D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endParaRPr lang="th-T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endParaRPr 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fld id="{B87F480A-2FFC-42E8-AE85-5E2D03563267}" type="slidenum">
              <a:rPr lang="en-US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2" name="Picture 4" descr="TR03000499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0"/>
            <a:ext cx="9145588" cy="6867525"/>
          </a:xfrm>
          <a:prstGeom prst="rect">
            <a:avLst/>
          </a:prstGeom>
          <a:noFill/>
        </p:spPr>
      </p:pic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1447800"/>
            <a:ext cx="9144000" cy="193899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th-TH" sz="60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JasmineUPC" pitchFamily="18" charset="-34"/>
              </a:rPr>
              <a:t>วิสัยทัศน์ในการจัดการศึกษา</a:t>
            </a:r>
            <a:r>
              <a:rPr lang="th-TH" sz="6000" b="1" dirty="0"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JasmineUPC" pitchFamily="18" charset="-34"/>
              </a:rPr>
              <a:t> </a:t>
            </a:r>
          </a:p>
          <a:p>
            <a:pPr algn="ctr"/>
            <a:r>
              <a:rPr lang="th-TH" sz="60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JasmineUPC" pitchFamily="18" charset="-34"/>
              </a:rPr>
              <a:t>ให้ทันกับความเปลี่ยนแปลง</a:t>
            </a:r>
          </a:p>
        </p:txBody>
      </p:sp>
      <p:sp>
        <p:nvSpPr>
          <p:cNvPr id="17423" name="Oval 15" descr="Sphere"/>
          <p:cNvSpPr>
            <a:spLocks noChangeArrowheads="1"/>
          </p:cNvSpPr>
          <p:nvPr/>
        </p:nvSpPr>
        <p:spPr bwMode="auto">
          <a:xfrm>
            <a:off x="990600" y="152400"/>
            <a:ext cx="1600200" cy="1066800"/>
          </a:xfrm>
          <a:prstGeom prst="ellipse">
            <a:avLst/>
          </a:prstGeom>
          <a:pattFill prst="sphere">
            <a:fgClr>
              <a:srgbClr val="9900FF"/>
            </a:fgClr>
            <a:bgClr>
              <a:schemeClr val="bg1"/>
            </a:bgClr>
          </a:pattFill>
          <a:ln w="57150" cmpd="thinThick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Oval 16" descr="90%"/>
          <p:cNvSpPr>
            <a:spLocks noChangeArrowheads="1"/>
          </p:cNvSpPr>
          <p:nvPr/>
        </p:nvSpPr>
        <p:spPr bwMode="auto">
          <a:xfrm>
            <a:off x="2667000" y="228600"/>
            <a:ext cx="533400" cy="381000"/>
          </a:xfrm>
          <a:prstGeom prst="ellipse">
            <a:avLst/>
          </a:prstGeom>
          <a:pattFill prst="pct90">
            <a:fgClr>
              <a:srgbClr val="FF00FF"/>
            </a:fgClr>
            <a:bgClr>
              <a:schemeClr val="bg1"/>
            </a:bgClr>
          </a:pattFill>
          <a:ln w="57150" cmpd="thinThick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6" name="Rectangle 28" descr="Large checker board"/>
          <p:cNvSpPr>
            <a:spLocks noChangeArrowheads="1"/>
          </p:cNvSpPr>
          <p:nvPr/>
        </p:nvSpPr>
        <p:spPr bwMode="auto">
          <a:xfrm>
            <a:off x="0" y="4572000"/>
            <a:ext cx="9144000" cy="1981200"/>
          </a:xfrm>
          <a:prstGeom prst="rect">
            <a:avLst/>
          </a:prstGeom>
          <a:pattFill prst="lgCheck">
            <a:fgClr>
              <a:srgbClr val="EAEAEA"/>
            </a:fgClr>
            <a:bgClr>
              <a:schemeClr val="bg1"/>
            </a:bgClr>
          </a:patt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1524000" y="4876800"/>
            <a:ext cx="4800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1371600" y="472440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h-TH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รองศาสตราจารย์ ดร.สุเทพ  เชาวลิต</a:t>
            </a:r>
          </a:p>
        </p:txBody>
      </p:sp>
      <p:sp>
        <p:nvSpPr>
          <p:cNvPr id="17439" name="Rectangle 31"/>
          <p:cNvSpPr>
            <a:spLocks noChangeArrowheads="1"/>
          </p:cNvSpPr>
          <p:nvPr/>
        </p:nvSpPr>
        <p:spPr bwMode="auto">
          <a:xfrm>
            <a:off x="2895600" y="5181600"/>
            <a:ext cx="3629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h-TH" sz="2800" b="1"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ผู้อำนวยการหลักสูตรปริญญาเอก</a:t>
            </a:r>
          </a:p>
        </p:txBody>
      </p:sp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1447800" y="5562600"/>
            <a:ext cx="513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การจัดการดุษฎีบัณฑิต สาขาการจัดการภาครัฐ</a:t>
            </a:r>
          </a:p>
        </p:txBody>
      </p:sp>
      <p:sp>
        <p:nvSpPr>
          <p:cNvPr id="17441" name="Rectangle 33"/>
          <p:cNvSpPr>
            <a:spLocks noChangeArrowheads="1"/>
          </p:cNvSpPr>
          <p:nvPr/>
        </p:nvSpPr>
        <p:spPr bwMode="auto">
          <a:xfrm>
            <a:off x="2971800" y="5943600"/>
            <a:ext cx="3590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h-TH" sz="2800" b="1"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อดีต ที่ปรึกษารองนายกรัฐมนตรี</a:t>
            </a:r>
          </a:p>
        </p:txBody>
      </p:sp>
      <p:pic>
        <p:nvPicPr>
          <p:cNvPr id="17442" name="Picture 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724400"/>
            <a:ext cx="1219200" cy="1600200"/>
          </a:xfrm>
          <a:prstGeom prst="rect">
            <a:avLst/>
          </a:prstGeom>
          <a:noFill/>
          <a:ln w="19050">
            <a:solidFill>
              <a:srgbClr val="9900FF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th-TH" b="1">
                <a:solidFill>
                  <a:schemeClr val="tx1"/>
                </a:solidFill>
                <a:cs typeface="FreesiaUPC" pitchFamily="34" charset="-34"/>
              </a:rPr>
              <a:t>วิสัยทัศน์การจัดการศึกษาให้ทันการเปลี่ยนแปลง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105400"/>
          </a:xfrm>
          <a:ln/>
        </p:spPr>
        <p:txBody>
          <a:bodyPr/>
          <a:lstStyle/>
          <a:p>
            <a:pPr>
              <a:buFontTx/>
              <a:buNone/>
            </a:pPr>
            <a:endParaRPr lang="en-US"/>
          </a:p>
        </p:txBody>
      </p:sp>
      <p:sp>
        <p:nvSpPr>
          <p:cNvPr id="265220" name="Rectangle 4"/>
          <p:cNvSpPr>
            <a:spLocks noChangeArrowheads="1"/>
          </p:cNvSpPr>
          <p:nvPr/>
        </p:nvSpPr>
        <p:spPr bwMode="auto">
          <a:xfrm>
            <a:off x="381000" y="1524000"/>
            <a:ext cx="82296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65223" name="Rectangle 7"/>
          <p:cNvSpPr>
            <a:spLocks noChangeArrowheads="1"/>
          </p:cNvSpPr>
          <p:nvPr/>
        </p:nvSpPr>
        <p:spPr bwMode="auto">
          <a:xfrm>
            <a:off x="381000" y="2438400"/>
            <a:ext cx="82296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65224" name="Rectangle 8"/>
          <p:cNvSpPr>
            <a:spLocks noChangeArrowheads="1"/>
          </p:cNvSpPr>
          <p:nvPr/>
        </p:nvSpPr>
        <p:spPr bwMode="auto">
          <a:xfrm>
            <a:off x="381000" y="3276600"/>
            <a:ext cx="82296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65225" name="Rectangle 9"/>
          <p:cNvSpPr>
            <a:spLocks noChangeArrowheads="1"/>
          </p:cNvSpPr>
          <p:nvPr/>
        </p:nvSpPr>
        <p:spPr bwMode="auto">
          <a:xfrm>
            <a:off x="381000" y="4191000"/>
            <a:ext cx="82296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26" name="Text Box 10"/>
          <p:cNvSpPr txBox="1">
            <a:spLocks noChangeArrowheads="1"/>
          </p:cNvSpPr>
          <p:nvPr/>
        </p:nvSpPr>
        <p:spPr bwMode="auto">
          <a:xfrm>
            <a:off x="2743200" y="2438400"/>
            <a:ext cx="5105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800" b="1"/>
              <a:t>นโยบายการจัดการศึกษา</a:t>
            </a:r>
          </a:p>
        </p:txBody>
      </p:sp>
      <p:sp>
        <p:nvSpPr>
          <p:cNvPr id="265227" name="Text Box 11"/>
          <p:cNvSpPr txBox="1">
            <a:spLocks noChangeArrowheads="1"/>
          </p:cNvSpPr>
          <p:nvPr/>
        </p:nvSpPr>
        <p:spPr bwMode="auto">
          <a:xfrm>
            <a:off x="2438400" y="1600200"/>
            <a:ext cx="6172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800" b="1"/>
              <a:t>วิสัยทัศน์ในการจัดการศึกษา</a:t>
            </a:r>
          </a:p>
        </p:txBody>
      </p:sp>
      <p:sp>
        <p:nvSpPr>
          <p:cNvPr id="265228" name="Text Box 12"/>
          <p:cNvSpPr txBox="1">
            <a:spLocks noChangeArrowheads="1"/>
          </p:cNvSpPr>
          <p:nvPr/>
        </p:nvSpPr>
        <p:spPr bwMode="auto">
          <a:xfrm>
            <a:off x="2819400" y="3276600"/>
            <a:ext cx="4648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800" b="1"/>
              <a:t>กลยุทธ์การจัดการศึกษา</a:t>
            </a:r>
          </a:p>
        </p:txBody>
      </p:sp>
      <p:sp>
        <p:nvSpPr>
          <p:cNvPr id="265229" name="Text Box 13"/>
          <p:cNvSpPr txBox="1">
            <a:spLocks noChangeArrowheads="1"/>
          </p:cNvSpPr>
          <p:nvPr/>
        </p:nvSpPr>
        <p:spPr bwMode="auto">
          <a:xfrm>
            <a:off x="2667000" y="4191000"/>
            <a:ext cx="5334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800" b="1"/>
              <a:t>จุดเน้นในการจัดการศึกษา</a:t>
            </a:r>
          </a:p>
        </p:txBody>
      </p:sp>
      <p:sp>
        <p:nvSpPr>
          <p:cNvPr id="265230" name="Rectangle 14"/>
          <p:cNvSpPr>
            <a:spLocks noChangeArrowheads="1"/>
          </p:cNvSpPr>
          <p:nvPr/>
        </p:nvSpPr>
        <p:spPr bwMode="auto">
          <a:xfrm>
            <a:off x="457200" y="5715000"/>
            <a:ext cx="82296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65231" name="Text Box 15"/>
          <p:cNvSpPr txBox="1">
            <a:spLocks noChangeArrowheads="1"/>
          </p:cNvSpPr>
          <p:nvPr/>
        </p:nvSpPr>
        <p:spPr bwMode="auto">
          <a:xfrm>
            <a:off x="2514600" y="5638800"/>
            <a:ext cx="609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800" b="1"/>
              <a:t> </a:t>
            </a:r>
            <a:r>
              <a:rPr lang="th-TH" sz="4800" b="1">
                <a:cs typeface="JasmineUPC" pitchFamily="18" charset="-34"/>
              </a:rPr>
              <a:t>เป้าหมายการจัดการศึกษา</a:t>
            </a:r>
          </a:p>
        </p:txBody>
      </p:sp>
      <p:sp>
        <p:nvSpPr>
          <p:cNvPr id="265232" name="AutoShape 16"/>
          <p:cNvSpPr>
            <a:spLocks noChangeArrowheads="1"/>
          </p:cNvSpPr>
          <p:nvPr/>
        </p:nvSpPr>
        <p:spPr bwMode="auto">
          <a:xfrm rot="5400000">
            <a:off x="4533900" y="4457700"/>
            <a:ext cx="914400" cy="1752600"/>
          </a:xfrm>
          <a:prstGeom prst="chevron">
            <a:avLst>
              <a:gd name="adj" fmla="val 25000"/>
            </a:avLst>
          </a:prstGeom>
          <a:solidFill>
            <a:srgbClr val="F8F8F8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animBg="1"/>
      <p:bldP spid="265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th-TH" sz="4800" b="1">
                <a:solidFill>
                  <a:schemeClr val="tx1"/>
                </a:solidFill>
                <a:cs typeface="FreesiaUPC" pitchFamily="34" charset="-34"/>
              </a:rPr>
              <a:t>แนวคิดในการกำหนดวิสัยทัศน์ในการจัดการศึกษาให้ทันกับความเปลี่ยนแปลง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763000" cy="4800600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th-TH" sz="1600"/>
          </a:p>
          <a:p>
            <a:pPr>
              <a:buFontTx/>
              <a:buNone/>
            </a:pPr>
            <a:r>
              <a:rPr lang="th-TH" sz="4000"/>
              <a:t>		</a:t>
            </a:r>
            <a:r>
              <a:rPr lang="th-TH" sz="4000" b="1">
                <a:cs typeface="FreesiaUPC" pitchFamily="34" charset="-34"/>
              </a:rPr>
              <a:t>1. แนวคิดพื้นฐานการแข่งขันท่ามกลางกระแสโลก</a:t>
            </a:r>
          </a:p>
          <a:p>
            <a:pPr>
              <a:buFontTx/>
              <a:buNone/>
            </a:pPr>
            <a:r>
              <a:rPr lang="th-TH" sz="4000" b="1">
                <a:cs typeface="FreesiaUPC" pitchFamily="34" charset="-34"/>
              </a:rPr>
              <a:t>		2. ระดับมาตรฐานสากล</a:t>
            </a:r>
          </a:p>
          <a:p>
            <a:pPr>
              <a:buFontTx/>
              <a:buNone/>
            </a:pPr>
            <a:r>
              <a:rPr lang="th-TH" sz="4000" b="1">
                <a:cs typeface="FreesiaUPC" pitchFamily="34" charset="-34"/>
              </a:rPr>
              <a:t>		3. คุณค่าต่อผู้รับบริการและสังคม</a:t>
            </a:r>
          </a:p>
          <a:p>
            <a:pPr>
              <a:buFontTx/>
              <a:buNone/>
            </a:pPr>
            <a:r>
              <a:rPr lang="th-TH" sz="4000" b="1">
                <a:cs typeface="FreesiaUPC" pitchFamily="34" charset="-34"/>
              </a:rPr>
              <a:t>		4. สภาพแวดล้อมขององค์การ</a:t>
            </a:r>
          </a:p>
          <a:p>
            <a:pPr>
              <a:buFontTx/>
              <a:buNone/>
            </a:pPr>
            <a:r>
              <a:rPr lang="th-TH" sz="4000" b="1">
                <a:cs typeface="FreesiaUPC" pitchFamily="34" charset="-34"/>
              </a:rPr>
              <a:t>		5. ความคิด แรงบันดาลใจ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5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5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593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593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5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5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9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5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5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5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5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38" grpId="0" animBg="1"/>
      <p:bldP spid="295939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3733800"/>
          </a:xfrm>
          <a:ln w="38100">
            <a:solidFill>
              <a:schemeClr val="tx2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en-US" sz="3600">
                <a:cs typeface="Times New Roman" pitchFamily="18" charset="0"/>
              </a:rPr>
              <a:t>                   </a:t>
            </a:r>
          </a:p>
          <a:p>
            <a:pPr>
              <a:buFontTx/>
              <a:buNone/>
            </a:pPr>
            <a:r>
              <a:rPr lang="en-US" sz="3600">
                <a:cs typeface="Times New Roman" pitchFamily="18" charset="0"/>
              </a:rPr>
              <a:t>                GLOBALIZATION</a:t>
            </a:r>
          </a:p>
          <a:p>
            <a:pPr>
              <a:buFontTx/>
              <a:buNone/>
            </a:pPr>
            <a:r>
              <a:rPr lang="en-US" b="1">
                <a:cs typeface="Times New Roman" pitchFamily="18" charset="0"/>
              </a:rPr>
              <a:t>		       </a:t>
            </a:r>
            <a:r>
              <a:rPr lang="en-US" sz="2800" b="1">
                <a:cs typeface="Times New Roman" pitchFamily="18" charset="0"/>
              </a:rPr>
              <a:t>NO BOUNDARY WORLD</a:t>
            </a:r>
          </a:p>
          <a:p>
            <a:pPr>
              <a:buFontTx/>
              <a:buNone/>
            </a:pPr>
            <a:r>
              <a:rPr lang="en-US" sz="2800" b="1">
                <a:cs typeface="Times New Roman" pitchFamily="18" charset="0"/>
              </a:rPr>
              <a:t>	       INFORMATION  TECHNOLOGY</a:t>
            </a:r>
          </a:p>
          <a:p>
            <a:pPr>
              <a:buFontTx/>
              <a:buNone/>
            </a:pPr>
            <a:r>
              <a:rPr lang="en-US" sz="2800" b="1">
                <a:cs typeface="Times New Roman" pitchFamily="18" charset="0"/>
              </a:rPr>
              <a:t>		 	  THE  THIRD  WAVE</a:t>
            </a:r>
            <a:endParaRPr lang="th-TH" sz="2800" b="1"/>
          </a:p>
          <a:p>
            <a:pPr>
              <a:buFontTx/>
              <a:buNone/>
            </a:pPr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600200"/>
          </a:xfrm>
          <a:solidFill>
            <a:schemeClr val="bg1"/>
          </a:solidFill>
          <a:ln w="57150">
            <a:noFill/>
          </a:ln>
        </p:spPr>
        <p:txBody>
          <a:bodyPr/>
          <a:lstStyle/>
          <a:p>
            <a:r>
              <a:rPr lang="en-US" sz="3600" b="1">
                <a:solidFill>
                  <a:schemeClr val="tx1"/>
                </a:solidFill>
                <a:latin typeface="Broadway" pitchFamily="82" charset="0"/>
                <a:cs typeface="Times New Roman" pitchFamily="18" charset="0"/>
              </a:rPr>
              <a:t>THE THIRD WAVE</a:t>
            </a:r>
            <a:r>
              <a:rPr lang="th-TH" sz="3600" b="1">
                <a:solidFill>
                  <a:schemeClr val="tx1"/>
                </a:solidFill>
                <a:latin typeface="Broadway" pitchFamily="82" charset="0"/>
              </a:rPr>
              <a:t/>
            </a:r>
            <a:br>
              <a:rPr lang="th-TH" sz="3600" b="1">
                <a:solidFill>
                  <a:schemeClr val="tx1"/>
                </a:solidFill>
                <a:latin typeface="Broadway" pitchFamily="82" charset="0"/>
              </a:rPr>
            </a:br>
            <a:r>
              <a:rPr lang="en-US" sz="3600" b="1" i="1">
                <a:solidFill>
                  <a:schemeClr val="tx1"/>
                </a:solidFill>
                <a:latin typeface="Times New Roman" pitchFamily="18" charset="0"/>
              </a:rPr>
              <a:t>Alvin Toffler</a:t>
            </a:r>
            <a:endParaRPr lang="th-TH" sz="3600" b="1" i="1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4724400"/>
          </a:xfrm>
          <a:ln w="28575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  <a:tabLst>
                <a:tab pos="3889375" algn="l"/>
              </a:tabLst>
            </a:pPr>
            <a:endParaRPr lang="th-TH" dirty="0"/>
          </a:p>
          <a:p>
            <a:pPr>
              <a:buFontTx/>
              <a:buNone/>
              <a:tabLst>
                <a:tab pos="3889375" algn="l"/>
              </a:tabLst>
            </a:pPr>
            <a:r>
              <a:rPr lang="th-TH" dirty="0"/>
              <a:t>                   </a:t>
            </a:r>
            <a:r>
              <a:rPr lang="en-US" dirty="0"/>
              <a:t>   </a:t>
            </a:r>
            <a:r>
              <a:rPr lang="en-US" dirty="0" smtClean="0"/>
              <a:t>        Agrarian</a:t>
            </a:r>
            <a:r>
              <a:rPr lang="th-TH" dirty="0" smtClean="0"/>
              <a:t> </a:t>
            </a:r>
            <a:r>
              <a:rPr lang="en-US" dirty="0"/>
              <a:t>Society</a:t>
            </a:r>
          </a:p>
          <a:p>
            <a:pPr>
              <a:buFontTx/>
              <a:buNone/>
              <a:tabLst>
                <a:tab pos="3889375" algn="l"/>
              </a:tabLst>
            </a:pPr>
            <a:r>
              <a:rPr lang="en-US" dirty="0"/>
              <a:t>	                   Industrial Society</a:t>
            </a:r>
          </a:p>
          <a:p>
            <a:pPr>
              <a:buFontTx/>
              <a:buNone/>
              <a:tabLst>
                <a:tab pos="3889375" algn="l"/>
              </a:tabLst>
            </a:pPr>
            <a:r>
              <a:rPr lang="en-US" dirty="0"/>
              <a:t>                    Information Society</a:t>
            </a:r>
          </a:p>
          <a:p>
            <a:pPr>
              <a:buFontTx/>
              <a:buNone/>
              <a:tabLst>
                <a:tab pos="3889375" algn="l"/>
              </a:tabLst>
            </a:pPr>
            <a:r>
              <a:rPr lang="en-US" dirty="0"/>
              <a:t>   …………………………………………………</a:t>
            </a:r>
          </a:p>
          <a:p>
            <a:pPr>
              <a:buFontTx/>
              <a:buNone/>
              <a:tabLst>
                <a:tab pos="3889375" algn="l"/>
              </a:tabLst>
            </a:pPr>
            <a:r>
              <a:rPr lang="en-US" dirty="0"/>
              <a:t>                Knowledge-Based Society</a:t>
            </a:r>
            <a:endParaRPr lang="th-TH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961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961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9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9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8" grpId="0" animBg="1"/>
      <p:bldP spid="239619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458200" cy="1066800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n-US">
                <a:solidFill>
                  <a:schemeClr val="tx1"/>
                </a:solidFill>
                <a:latin typeface="Broadway" pitchFamily="82" charset="0"/>
              </a:rPr>
              <a:t>GLOBALIZATION</a:t>
            </a:r>
            <a:endParaRPr lang="th-TH">
              <a:solidFill>
                <a:schemeClr val="tx1"/>
              </a:solidFill>
              <a:latin typeface="Broadway" pitchFamily="82" charset="0"/>
            </a:endParaRP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458200" cy="4648200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en-US" sz="2400"/>
              <a:t>					</a:t>
            </a:r>
            <a:r>
              <a:rPr lang="en-US" sz="2400" b="1"/>
              <a:t> </a:t>
            </a:r>
          </a:p>
          <a:p>
            <a:pPr>
              <a:buFontTx/>
              <a:buNone/>
            </a:pPr>
            <a:r>
              <a:rPr lang="en-US" sz="2400"/>
              <a:t>	     </a:t>
            </a:r>
          </a:p>
          <a:p>
            <a:pPr>
              <a:buFontTx/>
              <a:buNone/>
            </a:pPr>
            <a:r>
              <a:rPr lang="en-US" sz="2400"/>
              <a:t>         </a:t>
            </a:r>
            <a:r>
              <a:rPr lang="en-US" sz="2400" b="1"/>
              <a:t>1. CAPITAL &amp; MONEY</a:t>
            </a:r>
          </a:p>
          <a:p>
            <a:pPr>
              <a:buFontTx/>
              <a:buNone/>
            </a:pPr>
            <a:r>
              <a:rPr lang="en-US" sz="2400" b="1"/>
              <a:t>	    2. GOODS &amp; SERVICES</a:t>
            </a:r>
          </a:p>
          <a:p>
            <a:pPr>
              <a:buFontTx/>
              <a:buNone/>
            </a:pPr>
            <a:r>
              <a:rPr lang="en-US" sz="2400" b="1"/>
              <a:t>	    3. KNOWLEDGE    INFORMATION &amp;</a:t>
            </a:r>
          </a:p>
          <a:p>
            <a:pPr>
              <a:buFontTx/>
              <a:buNone/>
            </a:pPr>
            <a:r>
              <a:rPr lang="en-US" sz="2400" b="1"/>
              <a:t>					                   TECHNOLOGY</a:t>
            </a:r>
          </a:p>
          <a:p>
            <a:pPr>
              <a:buFontTx/>
              <a:buNone/>
            </a:pPr>
            <a:r>
              <a:rPr lang="en-US" sz="2400" b="1"/>
              <a:t>	    4. HUMAN  RESOURCE</a:t>
            </a:r>
            <a:endParaRPr lang="th-TH" sz="2400" b="1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795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795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955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955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95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9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79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9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9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9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9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9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9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9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4" grpId="0" animBg="1"/>
      <p:bldP spid="279555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  <a:solidFill>
            <a:schemeClr val="bg1"/>
          </a:solidFill>
          <a:ln/>
        </p:spPr>
        <p:txBody>
          <a:bodyPr/>
          <a:lstStyle/>
          <a:p>
            <a:r>
              <a:rPr lang="th-TH" sz="4800" b="1">
                <a:solidFill>
                  <a:schemeClr val="tx1"/>
                </a:solidFill>
                <a:cs typeface="FreesiaUPC" pitchFamily="34" charset="-34"/>
              </a:rPr>
              <a:t> ผลกระทบจากโลกาภิวัตน์ในการจัดการศึกษา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763000" cy="4800600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th-TH" sz="1600"/>
          </a:p>
          <a:p>
            <a:pPr>
              <a:buFontTx/>
              <a:buNone/>
            </a:pPr>
            <a:r>
              <a:rPr lang="th-TH" sz="4000"/>
              <a:t>	</a:t>
            </a:r>
            <a:r>
              <a:rPr lang="th-TH" sz="4000" b="1">
                <a:cs typeface="FreesiaUPC" pitchFamily="34" charset="-34"/>
              </a:rPr>
              <a:t>1. ทุกสังคมไม่สามารถสกัดกั้นกระแสได้</a:t>
            </a:r>
          </a:p>
          <a:p>
            <a:pPr>
              <a:buFontTx/>
              <a:buNone/>
            </a:pPr>
            <a:r>
              <a:rPr lang="th-TH" sz="4000" b="1">
                <a:cs typeface="FreesiaUPC" pitchFamily="34" charset="-34"/>
              </a:rPr>
              <a:t>	2. การไหลบ่าของข้อมูลข่าวสาร เทคโนโลยี</a:t>
            </a:r>
          </a:p>
          <a:p>
            <a:pPr>
              <a:buFontTx/>
              <a:buNone/>
            </a:pPr>
            <a:r>
              <a:rPr lang="th-TH" sz="4000" b="1">
                <a:cs typeface="FreesiaUPC" pitchFamily="34" charset="-34"/>
              </a:rPr>
              <a:t>	3. การเปลี่ยนแปลงวิธีคิด ค่านิยม วิถีชีวิต อาชีพ</a:t>
            </a:r>
          </a:p>
          <a:p>
            <a:pPr>
              <a:buFontTx/>
              <a:buNone/>
            </a:pPr>
            <a:r>
              <a:rPr lang="th-TH" sz="4000" b="1">
                <a:cs typeface="FreesiaUPC" pitchFamily="34" charset="-34"/>
              </a:rPr>
              <a:t>	4. การแข่งขัน ความร่วมมือ </a:t>
            </a:r>
          </a:p>
          <a:p>
            <a:pPr>
              <a:buFontTx/>
              <a:buNone/>
            </a:pPr>
            <a:r>
              <a:rPr lang="th-TH" sz="4000" b="1">
                <a:cs typeface="FreesiaUPC" pitchFamily="34" charset="-34"/>
              </a:rPr>
              <a:t>	5. การจัดการศึกษาให้ทันกับการเปลี่ยนแปลง</a:t>
            </a:r>
          </a:p>
          <a:p>
            <a:pPr>
              <a:buFontTx/>
              <a:buNone/>
            </a:pPr>
            <a:r>
              <a:rPr lang="th-TH" sz="4000" b="1">
                <a:cs typeface="FreesiaUPC" pitchFamily="34" charset="-34"/>
              </a:rPr>
              <a:t>		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9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9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931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931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4" grpId="0" animBg="1"/>
      <p:bldP spid="269315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AutoShape 2"/>
          <p:cNvSpPr>
            <a:spLocks noChangeArrowheads="1"/>
          </p:cNvSpPr>
          <p:nvPr/>
        </p:nvSpPr>
        <p:spPr bwMode="auto">
          <a:xfrm>
            <a:off x="6477000" y="3276600"/>
            <a:ext cx="1676400" cy="1600200"/>
          </a:xfrm>
          <a:prstGeom prst="chevron">
            <a:avLst>
              <a:gd name="adj" fmla="val 2619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3411" name="AutoShape 3"/>
          <p:cNvSpPr>
            <a:spLocks noChangeArrowheads="1"/>
          </p:cNvSpPr>
          <p:nvPr/>
        </p:nvSpPr>
        <p:spPr bwMode="auto">
          <a:xfrm>
            <a:off x="2590800" y="2819400"/>
            <a:ext cx="3048000" cy="1600200"/>
          </a:xfrm>
          <a:prstGeom prst="chevron">
            <a:avLst>
              <a:gd name="adj" fmla="val 33836"/>
            </a:avLst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73412" name="AutoShape 4"/>
          <p:cNvSpPr>
            <a:spLocks noChangeArrowheads="1"/>
          </p:cNvSpPr>
          <p:nvPr/>
        </p:nvSpPr>
        <p:spPr bwMode="auto">
          <a:xfrm>
            <a:off x="838200" y="2819400"/>
            <a:ext cx="2133600" cy="1600200"/>
          </a:xfrm>
          <a:prstGeom prst="chevron">
            <a:avLst>
              <a:gd name="adj" fmla="val 33333"/>
            </a:avLst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73413" name="Rectangle 5"/>
          <p:cNvSpPr>
            <a:spLocks noChangeArrowheads="1"/>
          </p:cNvSpPr>
          <p:nvPr/>
        </p:nvSpPr>
        <p:spPr bwMode="auto">
          <a:xfrm>
            <a:off x="5791200" y="1981200"/>
            <a:ext cx="3124200" cy="3352800"/>
          </a:xfrm>
          <a:prstGeom prst="rect">
            <a:avLst/>
          </a:prstGeom>
          <a:solidFill>
            <a:srgbClr val="F8F8F8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3414" name="AutoShape 6"/>
          <p:cNvSpPr>
            <a:spLocks noChangeArrowheads="1"/>
          </p:cNvSpPr>
          <p:nvPr/>
        </p:nvSpPr>
        <p:spPr bwMode="auto">
          <a:xfrm>
            <a:off x="7543800" y="2590800"/>
            <a:ext cx="1219200" cy="2286000"/>
          </a:xfrm>
          <a:prstGeom prst="chevron">
            <a:avLst>
              <a:gd name="adj" fmla="val 519"/>
            </a:avLst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73415" name="AutoShape 7"/>
          <p:cNvSpPr>
            <a:spLocks noChangeArrowheads="1"/>
          </p:cNvSpPr>
          <p:nvPr/>
        </p:nvSpPr>
        <p:spPr bwMode="auto">
          <a:xfrm>
            <a:off x="5867400" y="2895600"/>
            <a:ext cx="1600200" cy="1600200"/>
          </a:xfrm>
          <a:prstGeom prst="chevron">
            <a:avLst>
              <a:gd name="adj" fmla="val 25000"/>
            </a:avLst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1219200" y="3352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cs typeface="Angsana New" pitchFamily="18" charset="-34"/>
              </a:rPr>
              <a:t> INPUT</a:t>
            </a:r>
            <a:endParaRPr lang="th-TH" sz="2400" b="1">
              <a:cs typeface="Angsana New" pitchFamily="18" charset="-34"/>
            </a:endParaRP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6248400" y="34290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cs typeface="Angsana New" pitchFamily="18" charset="-34"/>
              </a:rPr>
              <a:t>OUTPUT</a:t>
            </a:r>
            <a:endParaRPr lang="th-TH" sz="2000" b="1">
              <a:cs typeface="Angsana New" pitchFamily="18" charset="-34"/>
            </a:endParaRPr>
          </a:p>
        </p:txBody>
      </p:sp>
      <p:sp>
        <p:nvSpPr>
          <p:cNvPr id="273418" name="Text Box 10"/>
          <p:cNvSpPr txBox="1">
            <a:spLocks noChangeArrowheads="1"/>
          </p:cNvSpPr>
          <p:nvPr/>
        </p:nvSpPr>
        <p:spPr bwMode="auto">
          <a:xfrm>
            <a:off x="7620000" y="3276600"/>
            <a:ext cx="1143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cs typeface="Angsana New" pitchFamily="18" charset="-34"/>
              </a:rPr>
              <a:t>  OUT</a:t>
            </a:r>
          </a:p>
          <a:p>
            <a:pPr>
              <a:spcBef>
                <a:spcPct val="50000"/>
              </a:spcBef>
            </a:pPr>
            <a:r>
              <a:rPr lang="en-US" sz="2000" b="1">
                <a:cs typeface="Angsana New" pitchFamily="18" charset="-34"/>
              </a:rPr>
              <a:t>COME</a:t>
            </a:r>
            <a:endParaRPr lang="th-TH" sz="2000" b="1">
              <a:cs typeface="Angsana New" pitchFamily="18" charset="-34"/>
            </a:endParaRPr>
          </a:p>
        </p:txBody>
      </p:sp>
      <p:sp>
        <p:nvSpPr>
          <p:cNvPr id="273419" name="Oval 11"/>
          <p:cNvSpPr>
            <a:spLocks noChangeArrowheads="1"/>
          </p:cNvSpPr>
          <p:nvPr/>
        </p:nvSpPr>
        <p:spPr bwMode="auto">
          <a:xfrm>
            <a:off x="381000" y="1219200"/>
            <a:ext cx="2438400" cy="1371600"/>
          </a:xfrm>
          <a:prstGeom prst="ellipse">
            <a:avLst/>
          </a:prstGeom>
          <a:solidFill>
            <a:srgbClr val="F8F8F8"/>
          </a:solidFill>
          <a:ln w="57150" cmpd="thinThick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533400" y="16002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Bodoni MT Black" pitchFamily="18" charset="0"/>
                <a:cs typeface="Angsana New" pitchFamily="18" charset="-34"/>
              </a:rPr>
              <a:t>OBJECTIVE</a:t>
            </a:r>
            <a:endParaRPr lang="th-TH" sz="2400">
              <a:latin typeface="Bodoni MT Black" pitchFamily="18" charset="0"/>
              <a:cs typeface="Angsana New" pitchFamily="18" charset="-34"/>
            </a:endParaRPr>
          </a:p>
        </p:txBody>
      </p:sp>
      <p:sp>
        <p:nvSpPr>
          <p:cNvPr id="273421" name="Text Box 13"/>
          <p:cNvSpPr txBox="1">
            <a:spLocks noChangeArrowheads="1"/>
          </p:cNvSpPr>
          <p:nvPr/>
        </p:nvSpPr>
        <p:spPr bwMode="auto">
          <a:xfrm>
            <a:off x="2286000" y="6019800"/>
            <a:ext cx="2362200" cy="40640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cs typeface="Angsana New" pitchFamily="18" charset="-34"/>
              </a:rPr>
              <a:t>EFFECTIVENESS</a:t>
            </a:r>
            <a:endParaRPr lang="th-TH" sz="2000" i="1">
              <a:cs typeface="Angsana New" pitchFamily="18" charset="-34"/>
            </a:endParaRPr>
          </a:p>
        </p:txBody>
      </p:sp>
      <p:sp>
        <p:nvSpPr>
          <p:cNvPr id="273422" name="Text Box 14"/>
          <p:cNvSpPr txBox="1">
            <a:spLocks noChangeArrowheads="1"/>
          </p:cNvSpPr>
          <p:nvPr/>
        </p:nvSpPr>
        <p:spPr bwMode="auto">
          <a:xfrm>
            <a:off x="2286000" y="5257800"/>
            <a:ext cx="2362200" cy="40640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cs typeface="Angsana New" pitchFamily="18" charset="-34"/>
              </a:rPr>
              <a:t>     EFFICIENCY</a:t>
            </a:r>
            <a:endParaRPr lang="th-TH" sz="2000" i="1">
              <a:cs typeface="Angsana New" pitchFamily="18" charset="-34"/>
            </a:endParaRPr>
          </a:p>
        </p:txBody>
      </p:sp>
      <p:sp>
        <p:nvSpPr>
          <p:cNvPr id="273423" name="Text Box 15"/>
          <p:cNvSpPr txBox="1">
            <a:spLocks noChangeArrowheads="1"/>
          </p:cNvSpPr>
          <p:nvPr/>
        </p:nvSpPr>
        <p:spPr bwMode="auto">
          <a:xfrm>
            <a:off x="6705600" y="5029200"/>
            <a:ext cx="1752600" cy="466725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Bodoni MT Black" pitchFamily="18" charset="0"/>
                <a:cs typeface="Angsana New" pitchFamily="18" charset="-34"/>
              </a:rPr>
              <a:t> RESULT</a:t>
            </a:r>
            <a:endParaRPr lang="th-TH" sz="2400">
              <a:latin typeface="Bodoni MT Black" pitchFamily="18" charset="0"/>
              <a:cs typeface="Angsana New" pitchFamily="18" charset="-34"/>
            </a:endParaRPr>
          </a:p>
        </p:txBody>
      </p:sp>
      <p:sp>
        <p:nvSpPr>
          <p:cNvPr id="273424" name="Text Box 16"/>
          <p:cNvSpPr txBox="1">
            <a:spLocks noChangeArrowheads="1"/>
          </p:cNvSpPr>
          <p:nvPr/>
        </p:nvSpPr>
        <p:spPr bwMode="auto">
          <a:xfrm>
            <a:off x="3124200" y="33528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cs typeface="Angsana New" pitchFamily="18" charset="-34"/>
              </a:rPr>
              <a:t>MANAGEMENT</a:t>
            </a:r>
            <a:endParaRPr lang="th-TH" sz="2400" b="1">
              <a:cs typeface="Angsana New" pitchFamily="18" charset="-34"/>
            </a:endParaRPr>
          </a:p>
        </p:txBody>
      </p:sp>
      <p:sp>
        <p:nvSpPr>
          <p:cNvPr id="273425" name="Line 17"/>
          <p:cNvSpPr>
            <a:spLocks noChangeShapeType="1"/>
          </p:cNvSpPr>
          <p:nvPr/>
        </p:nvSpPr>
        <p:spPr bwMode="auto">
          <a:xfrm>
            <a:off x="762000" y="2362200"/>
            <a:ext cx="0" cy="388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26" name="Line 18"/>
          <p:cNvSpPr>
            <a:spLocks noChangeShapeType="1"/>
          </p:cNvSpPr>
          <p:nvPr/>
        </p:nvSpPr>
        <p:spPr bwMode="auto">
          <a:xfrm>
            <a:off x="762000" y="6248400"/>
            <a:ext cx="152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27" name="Line 19"/>
          <p:cNvSpPr>
            <a:spLocks noChangeShapeType="1"/>
          </p:cNvSpPr>
          <p:nvPr/>
        </p:nvSpPr>
        <p:spPr bwMode="auto">
          <a:xfrm>
            <a:off x="4648200" y="6248400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28" name="Line 20"/>
          <p:cNvSpPr>
            <a:spLocks noChangeShapeType="1"/>
          </p:cNvSpPr>
          <p:nvPr/>
        </p:nvSpPr>
        <p:spPr bwMode="auto">
          <a:xfrm flipV="1">
            <a:off x="7543800" y="54864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29" name="Line 21"/>
          <p:cNvSpPr>
            <a:spLocks noChangeShapeType="1"/>
          </p:cNvSpPr>
          <p:nvPr/>
        </p:nvSpPr>
        <p:spPr bwMode="auto">
          <a:xfrm>
            <a:off x="1447800" y="44196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30" name="Line 22"/>
          <p:cNvSpPr>
            <a:spLocks noChangeShapeType="1"/>
          </p:cNvSpPr>
          <p:nvPr/>
        </p:nvSpPr>
        <p:spPr bwMode="auto">
          <a:xfrm>
            <a:off x="1447800" y="54102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31" name="Line 23"/>
          <p:cNvSpPr>
            <a:spLocks noChangeShapeType="1"/>
          </p:cNvSpPr>
          <p:nvPr/>
        </p:nvSpPr>
        <p:spPr bwMode="auto">
          <a:xfrm>
            <a:off x="4648200" y="5410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32" name="Text Box 24"/>
          <p:cNvSpPr txBox="1">
            <a:spLocks noChangeArrowheads="1"/>
          </p:cNvSpPr>
          <p:nvPr/>
        </p:nvSpPr>
        <p:spPr bwMode="auto">
          <a:xfrm>
            <a:off x="2895600" y="457200"/>
            <a:ext cx="3505200" cy="466725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Bodoni MT Black" pitchFamily="18" charset="0"/>
                <a:cs typeface="Angsana New" pitchFamily="18" charset="-34"/>
              </a:rPr>
              <a:t>    ENVIRONMENT</a:t>
            </a:r>
            <a:endParaRPr lang="th-TH" sz="2400">
              <a:latin typeface="Bodoni MT Black" pitchFamily="18" charset="0"/>
              <a:cs typeface="Angsana New" pitchFamily="18" charset="-34"/>
            </a:endParaRPr>
          </a:p>
        </p:txBody>
      </p:sp>
      <p:sp>
        <p:nvSpPr>
          <p:cNvPr id="273433" name="Line 25"/>
          <p:cNvSpPr>
            <a:spLocks noChangeShapeType="1"/>
          </p:cNvSpPr>
          <p:nvPr/>
        </p:nvSpPr>
        <p:spPr bwMode="auto">
          <a:xfrm>
            <a:off x="6400800" y="6858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34" name="Line 26"/>
          <p:cNvSpPr>
            <a:spLocks noChangeShapeType="1"/>
          </p:cNvSpPr>
          <p:nvPr/>
        </p:nvSpPr>
        <p:spPr bwMode="auto">
          <a:xfrm>
            <a:off x="7391400" y="685800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35" name="Line 27"/>
          <p:cNvSpPr>
            <a:spLocks noChangeShapeType="1"/>
          </p:cNvSpPr>
          <p:nvPr/>
        </p:nvSpPr>
        <p:spPr bwMode="auto">
          <a:xfrm flipV="1">
            <a:off x="1600200" y="6858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36" name="Line 28"/>
          <p:cNvSpPr>
            <a:spLocks noChangeShapeType="1"/>
          </p:cNvSpPr>
          <p:nvPr/>
        </p:nvSpPr>
        <p:spPr bwMode="auto">
          <a:xfrm flipH="1">
            <a:off x="1600200" y="685800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37" name="Line 29"/>
          <p:cNvSpPr>
            <a:spLocks noChangeShapeType="1"/>
          </p:cNvSpPr>
          <p:nvPr/>
        </p:nvSpPr>
        <p:spPr bwMode="auto">
          <a:xfrm flipV="1">
            <a:off x="6400800" y="5334000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38" name="Line 30"/>
          <p:cNvSpPr>
            <a:spLocks noChangeShapeType="1"/>
          </p:cNvSpPr>
          <p:nvPr/>
        </p:nvSpPr>
        <p:spPr bwMode="auto">
          <a:xfrm>
            <a:off x="1524000" y="2590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3439" name="Oval 31"/>
          <p:cNvSpPr>
            <a:spLocks noChangeArrowheads="1"/>
          </p:cNvSpPr>
          <p:nvPr/>
        </p:nvSpPr>
        <p:spPr bwMode="auto">
          <a:xfrm>
            <a:off x="6400800" y="1371600"/>
            <a:ext cx="1905000" cy="1066800"/>
          </a:xfrm>
          <a:prstGeom prst="ellipse">
            <a:avLst/>
          </a:prstGeom>
          <a:solidFill>
            <a:srgbClr val="F8F8F8"/>
          </a:solidFill>
          <a:ln w="57150" cmpd="thinThick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73440" name="Text Box 32"/>
          <p:cNvSpPr txBox="1">
            <a:spLocks noChangeArrowheads="1"/>
          </p:cNvSpPr>
          <p:nvPr/>
        </p:nvSpPr>
        <p:spPr bwMode="auto">
          <a:xfrm>
            <a:off x="6781800" y="1676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Elephant" pitchFamily="18" charset="0"/>
                <a:cs typeface="Angsana New" pitchFamily="18" charset="-34"/>
              </a:rPr>
              <a:t>GOAL</a:t>
            </a:r>
            <a:endParaRPr lang="th-TH" sz="2400">
              <a:latin typeface="Elephant" pitchFamily="18" charset="0"/>
              <a:cs typeface="Angsana New" pitchFamily="18" charset="-34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Oval 2"/>
          <p:cNvSpPr>
            <a:spLocks noChangeArrowheads="1"/>
          </p:cNvSpPr>
          <p:nvPr/>
        </p:nvSpPr>
        <p:spPr bwMode="auto">
          <a:xfrm>
            <a:off x="609600" y="1524000"/>
            <a:ext cx="3048000" cy="152400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3651" name="Text Box 3"/>
          <p:cNvSpPr txBox="1">
            <a:spLocks noChangeArrowheads="1"/>
          </p:cNvSpPr>
          <p:nvPr/>
        </p:nvSpPr>
        <p:spPr bwMode="auto">
          <a:xfrm>
            <a:off x="762000" y="1828800"/>
            <a:ext cx="3124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cs typeface="Angsana New" pitchFamily="18" charset="-34"/>
              </a:rPr>
              <a:t>Human Capital</a:t>
            </a:r>
            <a:r>
              <a:rPr lang="en-US" sz="4800" b="1">
                <a:solidFill>
                  <a:srgbClr val="000066"/>
                </a:solidFill>
                <a:cs typeface="Angsana New" pitchFamily="18" charset="-34"/>
              </a:rPr>
              <a:t> </a:t>
            </a:r>
          </a:p>
        </p:txBody>
      </p:sp>
      <p:sp>
        <p:nvSpPr>
          <p:cNvPr id="283652" name="Oval 4"/>
          <p:cNvSpPr>
            <a:spLocks noChangeArrowheads="1"/>
          </p:cNvSpPr>
          <p:nvPr/>
        </p:nvSpPr>
        <p:spPr bwMode="auto">
          <a:xfrm>
            <a:off x="3048000" y="3200400"/>
            <a:ext cx="3048000" cy="152400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3653" name="Text Box 5"/>
          <p:cNvSpPr txBox="1">
            <a:spLocks noChangeArrowheads="1"/>
          </p:cNvSpPr>
          <p:nvPr/>
        </p:nvSpPr>
        <p:spPr bwMode="auto">
          <a:xfrm>
            <a:off x="3352800" y="3657600"/>
            <a:ext cx="236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cs typeface="Angsana New" pitchFamily="18" charset="-34"/>
              </a:rPr>
              <a:t>Innovation</a:t>
            </a:r>
          </a:p>
        </p:txBody>
      </p:sp>
      <p:sp>
        <p:nvSpPr>
          <p:cNvPr id="283654" name="Oval 6"/>
          <p:cNvSpPr>
            <a:spLocks noChangeArrowheads="1"/>
          </p:cNvSpPr>
          <p:nvPr/>
        </p:nvSpPr>
        <p:spPr bwMode="auto">
          <a:xfrm>
            <a:off x="5638800" y="4724400"/>
            <a:ext cx="3048000" cy="152400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3655" name="Text Box 7"/>
          <p:cNvSpPr txBox="1">
            <a:spLocks noChangeArrowheads="1"/>
          </p:cNvSpPr>
          <p:nvPr/>
        </p:nvSpPr>
        <p:spPr bwMode="auto">
          <a:xfrm>
            <a:off x="5943600" y="5029200"/>
            <a:ext cx="2362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cs typeface="Angsana New" pitchFamily="18" charset="-34"/>
              </a:rPr>
              <a:t>Competitive Advantage</a:t>
            </a:r>
          </a:p>
        </p:txBody>
      </p:sp>
      <p:sp>
        <p:nvSpPr>
          <p:cNvPr id="283656" name="AutoShape 8"/>
          <p:cNvSpPr>
            <a:spLocks noChangeArrowheads="1"/>
          </p:cNvSpPr>
          <p:nvPr/>
        </p:nvSpPr>
        <p:spPr bwMode="auto">
          <a:xfrm>
            <a:off x="1828800" y="3200400"/>
            <a:ext cx="1066800" cy="1219200"/>
          </a:xfrm>
          <a:prstGeom prst="curvedRightArrow">
            <a:avLst>
              <a:gd name="adj1" fmla="val 22857"/>
              <a:gd name="adj2" fmla="val 45714"/>
              <a:gd name="adj3" fmla="val 33333"/>
            </a:avLst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3657" name="AutoShape 9"/>
          <p:cNvSpPr>
            <a:spLocks noChangeArrowheads="1"/>
          </p:cNvSpPr>
          <p:nvPr/>
        </p:nvSpPr>
        <p:spPr bwMode="auto">
          <a:xfrm>
            <a:off x="4495800" y="5029200"/>
            <a:ext cx="1066800" cy="1219200"/>
          </a:xfrm>
          <a:prstGeom prst="curvedRightArrow">
            <a:avLst>
              <a:gd name="adj1" fmla="val 22857"/>
              <a:gd name="adj2" fmla="val 45714"/>
              <a:gd name="adj3" fmla="val 33333"/>
            </a:avLst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3658" name="Text Box 10"/>
          <p:cNvSpPr txBox="1">
            <a:spLocks noChangeArrowheads="1"/>
          </p:cNvSpPr>
          <p:nvPr/>
        </p:nvSpPr>
        <p:spPr bwMode="auto">
          <a:xfrm>
            <a:off x="838200" y="5029200"/>
            <a:ext cx="2286000" cy="739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>
                <a:cs typeface="Angsana New" pitchFamily="18" charset="-34"/>
              </a:rPr>
              <a:t> </a:t>
            </a:r>
            <a:r>
              <a:rPr lang="en-US" sz="3200" b="1">
                <a:cs typeface="Angsana New" pitchFamily="18" charset="-34"/>
              </a:rPr>
              <a:t>  </a:t>
            </a: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Bodoni MT Black" pitchFamily="18" charset="0"/>
                <a:cs typeface="Angsana New" pitchFamily="18" charset="-34"/>
              </a:rPr>
              <a:t>HPO</a:t>
            </a:r>
            <a:endParaRPr lang="en-US" sz="8800" b="1">
              <a:effectLst>
                <a:outerShdw blurRad="38100" dist="38100" dir="2700000" algn="tl">
                  <a:srgbClr val="C0C0C0"/>
                </a:outerShdw>
              </a:effectLst>
              <a:latin typeface="Bodoni MT Black" pitchFamily="18" charset="0"/>
              <a:cs typeface="Angsana New" pitchFamily="18" charset="-34"/>
            </a:endParaRPr>
          </a:p>
        </p:txBody>
      </p:sp>
      <p:sp>
        <p:nvSpPr>
          <p:cNvPr id="283659" name="AutoShape 11"/>
          <p:cNvSpPr>
            <a:spLocks noChangeArrowheads="1"/>
          </p:cNvSpPr>
          <p:nvPr/>
        </p:nvSpPr>
        <p:spPr bwMode="auto">
          <a:xfrm>
            <a:off x="4343400" y="990600"/>
            <a:ext cx="4114800" cy="2133600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3660" name="Text Box 12"/>
          <p:cNvSpPr txBox="1">
            <a:spLocks noChangeArrowheads="1"/>
          </p:cNvSpPr>
          <p:nvPr/>
        </p:nvSpPr>
        <p:spPr bwMode="auto">
          <a:xfrm>
            <a:off x="5410200" y="1524000"/>
            <a:ext cx="2209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cs typeface="Arial" charset="0"/>
              </a:rPr>
              <a:t>Knowledge Based Society</a:t>
            </a:r>
            <a:endParaRPr lang="th-TH" sz="2800" b="1">
              <a:cs typeface="Arial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23975"/>
          </a:xfrm>
          <a:solidFill>
            <a:srgbClr val="F8F8F8"/>
          </a:solidFill>
          <a:ln w="57150">
            <a:noFill/>
          </a:ln>
        </p:spPr>
        <p:txBody>
          <a:bodyPr/>
          <a:lstStyle/>
          <a:p>
            <a:r>
              <a:rPr lang="en-US" sz="2400" b="1">
                <a:solidFill>
                  <a:schemeClr val="tx1"/>
                </a:solidFill>
                <a:latin typeface="Elephant" pitchFamily="18" charset="0"/>
              </a:rPr>
              <a:t>INTERNAL &amp; EXTERNAL ENVIRONMENTS</a:t>
            </a:r>
            <a:endParaRPr lang="th-TH" sz="2400" b="1">
              <a:solidFill>
                <a:schemeClr val="tx1"/>
              </a:solidFill>
              <a:latin typeface="Elephant" pitchFamily="18" charset="0"/>
            </a:endParaRPr>
          </a:p>
        </p:txBody>
      </p:sp>
      <p:sp>
        <p:nvSpPr>
          <p:cNvPr id="243715" name="Oval 3"/>
          <p:cNvSpPr>
            <a:spLocks noChangeArrowheads="1"/>
          </p:cNvSpPr>
          <p:nvPr/>
        </p:nvSpPr>
        <p:spPr bwMode="auto">
          <a:xfrm>
            <a:off x="3962400" y="3200400"/>
            <a:ext cx="11430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3716" name="AutoShape 4"/>
          <p:cNvSpPr>
            <a:spLocks noChangeArrowheads="1"/>
          </p:cNvSpPr>
          <p:nvPr/>
        </p:nvSpPr>
        <p:spPr bwMode="auto">
          <a:xfrm>
            <a:off x="2133600" y="2362200"/>
            <a:ext cx="4724400" cy="3048000"/>
          </a:xfrm>
          <a:prstGeom prst="flowChartSummingJunction">
            <a:avLst/>
          </a:prstGeom>
          <a:solidFill>
            <a:srgbClr val="F8F8F8"/>
          </a:solidFill>
          <a:ln w="381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3717" name="Oval 5"/>
          <p:cNvSpPr>
            <a:spLocks noChangeArrowheads="1"/>
          </p:cNvSpPr>
          <p:nvPr/>
        </p:nvSpPr>
        <p:spPr bwMode="auto">
          <a:xfrm>
            <a:off x="3851275" y="3357563"/>
            <a:ext cx="1295400" cy="1143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43718" name="Text Box 6"/>
          <p:cNvSpPr txBox="1">
            <a:spLocks noChangeArrowheads="1"/>
          </p:cNvSpPr>
          <p:nvPr/>
        </p:nvSpPr>
        <p:spPr bwMode="auto">
          <a:xfrm>
            <a:off x="3886200" y="3657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Elephant" pitchFamily="18" charset="0"/>
                <a:cs typeface="Times New Roman" pitchFamily="18" charset="0"/>
              </a:rPr>
              <a:t>GOAL</a:t>
            </a:r>
            <a:endParaRPr lang="th-TH" sz="2400" b="1"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243719" name="Text Box 7"/>
          <p:cNvSpPr txBox="1">
            <a:spLocks noChangeArrowheads="1"/>
          </p:cNvSpPr>
          <p:nvPr/>
        </p:nvSpPr>
        <p:spPr bwMode="auto">
          <a:xfrm>
            <a:off x="3886200" y="27432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Verdana" pitchFamily="34" charset="0"/>
                <a:cs typeface="Angsana New" pitchFamily="18" charset="-34"/>
              </a:rPr>
              <a:t>PEOPLE</a:t>
            </a:r>
            <a:endParaRPr lang="th-TH" sz="2000" b="1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43720" name="Text Box 8"/>
          <p:cNvSpPr txBox="1">
            <a:spLocks noChangeArrowheads="1"/>
          </p:cNvSpPr>
          <p:nvPr/>
        </p:nvSpPr>
        <p:spPr bwMode="auto">
          <a:xfrm>
            <a:off x="5181600" y="37338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Verdana" pitchFamily="34" charset="0"/>
                <a:cs typeface="Angsana New" pitchFamily="18" charset="-34"/>
              </a:rPr>
              <a:t>TASK</a:t>
            </a:r>
            <a:endParaRPr lang="th-TH" sz="2000" b="1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43721" name="Text Box 9"/>
          <p:cNvSpPr txBox="1">
            <a:spLocks noChangeArrowheads="1"/>
          </p:cNvSpPr>
          <p:nvPr/>
        </p:nvSpPr>
        <p:spPr bwMode="auto">
          <a:xfrm>
            <a:off x="3429000" y="47244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Verdana" pitchFamily="34" charset="0"/>
                <a:cs typeface="Angsana New" pitchFamily="18" charset="-34"/>
              </a:rPr>
              <a:t>TECHNOLOGY</a:t>
            </a:r>
            <a:endParaRPr lang="th-TH" sz="2000" b="1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43722" name="Text Box 10"/>
          <p:cNvSpPr txBox="1">
            <a:spLocks noChangeArrowheads="1"/>
          </p:cNvSpPr>
          <p:nvPr/>
        </p:nvSpPr>
        <p:spPr bwMode="auto">
          <a:xfrm>
            <a:off x="2057400" y="3429000"/>
            <a:ext cx="198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Verdana" pitchFamily="34" charset="0"/>
                <a:cs typeface="Angsana New" pitchFamily="18" charset="-34"/>
              </a:rPr>
              <a:t>  </a:t>
            </a:r>
            <a:r>
              <a:rPr lang="en-US" sz="2000" b="1">
                <a:latin typeface="Verdana" pitchFamily="34" charset="0"/>
                <a:cs typeface="Angsana New" pitchFamily="18" charset="-34"/>
              </a:rPr>
              <a:t>STRUCTURE</a:t>
            </a:r>
            <a:endParaRPr lang="th-TH" sz="2000" b="1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43723" name="AutoShape 11"/>
          <p:cNvSpPr>
            <a:spLocks noChangeArrowheads="1"/>
          </p:cNvSpPr>
          <p:nvPr/>
        </p:nvSpPr>
        <p:spPr bwMode="auto">
          <a:xfrm>
            <a:off x="6934200" y="3581400"/>
            <a:ext cx="304800" cy="609600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24" name="AutoShape 12"/>
          <p:cNvSpPr>
            <a:spLocks noChangeArrowheads="1"/>
          </p:cNvSpPr>
          <p:nvPr/>
        </p:nvSpPr>
        <p:spPr bwMode="auto">
          <a:xfrm>
            <a:off x="1676400" y="3657600"/>
            <a:ext cx="2286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25" name="AutoShape 13"/>
          <p:cNvSpPr>
            <a:spLocks noChangeArrowheads="1"/>
          </p:cNvSpPr>
          <p:nvPr/>
        </p:nvSpPr>
        <p:spPr bwMode="auto">
          <a:xfrm>
            <a:off x="4191000" y="5486400"/>
            <a:ext cx="6096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26" name="AutoShape 14"/>
          <p:cNvSpPr>
            <a:spLocks noChangeArrowheads="1"/>
          </p:cNvSpPr>
          <p:nvPr/>
        </p:nvSpPr>
        <p:spPr bwMode="auto">
          <a:xfrm>
            <a:off x="4114800" y="1905000"/>
            <a:ext cx="6096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27" name="Text Box 15"/>
          <p:cNvSpPr txBox="1">
            <a:spLocks noChangeArrowheads="1"/>
          </p:cNvSpPr>
          <p:nvPr/>
        </p:nvSpPr>
        <p:spPr bwMode="auto">
          <a:xfrm>
            <a:off x="3276600" y="15240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Verdana" pitchFamily="34" charset="0"/>
                <a:cs typeface="Angsana New" pitchFamily="18" charset="-34"/>
              </a:rPr>
              <a:t>GLOBALIZATION</a:t>
            </a:r>
            <a:endParaRPr lang="th-TH" sz="1800" b="1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43728" name="Text Box 16"/>
          <p:cNvSpPr txBox="1">
            <a:spLocks noChangeArrowheads="1"/>
          </p:cNvSpPr>
          <p:nvPr/>
        </p:nvSpPr>
        <p:spPr bwMode="auto">
          <a:xfrm>
            <a:off x="3429000" y="59436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latin typeface="Verdana" pitchFamily="34" charset="0"/>
                <a:cs typeface="Angsana New" pitchFamily="18" charset="-34"/>
              </a:rPr>
              <a:t>ORGANIZATION</a:t>
            </a:r>
            <a:endParaRPr lang="th-TH" sz="1800" b="1" dirty="0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43729" name="Text Box 17"/>
          <p:cNvSpPr txBox="1">
            <a:spLocks noChangeArrowheads="1"/>
          </p:cNvSpPr>
          <p:nvPr/>
        </p:nvSpPr>
        <p:spPr bwMode="auto">
          <a:xfrm>
            <a:off x="6858000" y="4495800"/>
            <a:ext cx="16002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latin typeface="Verdana" pitchFamily="34" charset="0"/>
                <a:cs typeface="Angsana New" pitchFamily="18" charset="-34"/>
              </a:rPr>
              <a:t>SOCIAL &amp;</a:t>
            </a:r>
          </a:p>
          <a:p>
            <a:pPr>
              <a:spcBef>
                <a:spcPct val="50000"/>
              </a:spcBef>
            </a:pPr>
            <a:r>
              <a:rPr lang="en-US" sz="1800" b="1" dirty="0">
                <a:latin typeface="Verdana" pitchFamily="34" charset="0"/>
                <a:cs typeface="Angsana New" pitchFamily="18" charset="-34"/>
              </a:rPr>
              <a:t>CULTURE</a:t>
            </a:r>
            <a:endParaRPr lang="th-TH" sz="1800" b="1" dirty="0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43730" name="Text Box 18"/>
          <p:cNvSpPr txBox="1">
            <a:spLocks noChangeArrowheads="1"/>
          </p:cNvSpPr>
          <p:nvPr/>
        </p:nvSpPr>
        <p:spPr bwMode="auto">
          <a:xfrm>
            <a:off x="7315200" y="36576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latin typeface="Verdana" pitchFamily="34" charset="0"/>
                <a:cs typeface="Angsana New" pitchFamily="18" charset="-34"/>
              </a:rPr>
              <a:t>ECONOMIC</a:t>
            </a:r>
            <a:endParaRPr lang="th-TH" sz="1800" b="1" dirty="0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43731" name="Text Box 19"/>
          <p:cNvSpPr txBox="1">
            <a:spLocks noChangeArrowheads="1"/>
          </p:cNvSpPr>
          <p:nvPr/>
        </p:nvSpPr>
        <p:spPr bwMode="auto">
          <a:xfrm>
            <a:off x="6019800" y="54864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latin typeface="Verdana" pitchFamily="34" charset="0"/>
                <a:cs typeface="Angsana New" pitchFamily="18" charset="-34"/>
              </a:rPr>
              <a:t>POLITIC</a:t>
            </a:r>
            <a:endParaRPr lang="th-TH" sz="1800" b="1" dirty="0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43732" name="Text Box 20"/>
          <p:cNvSpPr txBox="1">
            <a:spLocks noChangeArrowheads="1"/>
          </p:cNvSpPr>
          <p:nvPr/>
        </p:nvSpPr>
        <p:spPr bwMode="auto">
          <a:xfrm>
            <a:off x="0" y="3352800"/>
            <a:ext cx="21336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Verdana" pitchFamily="34" charset="0"/>
                <a:cs typeface="Angsana New" pitchFamily="18" charset="-34"/>
              </a:rPr>
              <a:t>EDUCATIONAL</a:t>
            </a:r>
          </a:p>
          <a:p>
            <a:pPr>
              <a:spcBef>
                <a:spcPct val="50000"/>
              </a:spcBef>
            </a:pPr>
            <a:r>
              <a:rPr lang="en-US" sz="1800" b="1">
                <a:latin typeface="Verdana" pitchFamily="34" charset="0"/>
                <a:cs typeface="Angsana New" pitchFamily="18" charset="-34"/>
              </a:rPr>
              <a:t>POLICY</a:t>
            </a:r>
            <a:endParaRPr lang="th-TH" sz="1800" b="1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43734" name="Text Box 22"/>
          <p:cNvSpPr txBox="1">
            <a:spLocks noChangeArrowheads="1"/>
          </p:cNvSpPr>
          <p:nvPr/>
        </p:nvSpPr>
        <p:spPr bwMode="auto">
          <a:xfrm>
            <a:off x="6629400" y="26670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latin typeface="Verdana" pitchFamily="34" charset="0"/>
                <a:cs typeface="Angsana New" pitchFamily="18" charset="-34"/>
              </a:rPr>
              <a:t>COMPETITIVE</a:t>
            </a:r>
            <a:endParaRPr lang="th-TH" sz="1800" b="1" dirty="0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43735" name="Text Box 23"/>
          <p:cNvSpPr txBox="1">
            <a:spLocks noChangeArrowheads="1"/>
          </p:cNvSpPr>
          <p:nvPr/>
        </p:nvSpPr>
        <p:spPr bwMode="auto">
          <a:xfrm>
            <a:off x="1143000" y="2209800"/>
            <a:ext cx="1524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Verdana" pitchFamily="34" charset="0"/>
                <a:cs typeface="Angsana New" pitchFamily="18" charset="-34"/>
              </a:rPr>
              <a:t>PUBLIC</a:t>
            </a:r>
          </a:p>
          <a:p>
            <a:pPr>
              <a:spcBef>
                <a:spcPct val="50000"/>
              </a:spcBef>
            </a:pPr>
            <a:r>
              <a:rPr lang="en-US" sz="1800" b="1">
                <a:latin typeface="Verdana" pitchFamily="34" charset="0"/>
                <a:cs typeface="Angsana New" pitchFamily="18" charset="-34"/>
              </a:rPr>
              <a:t>POLICY</a:t>
            </a:r>
            <a:endParaRPr lang="th-TH" sz="1800" b="1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43736" name="Text Box 24"/>
          <p:cNvSpPr txBox="1">
            <a:spLocks noChangeArrowheads="1"/>
          </p:cNvSpPr>
          <p:nvPr/>
        </p:nvSpPr>
        <p:spPr bwMode="auto">
          <a:xfrm>
            <a:off x="5867400" y="19812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latin typeface="Verdana" pitchFamily="34" charset="0"/>
                <a:cs typeface="Angsana New" pitchFamily="18" charset="-34"/>
              </a:rPr>
              <a:t>CUSTOMER</a:t>
            </a:r>
            <a:endParaRPr lang="th-TH" sz="1800" b="1" dirty="0">
              <a:latin typeface="Verdana" pitchFamily="34" charset="0"/>
              <a:cs typeface="Angsana New" pitchFamily="18" charset="-34"/>
            </a:endParaRPr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457200" y="5181600"/>
            <a:ext cx="2971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latin typeface="Verdana" pitchFamily="34" charset="0"/>
                <a:cs typeface="Angsana New" pitchFamily="18" charset="-34"/>
              </a:rPr>
              <a:t>ASEAN  COMMUNITY</a:t>
            </a:r>
            <a:endParaRPr lang="th-TH" sz="1800" b="1" dirty="0">
              <a:latin typeface="Verdana" pitchFamily="34" charset="0"/>
              <a:cs typeface="Angsana New" pitchFamily="18" charset="-34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13788" cy="1284288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th-TH" sz="6000" b="1">
                <a:solidFill>
                  <a:schemeClr val="tx1"/>
                </a:solidFill>
                <a:cs typeface="FreesiaUPC" pitchFamily="34" charset="-34"/>
              </a:rPr>
              <a:t>องค์ประกอบของวิสัยทัศน์ 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713788" cy="5105400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th-TH" sz="1400"/>
          </a:p>
          <a:p>
            <a:pPr>
              <a:buFontTx/>
              <a:buNone/>
            </a:pPr>
            <a:r>
              <a:rPr lang="th-TH"/>
              <a:t>	</a:t>
            </a:r>
            <a:r>
              <a:rPr lang="th-TH" sz="3600" b="1">
                <a:cs typeface="FreesiaUPC" pitchFamily="34" charset="-34"/>
              </a:rPr>
              <a:t>ค่านิยม </a:t>
            </a:r>
            <a:r>
              <a:rPr lang="en-US" sz="2000" b="1">
                <a:cs typeface="FreesiaUPC" pitchFamily="34" charset="-34"/>
              </a:rPr>
              <a:t>(Value) :</a:t>
            </a:r>
            <a:r>
              <a:rPr lang="th-TH" sz="3600" b="1">
                <a:cs typeface="FreesiaUPC" pitchFamily="34" charset="-34"/>
              </a:rPr>
              <a:t>  สิ่งที่ยึดถือปฏิบัติกันมาว่าเป็นสิ่งที่ดี</a:t>
            </a:r>
          </a:p>
          <a:p>
            <a:pPr>
              <a:buFontTx/>
              <a:buNone/>
            </a:pPr>
            <a:r>
              <a:rPr lang="th-TH" sz="3600" b="1">
                <a:cs typeface="FreesiaUPC" pitchFamily="34" charset="-34"/>
              </a:rPr>
              <a:t>	ความเชื่อ</a:t>
            </a:r>
            <a:r>
              <a:rPr lang="en-US" sz="2000" b="1">
                <a:cs typeface="FreesiaUPC" pitchFamily="34" charset="-34"/>
              </a:rPr>
              <a:t>(Believe):</a:t>
            </a:r>
            <a:r>
              <a:rPr lang="th-TH" sz="3600" b="1">
                <a:cs typeface="FreesiaUPC" pitchFamily="34" charset="-34"/>
              </a:rPr>
              <a:t> อะไรที่องค์การเชื่อต่อกันมา</a:t>
            </a:r>
          </a:p>
          <a:p>
            <a:pPr>
              <a:buFontTx/>
              <a:buNone/>
            </a:pPr>
            <a:r>
              <a:rPr lang="th-TH" sz="3600" b="1">
                <a:cs typeface="FreesiaUPC" pitchFamily="34" charset="-34"/>
              </a:rPr>
              <a:t>	ภารกิจ</a:t>
            </a:r>
            <a:r>
              <a:rPr lang="en-US" sz="2400" b="1">
                <a:cs typeface="FreesiaUPC" pitchFamily="34" charset="-34"/>
              </a:rPr>
              <a:t>(Mission)</a:t>
            </a:r>
            <a:r>
              <a:rPr lang="en-US" sz="2400">
                <a:cs typeface="FreesiaUPC" pitchFamily="34" charset="-34"/>
              </a:rPr>
              <a:t> :</a:t>
            </a:r>
            <a:r>
              <a:rPr lang="th-TH" sz="3600" b="1">
                <a:cs typeface="FreesiaUPC" pitchFamily="34" charset="-34"/>
              </a:rPr>
              <a:t> สถานภาพปัจจุบัน อนาคตขององค์การ</a:t>
            </a:r>
          </a:p>
          <a:p>
            <a:pPr>
              <a:buFontTx/>
              <a:buNone/>
            </a:pPr>
            <a:r>
              <a:rPr lang="th-TH" sz="3600" b="1">
                <a:cs typeface="FreesiaUPC" pitchFamily="34" charset="-34"/>
              </a:rPr>
              <a:t>	เป้าหมาย</a:t>
            </a:r>
            <a:r>
              <a:rPr lang="en-US" sz="2000" b="1">
                <a:cs typeface="FreesiaUPC" pitchFamily="34" charset="-34"/>
              </a:rPr>
              <a:t>(Goal):</a:t>
            </a:r>
            <a:r>
              <a:rPr lang="th-TH" sz="3600" b="1">
                <a:cs typeface="FreesiaUPC" pitchFamily="34" charset="-34"/>
              </a:rPr>
              <a:t> สิ่งที่องค์การผูกพันและต้องทำให้สำเร็จ</a:t>
            </a:r>
          </a:p>
          <a:p>
            <a:pPr>
              <a:buFontTx/>
              <a:buNone/>
            </a:pPr>
            <a:r>
              <a:rPr lang="th-TH" sz="3600" b="1">
                <a:cs typeface="FreesiaUPC" pitchFamily="34" charset="-34"/>
              </a:rPr>
              <a:t>	ความชำนาญ</a:t>
            </a:r>
            <a:r>
              <a:rPr lang="en-US" sz="2000" b="1">
                <a:cs typeface="FreesiaUPC" pitchFamily="34" charset="-34"/>
              </a:rPr>
              <a:t>(Skill):</a:t>
            </a:r>
            <a:r>
              <a:rPr lang="th-TH" sz="3600" b="1">
                <a:cs typeface="FreesiaUPC" pitchFamily="34" charset="-34"/>
              </a:rPr>
              <a:t> ภารกิจที่องค์การมีความเชี่ยวชาญ</a:t>
            </a:r>
          </a:p>
          <a:p>
            <a:pPr>
              <a:buFontTx/>
              <a:buNone/>
            </a:pPr>
            <a:r>
              <a:rPr lang="th-TH" sz="3600" b="1">
                <a:cs typeface="FreesiaUPC" pitchFamily="34" charset="-34"/>
              </a:rPr>
              <a:t>	ความอยู่รอด</a:t>
            </a:r>
            <a:r>
              <a:rPr lang="en-US" sz="2000" b="1">
                <a:cs typeface="FreesiaUPC" pitchFamily="34" charset="-34"/>
              </a:rPr>
              <a:t>(Survival):</a:t>
            </a:r>
            <a:r>
              <a:rPr lang="th-TH" sz="3600" b="1">
                <a:cs typeface="FreesiaUPC" pitchFamily="34" charset="-34"/>
              </a:rPr>
              <a:t> เกิดจากการวิเคราะห์สภาพแวดล้อม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7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7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6" grpId="0" animBg="1"/>
      <p:bldP spid="267267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1554162"/>
          </a:xfrm>
          <a:solidFill>
            <a:schemeClr val="bg1"/>
          </a:solidFill>
          <a:ln w="57150">
            <a:solidFill>
              <a:srgbClr val="FF9933"/>
            </a:solidFill>
          </a:ln>
        </p:spPr>
        <p:txBody>
          <a:bodyPr/>
          <a:lstStyle/>
          <a:p>
            <a:pPr algn="l"/>
            <a:r>
              <a:rPr lang="th-TH" sz="4800" b="1" dirty="0">
                <a:solidFill>
                  <a:schemeClr val="tx1"/>
                </a:solidFill>
                <a:cs typeface="FreesiaUPC" pitchFamily="34" charset="-34"/>
              </a:rPr>
              <a:t> </a:t>
            </a:r>
            <a:r>
              <a:rPr lang="th-TH" sz="4800" b="1" dirty="0" smtClean="0">
                <a:solidFill>
                  <a:schemeClr val="tx1"/>
                </a:solidFill>
                <a:cs typeface="FreesiaUPC" pitchFamily="34" charset="-34"/>
              </a:rPr>
              <a:t>              คุณลักษณะผู้นำทางวิชาการ</a:t>
            </a:r>
            <a:r>
              <a:rPr lang="th-TH" sz="3200" b="1" dirty="0" smtClean="0">
                <a:solidFill>
                  <a:schemeClr val="tx1"/>
                </a:solidFill>
                <a:cs typeface="FreesiaUPC" pitchFamily="34" charset="-34"/>
              </a:rPr>
              <a:t/>
            </a:r>
            <a:br>
              <a:rPr lang="th-TH" sz="3200" b="1" dirty="0" smtClean="0">
                <a:solidFill>
                  <a:schemeClr val="tx1"/>
                </a:solidFill>
                <a:cs typeface="FreesiaUPC" pitchFamily="34" charset="-34"/>
              </a:rPr>
            </a:br>
            <a:r>
              <a:rPr lang="th-TH" sz="3200" b="1" dirty="0" smtClean="0">
                <a:solidFill>
                  <a:schemeClr val="tx1"/>
                </a:solidFill>
                <a:cs typeface="FreesiaUPC" pitchFamily="34" charset="-34"/>
              </a:rPr>
              <a:t>                     สำนัก</a:t>
            </a:r>
            <a:r>
              <a:rPr lang="en-US" sz="3200" b="1" dirty="0" smtClean="0">
                <a:solidFill>
                  <a:schemeClr val="tx1"/>
                </a:solidFill>
                <a:cs typeface="FreesiaUPC" pitchFamily="34" charset="-34"/>
              </a:rPr>
              <a:t> </a:t>
            </a:r>
            <a:r>
              <a:rPr lang="th-TH" sz="3200" b="1" dirty="0" smtClean="0">
                <a:solidFill>
                  <a:schemeClr val="tx1"/>
                </a:solidFill>
                <a:cs typeface="FreesiaUPC" pitchFamily="34" charset="-34"/>
              </a:rPr>
              <a:t>งานคณะกรรมการการศึกษาแห่งชาติ </a:t>
            </a:r>
            <a:endParaRPr lang="th-TH" sz="3200" b="1" dirty="0">
              <a:solidFill>
                <a:schemeClr val="tx1"/>
              </a:solidFill>
              <a:cs typeface="FreesiaUPC" pitchFamily="34" charset="-34"/>
            </a:endParaRPr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905000"/>
            <a:ext cx="8839200" cy="4724400"/>
          </a:xfrm>
          <a:solidFill>
            <a:schemeClr val="bg1"/>
          </a:solidFill>
          <a:ln w="57150">
            <a:solidFill>
              <a:srgbClr val="9900CC"/>
            </a:solidFill>
          </a:ln>
        </p:spPr>
        <p:txBody>
          <a:bodyPr/>
          <a:lstStyle/>
          <a:p>
            <a:pPr>
              <a:buNone/>
            </a:pPr>
            <a:endParaRPr lang="en-US" sz="1600" b="1" dirty="0" smtClean="0">
              <a:cs typeface="FreesiaUPC" pitchFamily="34" charset="-34"/>
            </a:endParaRPr>
          </a:p>
          <a:p>
            <a:pPr>
              <a:buNone/>
            </a:pPr>
            <a:r>
              <a:rPr lang="th-TH" sz="1600" b="1" dirty="0" smtClean="0">
                <a:cs typeface="FreesiaUPC" pitchFamily="34" charset="-34"/>
              </a:rPr>
              <a:t>        </a:t>
            </a:r>
            <a:r>
              <a:rPr lang="th-TH" b="1" dirty="0" smtClean="0">
                <a:cs typeface="FreesiaUPC" pitchFamily="34" charset="-34"/>
              </a:rPr>
              <a:t>1. วิสัยทัศน์ในการจัดการศึกษาให้ทันกับการเปลี่ยนแปลง </a:t>
            </a:r>
          </a:p>
          <a:p>
            <a:pPr>
              <a:buNone/>
            </a:pPr>
            <a:r>
              <a:rPr lang="th-TH" b="1" dirty="0" smtClean="0">
                <a:cs typeface="FreesiaUPC" pitchFamily="34" charset="-34"/>
              </a:rPr>
              <a:t>    2. ความเป็นผู้นำในการริเริ่มการใช้นวัตกรรมเพื่อการเรียนการสอน </a:t>
            </a:r>
          </a:p>
          <a:p>
            <a:pPr>
              <a:buNone/>
            </a:pPr>
            <a:r>
              <a:rPr lang="th-TH" b="1" dirty="0" smtClean="0">
                <a:cs typeface="FreesiaUPC" pitchFamily="34" charset="-34"/>
              </a:rPr>
              <a:t>    3. ส่งเสริมการนำเทคโนโลยีสารสนเทศและการสื่อสารมาใช้ในการ</a:t>
            </a:r>
          </a:p>
          <a:p>
            <a:pPr>
              <a:buNone/>
            </a:pPr>
            <a:r>
              <a:rPr lang="th-TH" b="1" dirty="0" smtClean="0">
                <a:cs typeface="FreesiaUPC" pitchFamily="34" charset="-34"/>
              </a:rPr>
              <a:t>        ปฏิรูปการเรียนรู้</a:t>
            </a:r>
          </a:p>
          <a:p>
            <a:pPr>
              <a:buNone/>
            </a:pPr>
            <a:r>
              <a:rPr lang="th-TH" b="1" dirty="0" smtClean="0">
                <a:cs typeface="FreesiaUPC" pitchFamily="34" charset="-34"/>
              </a:rPr>
              <a:t>   4. ศักยภาพในการพึ่งตนเองในการพัฒนางานวิชาการ </a:t>
            </a:r>
          </a:p>
          <a:p>
            <a:pPr>
              <a:buNone/>
            </a:pPr>
            <a:r>
              <a:rPr lang="th-TH" b="1" dirty="0" smtClean="0">
                <a:cs typeface="FreesiaUPC" pitchFamily="34" charset="-34"/>
              </a:rPr>
              <a:t>   5. การแสวงความรู้ใหม่มาปรับใช้ตลอดเวลา</a:t>
            </a:r>
            <a:endParaRPr lang="th-TH" sz="3200" b="1" dirty="0">
              <a:latin typeface="Times New Roman" pitchFamily="18" charset="0"/>
              <a:cs typeface="FreesiaUPC" pitchFamily="34" charset="-34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th-TH" sz="6000" b="1">
                <a:solidFill>
                  <a:schemeClr val="tx1"/>
                </a:solidFill>
                <a:cs typeface="FreesiaUPC" pitchFamily="34" charset="-34"/>
              </a:rPr>
              <a:t>คุณลักษณะที่ดีของวิสัยทัศน์</a:t>
            </a:r>
            <a:endParaRPr lang="en-US" sz="6000" b="1">
              <a:solidFill>
                <a:schemeClr val="tx1"/>
              </a:solidFill>
              <a:cs typeface="FreesiaUPC" pitchFamily="34" charset="-34"/>
            </a:endParaRP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5029200"/>
          </a:xfrm>
          <a:solidFill>
            <a:schemeClr val="bg1"/>
          </a:solidFill>
          <a:ln w="28575">
            <a:solidFill>
              <a:schemeClr val="tx2"/>
            </a:solidFill>
          </a:ln>
        </p:spPr>
        <p:txBody>
          <a:bodyPr/>
          <a:lstStyle/>
          <a:p>
            <a:endParaRPr lang="en-US" sz="2800"/>
          </a:p>
          <a:p>
            <a:pPr>
              <a:buFontTx/>
              <a:buNone/>
            </a:pPr>
            <a:r>
              <a:rPr lang="en-US" sz="2800"/>
              <a:t>   </a:t>
            </a:r>
            <a:r>
              <a:rPr lang="en-US" sz="2400"/>
              <a:t>1. Imaginable</a:t>
            </a:r>
            <a:r>
              <a:rPr lang="en-US" sz="2800"/>
              <a:t> </a:t>
            </a:r>
            <a:r>
              <a:rPr lang="th-TH" b="1">
                <a:cs typeface="FreesiaUPC" pitchFamily="34" charset="-34"/>
              </a:rPr>
              <a:t>ภาพฝันในอนาคต</a:t>
            </a:r>
            <a:r>
              <a:rPr lang="en-US" sz="2800"/>
              <a:t> </a:t>
            </a:r>
            <a:br>
              <a:rPr lang="en-US" sz="2800"/>
            </a:br>
            <a:r>
              <a:rPr lang="en-US" sz="2400"/>
              <a:t>2. Desirable</a:t>
            </a:r>
            <a:r>
              <a:rPr lang="en-US" sz="2800"/>
              <a:t>   </a:t>
            </a:r>
            <a:r>
              <a:rPr lang="th-TH" b="1">
                <a:cs typeface="FreesiaUPC" pitchFamily="34" charset="-34"/>
              </a:rPr>
              <a:t>มีความดึงดูดและน่าสนใจสำหรับบุคคลต่างๆ ที่</a:t>
            </a:r>
            <a:r>
              <a:rPr lang="en-US" b="1">
                <a:cs typeface="FreesiaUPC" pitchFamily="34" charset="-34"/>
              </a:rPr>
              <a:t> </a:t>
            </a:r>
          </a:p>
          <a:p>
            <a:pPr>
              <a:buFontTx/>
              <a:buNone/>
            </a:pPr>
            <a:r>
              <a:rPr lang="en-US" b="1">
                <a:cs typeface="FreesiaUPC" pitchFamily="34" charset="-34"/>
              </a:rPr>
              <a:t>                    </a:t>
            </a:r>
            <a:r>
              <a:rPr lang="th-TH" b="1">
                <a:cs typeface="FreesiaUPC" pitchFamily="34" charset="-34"/>
              </a:rPr>
              <a:t>เกี่ยวข้อง </a:t>
            </a:r>
            <a:endParaRPr lang="en-US" b="1">
              <a:cs typeface="FreesiaUPC" pitchFamily="34" charset="-34"/>
            </a:endParaRPr>
          </a:p>
          <a:p>
            <a:pPr>
              <a:buFontTx/>
              <a:buNone/>
            </a:pPr>
            <a:r>
              <a:rPr lang="en-US" sz="2800">
                <a:cs typeface="FreesiaUPC" pitchFamily="34" charset="-34"/>
              </a:rPr>
              <a:t>   </a:t>
            </a:r>
            <a:r>
              <a:rPr lang="en-US" sz="2400">
                <a:cs typeface="FreesiaUPC" pitchFamily="34" charset="-34"/>
              </a:rPr>
              <a:t>3. Feasible</a:t>
            </a:r>
            <a:r>
              <a:rPr lang="en-US" sz="2800">
                <a:cs typeface="FreesiaUPC" pitchFamily="34" charset="-34"/>
              </a:rPr>
              <a:t>     </a:t>
            </a:r>
            <a:r>
              <a:rPr lang="th-TH" b="1">
                <a:cs typeface="FreesiaUPC" pitchFamily="34" charset="-34"/>
              </a:rPr>
              <a:t>มีโอกาสของความเป็นไปได้</a:t>
            </a:r>
            <a:r>
              <a:rPr lang="en-US" b="1">
                <a:cs typeface="FreesiaUPC" pitchFamily="34" charset="-34"/>
              </a:rPr>
              <a:t> </a:t>
            </a:r>
            <a:br>
              <a:rPr lang="en-US" b="1">
                <a:cs typeface="FreesiaUPC" pitchFamily="34" charset="-34"/>
              </a:rPr>
            </a:br>
            <a:r>
              <a:rPr lang="en-US" sz="2400">
                <a:cs typeface="FreesiaUPC" pitchFamily="34" charset="-34"/>
              </a:rPr>
              <a:t>4. Focused</a:t>
            </a:r>
            <a:r>
              <a:rPr lang="en-US" sz="2800">
                <a:cs typeface="FreesiaUPC" pitchFamily="34" charset="-34"/>
              </a:rPr>
              <a:t>    </a:t>
            </a:r>
            <a:r>
              <a:rPr lang="th-TH" b="1">
                <a:cs typeface="FreesiaUPC" pitchFamily="34" charset="-34"/>
              </a:rPr>
              <a:t>มีความชัดเจนเพียงพอที่จะเป็นรากฐาน สำหรับ</a:t>
            </a:r>
            <a:endParaRPr lang="en-US" b="1">
              <a:cs typeface="FreesiaUPC" pitchFamily="34" charset="-34"/>
            </a:endParaRPr>
          </a:p>
          <a:p>
            <a:pPr>
              <a:buFontTx/>
              <a:buNone/>
            </a:pPr>
            <a:r>
              <a:rPr lang="en-US" b="1">
                <a:cs typeface="FreesiaUPC" pitchFamily="34" charset="-34"/>
              </a:rPr>
              <a:t>                    </a:t>
            </a:r>
            <a:r>
              <a:rPr lang="th-TH" b="1">
                <a:cs typeface="FreesiaUPC" pitchFamily="34" charset="-34"/>
              </a:rPr>
              <a:t>การตัดสินใจที่สำคัญขององค์กร</a:t>
            </a:r>
            <a:r>
              <a:rPr lang="en-US" b="1">
                <a:cs typeface="FreesiaUPC" pitchFamily="34" charset="-34"/>
              </a:rPr>
              <a:t> </a:t>
            </a:r>
            <a:br>
              <a:rPr lang="en-US" b="1">
                <a:cs typeface="FreesiaUPC" pitchFamily="34" charset="-34"/>
              </a:rPr>
            </a:br>
            <a:r>
              <a:rPr lang="en-US" sz="2400">
                <a:cs typeface="FreesiaUPC" pitchFamily="34" charset="-34"/>
              </a:rPr>
              <a:t>5. Flexible</a:t>
            </a:r>
            <a:r>
              <a:rPr lang="en-US" sz="2800">
                <a:cs typeface="FreesiaUPC" pitchFamily="34" charset="-34"/>
              </a:rPr>
              <a:t>     </a:t>
            </a:r>
            <a:r>
              <a:rPr lang="th-TH" b="1">
                <a:cs typeface="FreesiaUPC" pitchFamily="34" charset="-34"/>
              </a:rPr>
              <a:t>กว้างเพียงพอต่อการเปลี่ยนแปลงในอนาคต </a:t>
            </a:r>
            <a:r>
              <a:rPr lang="en-US" b="1">
                <a:cs typeface="FreesiaUPC" pitchFamily="34" charset="-34"/>
              </a:rPr>
              <a:t>  </a:t>
            </a:r>
            <a:br>
              <a:rPr lang="en-US" b="1">
                <a:cs typeface="FreesiaUPC" pitchFamily="34" charset="-34"/>
              </a:rPr>
            </a:br>
            <a:r>
              <a:rPr lang="en-US" sz="2400">
                <a:cs typeface="FreesiaUPC" pitchFamily="34" charset="-34"/>
              </a:rPr>
              <a:t>6. Communicable</a:t>
            </a:r>
            <a:r>
              <a:rPr lang="en-US" sz="2800">
                <a:cs typeface="FreesiaUPC" pitchFamily="34" charset="-34"/>
              </a:rPr>
              <a:t> </a:t>
            </a:r>
            <a:r>
              <a:rPr lang="th-TH" b="1">
                <a:cs typeface="FreesiaUPC" pitchFamily="34" charset="-34"/>
              </a:rPr>
              <a:t>สามารถที่จะสื่อสารได้ง่าย ชัดเจน</a:t>
            </a:r>
            <a:r>
              <a:rPr lang="th-TH" sz="2800">
                <a:cs typeface="FreesiaUPC" pitchFamily="34" charset="-34"/>
              </a:rPr>
              <a:t> </a:t>
            </a:r>
            <a:endParaRPr lang="en-US" sz="2800">
              <a:cs typeface="FreesiaUPC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2875"/>
          </a:xfrm>
          <a:solidFill>
            <a:schemeClr val="bg1"/>
          </a:solidFill>
          <a:ln/>
        </p:spPr>
        <p:txBody>
          <a:bodyPr/>
          <a:lstStyle/>
          <a:p>
            <a:r>
              <a:rPr lang="th-TH" sz="6000" b="1">
                <a:solidFill>
                  <a:schemeClr val="tx1"/>
                </a:solidFill>
                <a:cs typeface="FreesiaUPC" pitchFamily="34" charset="-34"/>
              </a:rPr>
              <a:t>ประโยชน์ของวิสัยทัศน์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57338"/>
            <a:ext cx="8763000" cy="5072062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th-TH" sz="1800"/>
          </a:p>
          <a:p>
            <a:pPr>
              <a:buFontTx/>
              <a:buNone/>
            </a:pPr>
            <a:r>
              <a:rPr lang="th-TH" sz="4000"/>
              <a:t>	</a:t>
            </a:r>
            <a:r>
              <a:rPr lang="th-TH" sz="4000" b="1">
                <a:cs typeface="FreesiaUPC" pitchFamily="34" charset="-34"/>
              </a:rPr>
              <a:t>1. การมีวิสัยทัศน์ร่วม ก่อให้เกิดทีมงานที่ทรงพลัง</a:t>
            </a:r>
          </a:p>
          <a:p>
            <a:pPr>
              <a:buFontTx/>
              <a:buNone/>
            </a:pPr>
            <a:r>
              <a:rPr lang="th-TH" sz="4000" b="1">
                <a:cs typeface="FreesiaUPC" pitchFamily="34" charset="-34"/>
              </a:rPr>
              <a:t>		 มีความมุ่งมั่นสู่จุดหมายเดียวกัน</a:t>
            </a:r>
          </a:p>
          <a:p>
            <a:pPr>
              <a:buFontTx/>
              <a:buNone/>
            </a:pPr>
            <a:r>
              <a:rPr lang="th-TH" sz="4000" b="1">
                <a:cs typeface="FreesiaUPC" pitchFamily="34" charset="-34"/>
              </a:rPr>
              <a:t>	2. การกำหนดทิศทางอนาคตด้วยความเชื่อมั่น ศรัทธา</a:t>
            </a:r>
          </a:p>
          <a:p>
            <a:pPr>
              <a:buFontTx/>
              <a:buNone/>
            </a:pPr>
            <a:r>
              <a:rPr lang="th-TH" sz="4000" b="1">
                <a:cs typeface="FreesiaUPC" pitchFamily="34" charset="-34"/>
              </a:rPr>
              <a:t>	3. สร้างพลังใหม่ ท้าทายความสามารถ ไม่หลงกับ</a:t>
            </a:r>
            <a:r>
              <a:rPr lang="en-US" sz="4000" b="1">
                <a:cs typeface="FreesiaUPC" pitchFamily="34" charset="-34"/>
              </a:rPr>
              <a:t> </a:t>
            </a:r>
          </a:p>
          <a:p>
            <a:pPr>
              <a:buFontTx/>
              <a:buNone/>
            </a:pPr>
            <a:r>
              <a:rPr lang="en-US" sz="4000" b="1">
                <a:cs typeface="FreesiaUPC" pitchFamily="34" charset="-34"/>
              </a:rPr>
              <a:t>        </a:t>
            </a:r>
            <a:r>
              <a:rPr lang="th-TH" sz="4000" b="1">
                <a:cs typeface="FreesiaUPC" pitchFamily="34" charset="-34"/>
              </a:rPr>
              <a:t>ความสำเร็จในอดีต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0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0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00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00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8" grpId="0" animBg="1"/>
      <p:bldP spid="260099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3733800"/>
            <a:ext cx="7620000" cy="1598613"/>
          </a:xfrm>
          <a:solidFill>
            <a:schemeClr val="bg1"/>
          </a:solidFill>
          <a:ln w="57150">
            <a:solidFill>
              <a:schemeClr val="tx1"/>
            </a:solidFill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h-TH" sz="2800"/>
              <a:t>	     </a:t>
            </a:r>
            <a:r>
              <a:rPr lang="th-TH" sz="4000" b="1">
                <a:cs typeface="FreesiaUPC" pitchFamily="34" charset="-34"/>
              </a:rPr>
              <a:t>รองศาสตราจารย์ ดร.สุเทพ  เชาวลิต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sz="4800" b="1">
                <a:cs typeface="KodchiangUPC" pitchFamily="18" charset="-34"/>
              </a:rPr>
              <a:t>			   089 7600555</a:t>
            </a:r>
          </a:p>
        </p:txBody>
      </p:sp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1981200" y="2057400"/>
            <a:ext cx="44958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h-TH" sz="3600" b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6FFFF"/>
                    </a:gs>
                    <a:gs pos="100000">
                      <a:srgbClr val="9900FF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cs typeface="FreesiaUPC"/>
              </a:rPr>
              <a:t> สวัสดี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66FFFF"/>
                  </a:gs>
                  <a:gs pos="100000">
                    <a:srgbClr val="9900FF"/>
                  </a:gs>
                </a:gsLst>
                <a:lin ang="5400000" scaled="1"/>
              </a:gra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cs typeface="FreesiaUPC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514600" y="55626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cs typeface="Arial" charset="0"/>
              </a:rPr>
              <a:t>  </a:t>
            </a:r>
            <a:r>
              <a:rPr lang="en-US" sz="2400" dirty="0" smtClean="0">
                <a:cs typeface="Arial" charset="0"/>
              </a:rPr>
              <a:t>suthep505@hotmail.com</a:t>
            </a:r>
            <a:endParaRPr lang="th-TH" sz="24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th-TH" sz="4800" b="1" dirty="0">
                <a:solidFill>
                  <a:schemeClr val="tx1"/>
                </a:solidFill>
                <a:cs typeface="FreesiaUPC" pitchFamily="34" charset="-34"/>
              </a:rPr>
              <a:t>   การปฏิรูปการศึกษาในทศวรรษที่สอง</a:t>
            </a:r>
            <a:r>
              <a:rPr lang="en-US" sz="4800" b="1" dirty="0">
                <a:solidFill>
                  <a:schemeClr val="tx1"/>
                </a:solidFill>
                <a:cs typeface="FreesiaUPC" pitchFamily="34" charset="-34"/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  <a:cs typeface="FreesiaUPC" pitchFamily="34" charset="-34"/>
              </a:rPr>
              <a:t/>
            </a:r>
            <a:br>
              <a:rPr lang="en-US" sz="4800" b="1" dirty="0" smtClean="0">
                <a:solidFill>
                  <a:schemeClr val="tx1"/>
                </a:solidFill>
                <a:cs typeface="FreesiaUPC" pitchFamily="34" charset="-34"/>
              </a:rPr>
            </a:br>
            <a:r>
              <a:rPr lang="th-TH" sz="4800" b="1" dirty="0" smtClean="0">
                <a:solidFill>
                  <a:schemeClr val="tx1"/>
                </a:solidFill>
                <a:cs typeface="FreesiaUPC" pitchFamily="34" charset="-34"/>
              </a:rPr>
              <a:t>พ.ศ.</a:t>
            </a:r>
            <a:r>
              <a:rPr lang="en-US" sz="2800" b="1" dirty="0">
                <a:solidFill>
                  <a:schemeClr val="tx1"/>
                </a:solidFill>
                <a:cs typeface="FreesiaUPC" pitchFamily="34" charset="-34"/>
              </a:rPr>
              <a:t>2552-2561</a:t>
            </a:r>
            <a:endParaRPr lang="th-TH" sz="2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cs typeface="FreesiaUPC" pitchFamily="34" charset="-34"/>
            </a:endParaRP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304800" y="1752600"/>
            <a:ext cx="8610600" cy="106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en-US" sz="3200" b="1"/>
              <a:t>1.</a:t>
            </a:r>
            <a:r>
              <a:rPr lang="en-US" sz="5400" b="1"/>
              <a:t> </a:t>
            </a:r>
            <a:r>
              <a:rPr lang="th-TH" sz="5400" b="1"/>
              <a:t>พัฒนาคุณภาพคนไทยยุคใหม่</a:t>
            </a:r>
          </a:p>
        </p:txBody>
      </p:sp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304800" y="2971800"/>
            <a:ext cx="86106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3600" b="1"/>
              <a:t>2.</a:t>
            </a:r>
            <a:r>
              <a:rPr lang="en-US" sz="5400" b="1"/>
              <a:t> </a:t>
            </a:r>
            <a:r>
              <a:rPr lang="th-TH" sz="5400" b="1"/>
              <a:t>พัฒนาคุณภาพครูยุคใหม่</a:t>
            </a:r>
          </a:p>
        </p:txBody>
      </p:sp>
      <p:sp>
        <p:nvSpPr>
          <p:cNvPr id="140295" name="Rectangle 7"/>
          <p:cNvSpPr>
            <a:spLocks noChangeArrowheads="1"/>
          </p:cNvSpPr>
          <p:nvPr/>
        </p:nvSpPr>
        <p:spPr bwMode="auto">
          <a:xfrm>
            <a:off x="304800" y="4114800"/>
            <a:ext cx="86106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en-US" sz="3200" b="1"/>
              <a:t>3.</a:t>
            </a:r>
            <a:r>
              <a:rPr lang="th-TH" sz="3200" b="1"/>
              <a:t> </a:t>
            </a:r>
            <a:r>
              <a:rPr lang="th-TH" sz="4800" b="1"/>
              <a:t>พัฒนาคุณภาพสถานศึกษาและแหล่ง</a:t>
            </a:r>
          </a:p>
          <a:p>
            <a:r>
              <a:rPr lang="th-TH" sz="4800" b="1"/>
              <a:t>                     เรียนรู้ยุคใหม่</a:t>
            </a:r>
            <a:endParaRPr lang="th-TH" sz="4800"/>
          </a:p>
        </p:txBody>
      </p:sp>
      <p:sp>
        <p:nvSpPr>
          <p:cNvPr id="140296" name="Rectangle 8"/>
          <p:cNvSpPr>
            <a:spLocks noChangeArrowheads="1"/>
          </p:cNvSpPr>
          <p:nvPr/>
        </p:nvSpPr>
        <p:spPr bwMode="auto">
          <a:xfrm>
            <a:off x="304800" y="5638800"/>
            <a:ext cx="86106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3600" b="1"/>
              <a:t>   4.</a:t>
            </a:r>
            <a:r>
              <a:rPr lang="th-TH" sz="5400" b="1"/>
              <a:t> พัฒนาคุณภาพการบริหารจัดการใหม่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2" grpId="0" animBg="1"/>
      <p:bldP spid="140293" grpId="0" animBg="1"/>
      <p:bldP spid="140295" grpId="0" animBg="1"/>
      <p:bldP spid="1402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3" name="Rectangle 5"/>
          <p:cNvSpPr>
            <a:spLocks noChangeArrowheads="1"/>
          </p:cNvSpPr>
          <p:nvPr/>
        </p:nvSpPr>
        <p:spPr bwMode="auto">
          <a:xfrm>
            <a:off x="1981200" y="3505200"/>
            <a:ext cx="57912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th-TH" sz="3600">
                <a:solidFill>
                  <a:srgbClr val="FF99FF"/>
                </a:solidFill>
                <a:latin typeface="Broadway" pitchFamily="82" charset="0"/>
                <a:cs typeface="Angsana New" pitchFamily="18" charset="-34"/>
              </a:rPr>
              <a:t>	</a:t>
            </a:r>
            <a:r>
              <a:rPr lang="en-US" sz="3600">
                <a:latin typeface="Broadway" pitchFamily="82" charset="0"/>
                <a:cs typeface="Angsana New" pitchFamily="18" charset="-34"/>
              </a:rPr>
              <a:t> </a:t>
            </a:r>
          </a:p>
          <a:p>
            <a:pPr eaLnBrk="0" hangingPunct="0"/>
            <a:r>
              <a:rPr lang="en-US" sz="3600">
                <a:latin typeface="Broadway" pitchFamily="82" charset="0"/>
                <a:cs typeface="Angsana New" pitchFamily="18" charset="-34"/>
              </a:rPr>
              <a:t>          </a:t>
            </a:r>
            <a:r>
              <a:rPr lang="en-US" sz="4000">
                <a:latin typeface="Broadway" pitchFamily="82" charset="0"/>
                <a:cs typeface="Angsana New" pitchFamily="18" charset="-34"/>
              </a:rPr>
              <a:t>     </a:t>
            </a:r>
            <a:r>
              <a:rPr lang="en-US" sz="3600">
                <a:latin typeface="Broadway" pitchFamily="82" charset="0"/>
                <a:cs typeface="Angsana New" pitchFamily="18" charset="-34"/>
              </a:rPr>
              <a:t>CHANGE</a:t>
            </a:r>
          </a:p>
          <a:p>
            <a:pPr eaLnBrk="0" hangingPunct="0"/>
            <a:r>
              <a:rPr lang="en-US" sz="3600">
                <a:latin typeface="Broadway" pitchFamily="82" charset="0"/>
                <a:cs typeface="Angsana New" pitchFamily="18" charset="-34"/>
              </a:rPr>
              <a:t>          COMPETITION</a:t>
            </a:r>
          </a:p>
          <a:p>
            <a:pPr eaLnBrk="0" hangingPunct="0"/>
            <a:r>
              <a:rPr lang="en-US" sz="3600">
                <a:latin typeface="Broadway" pitchFamily="82" charset="0"/>
                <a:cs typeface="Angsana New" pitchFamily="18" charset="-34"/>
              </a:rPr>
              <a:t>             CUSTOMER</a:t>
            </a:r>
          </a:p>
          <a:p>
            <a:pPr>
              <a:spcBef>
                <a:spcPct val="20000"/>
              </a:spcBef>
            </a:pPr>
            <a:endParaRPr lang="th-TH" sz="4000">
              <a:latin typeface="Broadway" pitchFamily="82" charset="0"/>
              <a:cs typeface="Angsana New" pitchFamily="18" charset="-34"/>
            </a:endParaRPr>
          </a:p>
        </p:txBody>
      </p:sp>
      <p:sp>
        <p:nvSpPr>
          <p:cNvPr id="222214" name="Oval 6"/>
          <p:cNvSpPr>
            <a:spLocks noChangeArrowheads="1"/>
          </p:cNvSpPr>
          <p:nvPr/>
        </p:nvSpPr>
        <p:spPr bwMode="auto">
          <a:xfrm>
            <a:off x="3581400" y="2590800"/>
            <a:ext cx="2286000" cy="1219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0600">
                <a:latin typeface="Algerian" pitchFamily="82" charset="0"/>
                <a:cs typeface="Arial" charset="0"/>
              </a:rPr>
              <a:t>3C</a:t>
            </a:r>
            <a:endParaRPr lang="th-TH" sz="10600">
              <a:latin typeface="Algerian" pitchFamily="82" charset="0"/>
              <a:cs typeface="Arial" charset="0"/>
            </a:endParaRPr>
          </a:p>
        </p:txBody>
      </p:sp>
      <p:sp>
        <p:nvSpPr>
          <p:cNvPr id="222215" name="Rectangle 7"/>
          <p:cNvSpPr>
            <a:spLocks noChangeArrowheads="1"/>
          </p:cNvSpPr>
          <p:nvPr/>
        </p:nvSpPr>
        <p:spPr bwMode="auto">
          <a:xfrm>
            <a:off x="533400" y="1066800"/>
            <a:ext cx="8001000" cy="8524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th-TH" sz="4800" b="1"/>
              <a:t>  แนวคิดพื้นฐานการบริหารจัดการยุคใหม่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latin typeface="Copperplate Gothic Bold" pitchFamily="34" charset="0"/>
                <a:cs typeface="Times New Roman" pitchFamily="18" charset="0"/>
              </a:rPr>
              <a:t>THE NATURE OF CHANGE</a:t>
            </a:r>
            <a:r>
              <a:rPr lang="en-US">
                <a:solidFill>
                  <a:schemeClr val="tx1"/>
                </a:solidFill>
                <a:latin typeface="Copperplate Gothic Bold" pitchFamily="34" charset="0"/>
                <a:cs typeface="Times New Roman" pitchFamily="18" charset="0"/>
              </a:rPr>
              <a:t/>
            </a:r>
            <a:br>
              <a:rPr lang="en-US">
                <a:solidFill>
                  <a:schemeClr val="tx1"/>
                </a:solidFill>
                <a:latin typeface="Copperplate Gothic Bold" pitchFamily="34" charset="0"/>
                <a:cs typeface="Times New Roman" pitchFamily="18" charset="0"/>
              </a:rPr>
            </a:br>
            <a:r>
              <a:rPr lang="en-US">
                <a:solidFill>
                  <a:schemeClr val="tx1"/>
                </a:solidFill>
                <a:latin typeface="Copperplate Gothic Bold" pitchFamily="34" charset="0"/>
                <a:cs typeface="Times New Roman" pitchFamily="18" charset="0"/>
              </a:rPr>
              <a:t>                                     </a:t>
            </a:r>
            <a:r>
              <a:rPr lang="en-US" sz="2400">
                <a:solidFill>
                  <a:schemeClr val="tx1"/>
                </a:solidFill>
                <a:latin typeface="Copperplate Gothic Bold" pitchFamily="34" charset="0"/>
                <a:cs typeface="Times New Roman" pitchFamily="18" charset="0"/>
              </a:rPr>
              <a:t>W.E.MOOR</a:t>
            </a:r>
            <a:endParaRPr lang="th-TH" sz="4000">
              <a:solidFill>
                <a:schemeClr val="tx1"/>
              </a:solidFill>
              <a:latin typeface="Copperplate Gothic Bold" pitchFamily="34" charset="0"/>
              <a:cs typeface="Times New Roman" pitchFamily="18" charset="0"/>
            </a:endParaRP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28800"/>
            <a:ext cx="8893175" cy="4772025"/>
          </a:xfrm>
          <a:solidFill>
            <a:schemeClr val="bg1"/>
          </a:solidFill>
          <a:ln/>
        </p:spPr>
        <p:txBody>
          <a:bodyPr/>
          <a:lstStyle/>
          <a:p>
            <a:pPr>
              <a:buFontTx/>
              <a:buNone/>
            </a:pPr>
            <a:r>
              <a:rPr lang="th-TH" dirty="0"/>
              <a:t> </a:t>
            </a:r>
          </a:p>
          <a:p>
            <a:pPr>
              <a:buFontTx/>
              <a:buNone/>
            </a:pPr>
            <a:r>
              <a:rPr lang="th-TH" dirty="0"/>
              <a:t>	</a:t>
            </a:r>
            <a:r>
              <a:rPr lang="th-TH" sz="3600" b="1" dirty="0">
                <a:cs typeface="FreesiaUPC" pitchFamily="34" charset="-34"/>
              </a:rPr>
              <a:t>เกิดขึ้นในสังคม  รวดเร็ว  เกิดขึ้นเสมอ</a:t>
            </a:r>
          </a:p>
          <a:p>
            <a:pPr>
              <a:buFontTx/>
              <a:buNone/>
            </a:pPr>
            <a:r>
              <a:rPr lang="th-TH" sz="3600" b="1" dirty="0">
                <a:cs typeface="FreesiaUPC" pitchFamily="34" charset="-34"/>
              </a:rPr>
              <a:t>	เกิดขึ้นเกี่ยวพันกันเป็นลูกโซ่ ต่อเนื่องกัน</a:t>
            </a:r>
          </a:p>
          <a:p>
            <a:pPr>
              <a:buFontTx/>
              <a:buNone/>
            </a:pPr>
            <a:r>
              <a:rPr lang="th-TH" sz="3600" b="1" dirty="0">
                <a:cs typeface="FreesiaUPC" pitchFamily="34" charset="-34"/>
              </a:rPr>
              <a:t>	เกิดขึ้นได้ทุกสถานที่ ทุกสถานการณ์ มีความสำคัญต่อองค์การ</a:t>
            </a:r>
          </a:p>
          <a:p>
            <a:pPr>
              <a:buFontTx/>
              <a:buNone/>
            </a:pPr>
            <a:r>
              <a:rPr lang="th-TH" sz="3600" b="1" dirty="0">
                <a:cs typeface="FreesiaUPC" pitchFamily="34" charset="-34"/>
              </a:rPr>
              <a:t>	มักจะมีผลมาจากการวางแผน นวัตกรรมมากกว่าสมัยก่อน</a:t>
            </a:r>
          </a:p>
          <a:p>
            <a:pPr>
              <a:buFontTx/>
              <a:buNone/>
            </a:pPr>
            <a:r>
              <a:rPr lang="th-TH" sz="3600" b="1" dirty="0">
                <a:cs typeface="FreesiaUPC" pitchFamily="34" charset="-34"/>
              </a:rPr>
              <a:t>	เทคโนโลยีก้าวหน้า แผ่ขยาย รวดเร็วกว้างขวาง</a:t>
            </a:r>
          </a:p>
          <a:p>
            <a:pPr>
              <a:buFontTx/>
              <a:buNone/>
            </a:pPr>
            <a:r>
              <a:rPr lang="th-TH" sz="3600" b="1" dirty="0">
                <a:cs typeface="FreesiaUPC" pitchFamily="34" charset="-34"/>
              </a:rPr>
              <a:t>	ผลกระทบถึงปัจเจกบุคคล ทุกคนหลีกเลี่ยงไม่ได้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 idx="4294967295"/>
          </p:nvPr>
        </p:nvSpPr>
        <p:spPr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n-US">
                <a:solidFill>
                  <a:schemeClr val="tx1"/>
                </a:solidFill>
                <a:latin typeface="Algerian" pitchFamily="82" charset="0"/>
              </a:rPr>
              <a:t>BENCHMARKING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8291513" cy="4924425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en-US" sz="1600" dirty="0"/>
          </a:p>
          <a:p>
            <a:pPr>
              <a:buFontTx/>
              <a:buNone/>
            </a:pPr>
            <a:r>
              <a:rPr lang="en-US" sz="4000" dirty="0"/>
              <a:t>             </a:t>
            </a:r>
            <a:r>
              <a:rPr lang="en-US" b="1" dirty="0">
                <a:cs typeface="FreesiaUPC" pitchFamily="34" charset="-34"/>
              </a:rPr>
              <a:t>THE  BEST  </a:t>
            </a:r>
            <a:r>
              <a:rPr lang="en-US" b="1" dirty="0" smtClean="0">
                <a:cs typeface="FreesiaUPC" pitchFamily="34" charset="-34"/>
              </a:rPr>
              <a:t>PRACTICE</a:t>
            </a:r>
            <a:endParaRPr lang="en-US" b="1" dirty="0">
              <a:cs typeface="FreesiaUPC" pitchFamily="34" charset="-34"/>
            </a:endParaRPr>
          </a:p>
          <a:p>
            <a:pPr>
              <a:buFontTx/>
              <a:buNone/>
            </a:pPr>
            <a:r>
              <a:rPr lang="en-US" sz="2800" b="1" dirty="0">
                <a:cs typeface="FreesiaUPC" pitchFamily="34" charset="-34"/>
              </a:rPr>
              <a:t>                        </a:t>
            </a:r>
            <a:endParaRPr lang="en-US" sz="3600" b="1" i="1" dirty="0">
              <a:latin typeface="Times New Roman" pitchFamily="18" charset="0"/>
              <a:cs typeface="FreesiaUPC" pitchFamily="34" charset="-34"/>
            </a:endParaRPr>
          </a:p>
          <a:p>
            <a:pPr>
              <a:buFontTx/>
              <a:buNone/>
            </a:pPr>
            <a:r>
              <a:rPr lang="en-US" sz="3600" b="1" i="1" dirty="0">
                <a:latin typeface="Times New Roman" pitchFamily="18" charset="0"/>
                <a:cs typeface="FreesiaUPC" pitchFamily="34" charset="-34"/>
              </a:rPr>
              <a:t>			        Who is the best ? </a:t>
            </a:r>
          </a:p>
          <a:p>
            <a:pPr>
              <a:buFontTx/>
              <a:buNone/>
            </a:pPr>
            <a:r>
              <a:rPr lang="en-US" sz="3600" b="1" i="1" dirty="0">
                <a:latin typeface="Times New Roman" pitchFamily="18" charset="0"/>
                <a:cs typeface="FreesiaUPC" pitchFamily="34" charset="-34"/>
              </a:rPr>
              <a:t>                        Where are we ?</a:t>
            </a:r>
          </a:p>
          <a:p>
            <a:pPr>
              <a:buFontTx/>
              <a:buNone/>
            </a:pPr>
            <a:r>
              <a:rPr lang="en-US" sz="3600" b="1" i="1" dirty="0">
                <a:latin typeface="Times New Roman" pitchFamily="18" charset="0"/>
                <a:cs typeface="FreesiaUPC" pitchFamily="34" charset="-34"/>
              </a:rPr>
              <a:t>			        How do they do it ?</a:t>
            </a:r>
          </a:p>
          <a:p>
            <a:pPr>
              <a:buFontTx/>
              <a:buNone/>
            </a:pPr>
            <a:r>
              <a:rPr lang="en-US" sz="3600" b="1" i="1" dirty="0">
                <a:latin typeface="Times New Roman" pitchFamily="18" charset="0"/>
                <a:cs typeface="FreesiaUPC" pitchFamily="34" charset="-34"/>
              </a:rPr>
              <a:t>			        How can do it better ?</a:t>
            </a:r>
            <a:endParaRPr lang="en-US" sz="3600" i="1" dirty="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36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417638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450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BENCHMARKING</a:t>
            </a:r>
            <a:r>
              <a:rPr lang="en-US" sz="48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56739" name="AutoShape 3"/>
          <p:cNvSpPr>
            <a:spLocks noChangeArrowheads="1"/>
          </p:cNvSpPr>
          <p:nvPr/>
        </p:nvSpPr>
        <p:spPr bwMode="ltGray">
          <a:xfrm>
            <a:off x="0" y="1600200"/>
            <a:ext cx="6324600" cy="4495800"/>
          </a:xfrm>
          <a:prstGeom prst="rightArrow">
            <a:avLst>
              <a:gd name="adj1" fmla="val 79306"/>
              <a:gd name="adj2" fmla="val 3484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756740" name="AutoShape 4"/>
          <p:cNvSpPr>
            <a:spLocks noChangeArrowheads="1"/>
          </p:cNvSpPr>
          <p:nvPr/>
        </p:nvSpPr>
        <p:spPr bwMode="gray">
          <a:xfrm>
            <a:off x="685800" y="2209800"/>
            <a:ext cx="4038600" cy="9906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800" b="1">
                <a:cs typeface="Times New Roman" pitchFamily="18" charset="0"/>
              </a:rPr>
              <a:t>MEASURING</a:t>
            </a:r>
            <a:r>
              <a:rPr lang="en-US" sz="1800" b="1">
                <a:cs typeface="Angsana New" pitchFamily="18" charset="-34"/>
              </a:rPr>
              <a:t> </a:t>
            </a:r>
          </a:p>
        </p:txBody>
      </p:sp>
      <p:sp>
        <p:nvSpPr>
          <p:cNvPr id="225285" name="AutoShape 5"/>
          <p:cNvSpPr>
            <a:spLocks noChangeArrowheads="1"/>
          </p:cNvSpPr>
          <p:nvPr/>
        </p:nvSpPr>
        <p:spPr bwMode="gray">
          <a:xfrm>
            <a:off x="685800" y="3352800"/>
            <a:ext cx="4038600" cy="9906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800" b="1">
                <a:cs typeface="Times New Roman" pitchFamily="18" charset="0"/>
              </a:rPr>
              <a:t>COMPARISON</a:t>
            </a:r>
            <a:r>
              <a:rPr lang="en-US" sz="1800" b="1">
                <a:cs typeface="Angsana New" pitchFamily="18" charset="-34"/>
              </a:rPr>
              <a:t> </a:t>
            </a:r>
          </a:p>
        </p:txBody>
      </p:sp>
      <p:sp>
        <p:nvSpPr>
          <p:cNvPr id="756742" name="AutoShape 6"/>
          <p:cNvSpPr>
            <a:spLocks noChangeArrowheads="1"/>
          </p:cNvSpPr>
          <p:nvPr/>
        </p:nvSpPr>
        <p:spPr bwMode="gray">
          <a:xfrm>
            <a:off x="685800" y="4495800"/>
            <a:ext cx="4038600" cy="9906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800" b="1">
                <a:cs typeface="Times New Roman" pitchFamily="18" charset="0"/>
              </a:rPr>
              <a:t>CONTINUOUS</a:t>
            </a:r>
            <a:endParaRPr lang="en-US" sz="1800" b="1">
              <a:cs typeface="Angsana New" pitchFamily="18" charset="-34"/>
            </a:endParaRPr>
          </a:p>
        </p:txBody>
      </p:sp>
      <p:sp>
        <p:nvSpPr>
          <p:cNvPr id="756743" name="AutoShape 7"/>
          <p:cNvSpPr>
            <a:spLocks noChangeArrowheads="1"/>
          </p:cNvSpPr>
          <p:nvPr/>
        </p:nvSpPr>
        <p:spPr bwMode="auto">
          <a:xfrm>
            <a:off x="6477000" y="3429000"/>
            <a:ext cx="2438400" cy="8382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800">
                <a:latin typeface="Algerian" pitchFamily="82" charset="0"/>
                <a:cs typeface="Times New Roman" pitchFamily="18" charset="0"/>
              </a:rPr>
              <a:t>BENCHMARK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lgerian" pitchFamily="82" charset="0"/>
                <a:cs typeface="Angsana New" pitchFamily="18" charset="-34"/>
              </a:rPr>
              <a:t>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67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>
              <a:tabLst>
                <a:tab pos="1168400" algn="l"/>
              </a:tabLst>
            </a:pPr>
            <a:r>
              <a:rPr lang="th-TH" sz="4000" b="1">
                <a:solidFill>
                  <a:schemeClr val="tx1"/>
                </a:solidFill>
                <a:cs typeface="FreesiaUPC" pitchFamily="34" charset="-34"/>
              </a:rPr>
              <a:t>วิสัยทัศน์การจัดการศึกษา</a:t>
            </a:r>
          </a:p>
        </p:txBody>
      </p:sp>
      <p:sp>
        <p:nvSpPr>
          <p:cNvPr id="231427" name="Rectangle 3"/>
          <p:cNvSpPr>
            <a:spLocks noChangeArrowheads="1"/>
          </p:cNvSpPr>
          <p:nvPr/>
        </p:nvSpPr>
        <p:spPr bwMode="auto">
          <a:xfrm>
            <a:off x="684213" y="1125538"/>
            <a:ext cx="2087562" cy="381635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1428" name="Rectangle 4"/>
          <p:cNvSpPr>
            <a:spLocks noChangeArrowheads="1"/>
          </p:cNvSpPr>
          <p:nvPr/>
        </p:nvSpPr>
        <p:spPr bwMode="auto">
          <a:xfrm>
            <a:off x="3962400" y="5084763"/>
            <a:ext cx="2266950" cy="1295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1429" name="Oval 5"/>
          <p:cNvSpPr>
            <a:spLocks noChangeArrowheads="1"/>
          </p:cNvSpPr>
          <p:nvPr/>
        </p:nvSpPr>
        <p:spPr bwMode="auto">
          <a:xfrm>
            <a:off x="7164388" y="5084763"/>
            <a:ext cx="1654175" cy="1223962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1430" name="Rectangle 6"/>
          <p:cNvSpPr>
            <a:spLocks noChangeArrowheads="1"/>
          </p:cNvSpPr>
          <p:nvPr/>
        </p:nvSpPr>
        <p:spPr bwMode="auto">
          <a:xfrm>
            <a:off x="685800" y="1066800"/>
            <a:ext cx="2087563" cy="9350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1431" name="Text Box 7"/>
          <p:cNvSpPr txBox="1">
            <a:spLocks noChangeArrowheads="1"/>
          </p:cNvSpPr>
          <p:nvPr/>
        </p:nvSpPr>
        <p:spPr bwMode="auto">
          <a:xfrm>
            <a:off x="838200" y="990600"/>
            <a:ext cx="1871663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b="1">
                <a:latin typeface="Verdana" pitchFamily="34" charset="0"/>
                <a:cs typeface="KodchiangUPC" pitchFamily="18" charset="-34"/>
              </a:rPr>
              <a:t> </a:t>
            </a:r>
            <a:r>
              <a:rPr lang="th-TH" sz="4000" b="1">
                <a:latin typeface="Verdana" pitchFamily="34" charset="0"/>
              </a:rPr>
              <a:t>วิ</a:t>
            </a:r>
            <a:r>
              <a:rPr lang="th-TH" sz="3600" b="1">
                <a:latin typeface="Verdana" pitchFamily="34" charset="0"/>
              </a:rPr>
              <a:t>สัยทัศน์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Angsana New" pitchFamily="18" charset="-34"/>
              </a:rPr>
              <a:t> </a:t>
            </a:r>
            <a:endParaRPr lang="th-TH" sz="2400" b="1">
              <a:latin typeface="Times New Roman" pitchFamily="18" charset="0"/>
              <a:cs typeface="Angsana New" pitchFamily="18" charset="-34"/>
            </a:endParaRPr>
          </a:p>
        </p:txBody>
      </p:sp>
      <p:sp>
        <p:nvSpPr>
          <p:cNvPr id="231432" name="Text Box 8"/>
          <p:cNvSpPr txBox="1">
            <a:spLocks noChangeArrowheads="1"/>
          </p:cNvSpPr>
          <p:nvPr/>
        </p:nvSpPr>
        <p:spPr bwMode="auto">
          <a:xfrm>
            <a:off x="1066800" y="1905000"/>
            <a:ext cx="1584325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>
                <a:latin typeface="Verdana" pitchFamily="34" charset="0"/>
              </a:rPr>
              <a:t>มองกว้าง</a:t>
            </a:r>
          </a:p>
          <a:p>
            <a:pPr>
              <a:spcBef>
                <a:spcPct val="50000"/>
              </a:spcBef>
            </a:pPr>
            <a:r>
              <a:rPr lang="th-TH" sz="2800" b="1">
                <a:latin typeface="Verdana" pitchFamily="34" charset="0"/>
              </a:rPr>
              <a:t>คิดลึก</a:t>
            </a:r>
          </a:p>
          <a:p>
            <a:pPr>
              <a:spcBef>
                <a:spcPct val="50000"/>
              </a:spcBef>
            </a:pPr>
            <a:r>
              <a:rPr lang="th-TH" sz="2800" b="1">
                <a:latin typeface="Verdana" pitchFamily="34" charset="0"/>
              </a:rPr>
              <a:t>เห็นไกล</a:t>
            </a:r>
          </a:p>
          <a:p>
            <a:pPr>
              <a:spcBef>
                <a:spcPct val="50000"/>
              </a:spcBef>
            </a:pPr>
            <a:r>
              <a:rPr lang="th-TH" sz="2800" b="1">
                <a:latin typeface="Verdana" pitchFamily="34" charset="0"/>
              </a:rPr>
              <a:t>ทันสมัย</a:t>
            </a:r>
          </a:p>
          <a:p>
            <a:pPr>
              <a:spcBef>
                <a:spcPct val="50000"/>
              </a:spcBef>
            </a:pPr>
            <a:r>
              <a:rPr lang="th-TH" sz="2800" b="1">
                <a:latin typeface="Verdana" pitchFamily="34" charset="0"/>
              </a:rPr>
              <a:t>เฉียบแหลม</a:t>
            </a:r>
          </a:p>
        </p:txBody>
      </p:sp>
      <p:sp>
        <p:nvSpPr>
          <p:cNvPr id="231433" name="Text Box 9"/>
          <p:cNvSpPr txBox="1">
            <a:spLocks noChangeArrowheads="1"/>
          </p:cNvSpPr>
          <p:nvPr/>
        </p:nvSpPr>
        <p:spPr bwMode="auto">
          <a:xfrm>
            <a:off x="4427538" y="5229225"/>
            <a:ext cx="15954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>
                <a:latin typeface="Verdana" pitchFamily="34" charset="0"/>
              </a:rPr>
              <a:t>การจัดการ</a:t>
            </a:r>
          </a:p>
        </p:txBody>
      </p:sp>
      <p:sp>
        <p:nvSpPr>
          <p:cNvPr id="231434" name="Text Box 10"/>
          <p:cNvSpPr txBox="1">
            <a:spLocks noChangeArrowheads="1"/>
          </p:cNvSpPr>
          <p:nvPr/>
        </p:nvSpPr>
        <p:spPr bwMode="auto">
          <a:xfrm>
            <a:off x="4038600" y="5791200"/>
            <a:ext cx="2160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Angsana New" pitchFamily="18" charset="-34"/>
              </a:rPr>
              <a:t>MANAGEMENT</a:t>
            </a:r>
            <a:endParaRPr lang="th-TH" sz="2000" b="1">
              <a:latin typeface="Times New Roman" pitchFamily="18" charset="0"/>
              <a:cs typeface="Angsana New" pitchFamily="18" charset="-34"/>
            </a:endParaRPr>
          </a:p>
        </p:txBody>
      </p:sp>
      <p:sp>
        <p:nvSpPr>
          <p:cNvPr id="231435" name="Text Box 11"/>
          <p:cNvSpPr txBox="1">
            <a:spLocks noChangeArrowheads="1"/>
          </p:cNvSpPr>
          <p:nvPr/>
        </p:nvSpPr>
        <p:spPr bwMode="auto">
          <a:xfrm>
            <a:off x="1066800" y="1600200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Angsana New" pitchFamily="18" charset="-34"/>
              </a:rPr>
              <a:t> VISION</a:t>
            </a:r>
            <a:endParaRPr lang="th-TH" sz="2000" b="1">
              <a:latin typeface="Times New Roman" pitchFamily="18" charset="0"/>
              <a:cs typeface="Angsana New" pitchFamily="18" charset="-34"/>
            </a:endParaRPr>
          </a:p>
        </p:txBody>
      </p:sp>
      <p:sp>
        <p:nvSpPr>
          <p:cNvPr id="231436" name="Text Box 12"/>
          <p:cNvSpPr txBox="1">
            <a:spLocks noChangeArrowheads="1"/>
          </p:cNvSpPr>
          <p:nvPr/>
        </p:nvSpPr>
        <p:spPr bwMode="auto">
          <a:xfrm>
            <a:off x="6553200" y="5410200"/>
            <a:ext cx="2305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800">
                <a:latin typeface="Verdana" pitchFamily="34" charset="0"/>
                <a:cs typeface="Angsana New" pitchFamily="18" charset="-34"/>
              </a:rPr>
              <a:t>	</a:t>
            </a:r>
            <a:r>
              <a:rPr lang="en-US" sz="2400" b="1">
                <a:latin typeface="Times New Roman" pitchFamily="18" charset="0"/>
                <a:cs typeface="Angsana New" pitchFamily="18" charset="-34"/>
              </a:rPr>
              <a:t>GOAL</a:t>
            </a:r>
            <a:endParaRPr lang="th-TH" sz="2400" b="1">
              <a:latin typeface="Times New Roman" pitchFamily="18" charset="0"/>
              <a:cs typeface="Angsana New" pitchFamily="18" charset="-34"/>
            </a:endParaRPr>
          </a:p>
        </p:txBody>
      </p:sp>
      <p:sp>
        <p:nvSpPr>
          <p:cNvPr id="231437" name="Text Box 13"/>
          <p:cNvSpPr txBox="1">
            <a:spLocks noChangeArrowheads="1"/>
          </p:cNvSpPr>
          <p:nvPr/>
        </p:nvSpPr>
        <p:spPr bwMode="auto">
          <a:xfrm>
            <a:off x="4067175" y="1484313"/>
            <a:ext cx="2376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EFFICIENCY</a:t>
            </a:r>
            <a:endParaRPr lang="th-TH" sz="1800" b="1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231438" name="Text Box 14"/>
          <p:cNvSpPr txBox="1">
            <a:spLocks noChangeArrowheads="1"/>
          </p:cNvSpPr>
          <p:nvPr/>
        </p:nvSpPr>
        <p:spPr bwMode="auto">
          <a:xfrm>
            <a:off x="6443663" y="1484313"/>
            <a:ext cx="2700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honburi" pitchFamily="34" charset="-34"/>
                <a:cs typeface="Thonburi" pitchFamily="34" charset="-34"/>
              </a:rPr>
              <a:t>   </a:t>
            </a:r>
            <a:r>
              <a:rPr lang="en-US" sz="1800" b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EFFECTIVENESS</a:t>
            </a:r>
            <a:endParaRPr lang="th-TH" sz="1800" b="1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231439" name="AutoShape 15"/>
          <p:cNvSpPr>
            <a:spLocks noChangeArrowheads="1"/>
          </p:cNvSpPr>
          <p:nvPr/>
        </p:nvSpPr>
        <p:spPr bwMode="auto">
          <a:xfrm>
            <a:off x="2987675" y="5373688"/>
            <a:ext cx="822325" cy="72072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1440" name="AutoShape 16"/>
          <p:cNvSpPr>
            <a:spLocks noChangeArrowheads="1"/>
          </p:cNvSpPr>
          <p:nvPr/>
        </p:nvSpPr>
        <p:spPr bwMode="auto">
          <a:xfrm>
            <a:off x="6300788" y="5373688"/>
            <a:ext cx="719137" cy="7191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1441" name="Rectangle 17"/>
          <p:cNvSpPr>
            <a:spLocks noChangeArrowheads="1"/>
          </p:cNvSpPr>
          <p:nvPr/>
        </p:nvSpPr>
        <p:spPr bwMode="auto">
          <a:xfrm>
            <a:off x="684213" y="5373688"/>
            <a:ext cx="2016125" cy="100806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1442" name="Text Box 18"/>
          <p:cNvSpPr txBox="1">
            <a:spLocks noChangeArrowheads="1"/>
          </p:cNvSpPr>
          <p:nvPr/>
        </p:nvSpPr>
        <p:spPr bwMode="auto">
          <a:xfrm>
            <a:off x="1066800" y="5334000"/>
            <a:ext cx="1584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>
                <a:latin typeface="Verdana" pitchFamily="34" charset="0"/>
              </a:rPr>
              <a:t>นโยบาย</a:t>
            </a:r>
          </a:p>
        </p:txBody>
      </p:sp>
      <p:sp>
        <p:nvSpPr>
          <p:cNvPr id="231443" name="Text Box 19"/>
          <p:cNvSpPr txBox="1">
            <a:spLocks noChangeArrowheads="1"/>
          </p:cNvSpPr>
          <p:nvPr/>
        </p:nvSpPr>
        <p:spPr bwMode="auto">
          <a:xfrm>
            <a:off x="914400" y="5867400"/>
            <a:ext cx="1368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POLICY</a:t>
            </a:r>
            <a:endParaRPr lang="th-TH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1444" name="AutoShape 20"/>
          <p:cNvSpPr>
            <a:spLocks noChangeArrowheads="1"/>
          </p:cNvSpPr>
          <p:nvPr/>
        </p:nvSpPr>
        <p:spPr bwMode="auto">
          <a:xfrm>
            <a:off x="1258888" y="5013325"/>
            <a:ext cx="719137" cy="28733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1445" name="Oval 21"/>
          <p:cNvSpPr>
            <a:spLocks noChangeArrowheads="1"/>
          </p:cNvSpPr>
          <p:nvPr/>
        </p:nvSpPr>
        <p:spPr bwMode="auto">
          <a:xfrm>
            <a:off x="3924300" y="2997200"/>
            <a:ext cx="2303463" cy="792163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1446" name="Text Box 22"/>
          <p:cNvSpPr txBox="1">
            <a:spLocks noChangeArrowheads="1"/>
          </p:cNvSpPr>
          <p:nvPr/>
        </p:nvSpPr>
        <p:spPr bwMode="auto">
          <a:xfrm>
            <a:off x="4114800" y="3048000"/>
            <a:ext cx="210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>
                <a:latin typeface="Verdana" pitchFamily="34" charset="0"/>
              </a:rPr>
              <a:t>วิถีทาง </a:t>
            </a:r>
            <a:r>
              <a:rPr lang="en-US" sz="1800" b="1">
                <a:latin typeface="Verdana" pitchFamily="34" charset="0"/>
              </a:rPr>
              <a:t>MEANS</a:t>
            </a:r>
            <a:endParaRPr lang="th-TH" b="1">
              <a:latin typeface="Verdana" pitchFamily="34" charset="0"/>
            </a:endParaRPr>
          </a:p>
        </p:txBody>
      </p:sp>
      <p:sp>
        <p:nvSpPr>
          <p:cNvPr id="231447" name="Line 23"/>
          <p:cNvSpPr>
            <a:spLocks noChangeShapeType="1"/>
          </p:cNvSpPr>
          <p:nvPr/>
        </p:nvSpPr>
        <p:spPr bwMode="auto">
          <a:xfrm>
            <a:off x="2771775" y="170021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48" name="Line 24"/>
          <p:cNvSpPr>
            <a:spLocks noChangeShapeType="1"/>
          </p:cNvSpPr>
          <p:nvPr/>
        </p:nvSpPr>
        <p:spPr bwMode="auto">
          <a:xfrm>
            <a:off x="5651500" y="1700213"/>
            <a:ext cx="1081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49" name="Line 25"/>
          <p:cNvSpPr>
            <a:spLocks noChangeShapeType="1"/>
          </p:cNvSpPr>
          <p:nvPr/>
        </p:nvSpPr>
        <p:spPr bwMode="auto">
          <a:xfrm>
            <a:off x="5148263" y="1916113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50" name="Line 26"/>
          <p:cNvSpPr>
            <a:spLocks noChangeShapeType="1"/>
          </p:cNvSpPr>
          <p:nvPr/>
        </p:nvSpPr>
        <p:spPr bwMode="auto">
          <a:xfrm>
            <a:off x="5148263" y="3789363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51" name="Line 27"/>
          <p:cNvSpPr>
            <a:spLocks noChangeShapeType="1"/>
          </p:cNvSpPr>
          <p:nvPr/>
        </p:nvSpPr>
        <p:spPr bwMode="auto">
          <a:xfrm>
            <a:off x="8101013" y="1844675"/>
            <a:ext cx="0" cy="32400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52" name="Line 28"/>
          <p:cNvSpPr>
            <a:spLocks noChangeShapeType="1"/>
          </p:cNvSpPr>
          <p:nvPr/>
        </p:nvSpPr>
        <p:spPr bwMode="auto">
          <a:xfrm flipV="1">
            <a:off x="1676400" y="692150"/>
            <a:ext cx="15875" cy="374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53" name="Line 29"/>
          <p:cNvSpPr>
            <a:spLocks noChangeShapeType="1"/>
          </p:cNvSpPr>
          <p:nvPr/>
        </p:nvSpPr>
        <p:spPr bwMode="auto">
          <a:xfrm>
            <a:off x="1692275" y="692150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54" name="Line 30"/>
          <p:cNvSpPr>
            <a:spLocks noChangeShapeType="1"/>
          </p:cNvSpPr>
          <p:nvPr/>
        </p:nvSpPr>
        <p:spPr bwMode="auto">
          <a:xfrm>
            <a:off x="6659563" y="692150"/>
            <a:ext cx="1441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1455" name="Line 31"/>
          <p:cNvSpPr>
            <a:spLocks noChangeShapeType="1"/>
          </p:cNvSpPr>
          <p:nvPr/>
        </p:nvSpPr>
        <p:spPr bwMode="auto">
          <a:xfrm>
            <a:off x="8101013" y="692150"/>
            <a:ext cx="0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52400"/>
            <a:ext cx="8713788" cy="1320800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th-TH" sz="6000" b="1">
                <a:solidFill>
                  <a:schemeClr val="tx1"/>
                </a:solidFill>
                <a:cs typeface="FreesiaUPC" pitchFamily="34" charset="-34"/>
              </a:rPr>
              <a:t>ความสำคัญของวิสัยทัศน์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713788" cy="5040312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th-TH" sz="2800" dirty="0"/>
          </a:p>
          <a:p>
            <a:pPr>
              <a:buFontTx/>
              <a:buNone/>
            </a:pPr>
            <a:r>
              <a:rPr lang="th-TH" dirty="0"/>
              <a:t>                      </a:t>
            </a:r>
            <a:r>
              <a:rPr lang="en-US" dirty="0" smtClean="0"/>
              <a:t>         </a:t>
            </a:r>
            <a:r>
              <a:rPr lang="th-TH" sz="4800" b="1" dirty="0" smtClean="0">
                <a:cs typeface="FreesiaUPC" pitchFamily="34" charset="-34"/>
              </a:rPr>
              <a:t>จูง</a:t>
            </a:r>
            <a:r>
              <a:rPr lang="th-TH" sz="4800" b="1" dirty="0">
                <a:cs typeface="FreesiaUPC" pitchFamily="34" charset="-34"/>
              </a:rPr>
              <a:t>ใจ</a:t>
            </a:r>
          </a:p>
          <a:p>
            <a:pPr>
              <a:buFontTx/>
              <a:buNone/>
            </a:pPr>
            <a:r>
              <a:rPr lang="th-TH" sz="4800" b="1" dirty="0">
                <a:cs typeface="FreesiaUPC" pitchFamily="34" charset="-34"/>
              </a:rPr>
              <a:t>			</a:t>
            </a:r>
            <a:r>
              <a:rPr lang="en-US" sz="4800" b="1" dirty="0">
                <a:cs typeface="FreesiaUPC" pitchFamily="34" charset="-34"/>
              </a:rPr>
              <a:t>    </a:t>
            </a:r>
            <a:r>
              <a:rPr lang="th-TH" sz="4800" b="1" dirty="0">
                <a:cs typeface="FreesiaUPC" pitchFamily="34" charset="-34"/>
              </a:rPr>
              <a:t>ท้าทาย</a:t>
            </a:r>
          </a:p>
          <a:p>
            <a:pPr>
              <a:buFontTx/>
              <a:buNone/>
            </a:pPr>
            <a:r>
              <a:rPr lang="th-TH" sz="4800" b="1" dirty="0">
                <a:cs typeface="FreesiaUPC" pitchFamily="34" charset="-34"/>
              </a:rPr>
              <a:t>			    </a:t>
            </a:r>
            <a:r>
              <a:rPr lang="en-US" sz="4800" b="1" dirty="0" smtClean="0">
                <a:cs typeface="FreesiaUPC" pitchFamily="34" charset="-34"/>
              </a:rPr>
              <a:t> </a:t>
            </a:r>
            <a:r>
              <a:rPr lang="th-TH" sz="4800" b="1" dirty="0" smtClean="0">
                <a:cs typeface="FreesiaUPC" pitchFamily="34" charset="-34"/>
              </a:rPr>
              <a:t>ทิศทาง</a:t>
            </a:r>
            <a:endParaRPr lang="th-TH" sz="4800" b="1" dirty="0">
              <a:cs typeface="FreesiaUPC" pitchFamily="34" charset="-34"/>
            </a:endParaRPr>
          </a:p>
          <a:p>
            <a:pPr>
              <a:buFontTx/>
              <a:buNone/>
            </a:pPr>
            <a:r>
              <a:rPr lang="th-TH" sz="4800" b="1" dirty="0">
                <a:cs typeface="FreesiaUPC" pitchFamily="34" charset="-34"/>
              </a:rPr>
              <a:t>			    </a:t>
            </a:r>
            <a:r>
              <a:rPr lang="en-US" sz="4800" b="1" dirty="0" smtClean="0">
                <a:cs typeface="FreesiaUPC" pitchFamily="34" charset="-34"/>
              </a:rPr>
              <a:t> </a:t>
            </a:r>
            <a:r>
              <a:rPr lang="th-TH" sz="4800" b="1" dirty="0" smtClean="0">
                <a:cs typeface="FreesiaUPC" pitchFamily="34" charset="-34"/>
              </a:rPr>
              <a:t>ภาพลักษณ์</a:t>
            </a:r>
            <a:endParaRPr lang="th-TH" sz="4800" b="1" dirty="0">
              <a:cs typeface="FreesiaUPC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214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214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6" grpId="0" animBg="1"/>
      <p:bldP spid="262147" grpId="0" build="p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2294</TotalTime>
  <Words>366</Words>
  <Application>Microsoft Office PowerPoint</Application>
  <PresentationFormat>On-screen Show (4:3)</PresentationFormat>
  <Paragraphs>188</Paragraphs>
  <Slides>22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Design</vt:lpstr>
      <vt:lpstr>Slide 1</vt:lpstr>
      <vt:lpstr>               คุณลักษณะผู้นำทางวิชาการ                      สำนัก งานคณะกรรมการการศึกษาแห่งชาติ </vt:lpstr>
      <vt:lpstr>   การปฏิรูปการศึกษาในทศวรรษที่สอง  พ.ศ.2552-2561</vt:lpstr>
      <vt:lpstr>Slide 4</vt:lpstr>
      <vt:lpstr>THE NATURE OF CHANGE                                      W.E.MOOR</vt:lpstr>
      <vt:lpstr>BENCHMARKING</vt:lpstr>
      <vt:lpstr>BENCHMARKING </vt:lpstr>
      <vt:lpstr>วิสัยทัศน์การจัดการศึกษา</vt:lpstr>
      <vt:lpstr>ความสำคัญของวิสัยทัศน์</vt:lpstr>
      <vt:lpstr>วิสัยทัศน์การจัดการศึกษาให้ทันการเปลี่ยนแปลง</vt:lpstr>
      <vt:lpstr>แนวคิดในการกำหนดวิสัยทัศน์ในการจัดการศึกษาให้ทันกับความเปลี่ยนแปลง</vt:lpstr>
      <vt:lpstr>Slide 12</vt:lpstr>
      <vt:lpstr>THE THIRD WAVE Alvin Toffler</vt:lpstr>
      <vt:lpstr>GLOBALIZATION</vt:lpstr>
      <vt:lpstr> ผลกระทบจากโลกาภิวัตน์ในการจัดการศึกษา</vt:lpstr>
      <vt:lpstr>Slide 16</vt:lpstr>
      <vt:lpstr>Slide 17</vt:lpstr>
      <vt:lpstr>INTERNAL &amp; EXTERNAL ENVIRONMENTS</vt:lpstr>
      <vt:lpstr>องค์ประกอบของวิสัยทัศน์ </vt:lpstr>
      <vt:lpstr>คุณลักษณะที่ดีของวิสัยทัศน์</vt:lpstr>
      <vt:lpstr>ประโยชน์ของวิสัยทัศน์</vt:lpstr>
      <vt:lpstr>Slide 22</vt:lpstr>
    </vt:vector>
  </TitlesOfParts>
  <Company>COMPAQ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PresarioSeries</dc:creator>
  <cp:lastModifiedBy>Se7ven</cp:lastModifiedBy>
  <cp:revision>155</cp:revision>
  <dcterms:created xsi:type="dcterms:W3CDTF">2011-05-30T15:25:49Z</dcterms:created>
  <dcterms:modified xsi:type="dcterms:W3CDTF">2012-07-16T14:44:43Z</dcterms:modified>
</cp:coreProperties>
</file>