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1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3" r:id="rId35"/>
    <p:sldId id="290" r:id="rId36"/>
    <p:sldId id="291" r:id="rId37"/>
    <p:sldId id="292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5D118-5968-DA4F-824D-0802A6F996C4}" type="doc">
      <dgm:prSet loTypeId="urn:microsoft.com/office/officeart/2005/8/layout/cycle8" loCatId="" qsTypeId="urn:microsoft.com/office/officeart/2005/8/quickstyle/simple2" qsCatId="simple" csTypeId="urn:microsoft.com/office/officeart/2005/8/colors/accent1_2" csCatId="accent1" phldr="1"/>
      <dgm:spPr/>
    </dgm:pt>
    <dgm:pt modelId="{061D09BD-2C6C-7B43-9FF5-89E06C405499}">
      <dgm:prSet phldrT="[Text]"/>
      <dgm:spPr/>
      <dgm:t>
        <a:bodyPr/>
        <a:lstStyle/>
        <a:p>
          <a:r>
            <a:rPr lang="en-US" dirty="0" smtClean="0"/>
            <a:t>S</a:t>
          </a:r>
          <a:endParaRPr lang="en-US" dirty="0"/>
        </a:p>
      </dgm:t>
    </dgm:pt>
    <dgm:pt modelId="{2E59A4D1-BBEB-9F4F-87A6-9D08B6F55C7D}" type="parTrans" cxnId="{D1C46B2D-273E-6440-AB6D-13A1DBF87389}">
      <dgm:prSet/>
      <dgm:spPr/>
      <dgm:t>
        <a:bodyPr/>
        <a:lstStyle/>
        <a:p>
          <a:endParaRPr lang="en-US"/>
        </a:p>
      </dgm:t>
    </dgm:pt>
    <dgm:pt modelId="{178F2C46-55F8-8C4A-B574-F62DD9C4A5E5}" type="sibTrans" cxnId="{D1C46B2D-273E-6440-AB6D-13A1DBF87389}">
      <dgm:prSet/>
      <dgm:spPr/>
      <dgm:t>
        <a:bodyPr/>
        <a:lstStyle/>
        <a:p>
          <a:endParaRPr lang="en-US"/>
        </a:p>
      </dgm:t>
    </dgm:pt>
    <dgm:pt modelId="{C2FFDCCB-CF96-C64D-8413-9302F243D4FA}">
      <dgm:prSet phldrT="[Text]"/>
      <dgm:spPr/>
      <dgm:t>
        <a:bodyPr/>
        <a:lstStyle/>
        <a:p>
          <a:r>
            <a:rPr lang="en-US" dirty="0" smtClean="0"/>
            <a:t>R</a:t>
          </a:r>
          <a:endParaRPr lang="en-US" dirty="0"/>
        </a:p>
      </dgm:t>
    </dgm:pt>
    <dgm:pt modelId="{75F93130-F7AF-384A-9DF3-0ECCAA0F336A}" type="parTrans" cxnId="{EBF8F129-648D-0E40-952A-018F82F8CE16}">
      <dgm:prSet/>
      <dgm:spPr/>
      <dgm:t>
        <a:bodyPr/>
        <a:lstStyle/>
        <a:p>
          <a:endParaRPr lang="en-US"/>
        </a:p>
      </dgm:t>
    </dgm:pt>
    <dgm:pt modelId="{4DE75546-71B7-9442-BCA0-93E99FF67E33}" type="sibTrans" cxnId="{EBF8F129-648D-0E40-952A-018F82F8CE16}">
      <dgm:prSet/>
      <dgm:spPr/>
      <dgm:t>
        <a:bodyPr/>
        <a:lstStyle/>
        <a:p>
          <a:endParaRPr lang="en-US"/>
        </a:p>
      </dgm:t>
    </dgm:pt>
    <dgm:pt modelId="{577C72B8-D6DD-2C4C-8D9D-D955B8B4369F}">
      <dgm:prSet phldrT="[Text]"/>
      <dgm:spPr/>
      <dgm:t>
        <a:bodyPr/>
        <a:lstStyle/>
        <a:p>
          <a:r>
            <a:rPr lang="en-US" dirty="0" smtClean="0"/>
            <a:t>L</a:t>
          </a:r>
          <a:endParaRPr lang="en-US" dirty="0"/>
        </a:p>
      </dgm:t>
    </dgm:pt>
    <dgm:pt modelId="{68F392B6-5901-B64A-95E8-2CDF3CCEA862}" type="parTrans" cxnId="{8B5D8142-05CD-0E41-BE57-49C178373CFD}">
      <dgm:prSet/>
      <dgm:spPr/>
      <dgm:t>
        <a:bodyPr/>
        <a:lstStyle/>
        <a:p>
          <a:endParaRPr lang="en-US"/>
        </a:p>
      </dgm:t>
    </dgm:pt>
    <dgm:pt modelId="{9D60C853-8563-314C-9A5F-B7B316B4E538}" type="sibTrans" cxnId="{8B5D8142-05CD-0E41-BE57-49C178373CFD}">
      <dgm:prSet/>
      <dgm:spPr/>
      <dgm:t>
        <a:bodyPr/>
        <a:lstStyle/>
        <a:p>
          <a:endParaRPr lang="en-US"/>
        </a:p>
      </dgm:t>
    </dgm:pt>
    <dgm:pt modelId="{D84D20B2-402D-664F-93C8-CC692FCD0A66}" type="pres">
      <dgm:prSet presAssocID="{F0B5D118-5968-DA4F-824D-0802A6F996C4}" presName="compositeShape" presStyleCnt="0">
        <dgm:presLayoutVars>
          <dgm:chMax val="7"/>
          <dgm:dir/>
          <dgm:resizeHandles val="exact"/>
        </dgm:presLayoutVars>
      </dgm:prSet>
      <dgm:spPr/>
    </dgm:pt>
    <dgm:pt modelId="{EB50709A-82FD-A74C-AB56-4D189D39B7CA}" type="pres">
      <dgm:prSet presAssocID="{F0B5D118-5968-DA4F-824D-0802A6F996C4}" presName="wedge1" presStyleLbl="node1" presStyleIdx="0" presStyleCnt="3"/>
      <dgm:spPr/>
      <dgm:t>
        <a:bodyPr/>
        <a:lstStyle/>
        <a:p>
          <a:endParaRPr lang="en-US"/>
        </a:p>
      </dgm:t>
    </dgm:pt>
    <dgm:pt modelId="{02E738F5-65AD-384F-85E8-4B4D20029611}" type="pres">
      <dgm:prSet presAssocID="{F0B5D118-5968-DA4F-824D-0802A6F996C4}" presName="dummy1a" presStyleCnt="0"/>
      <dgm:spPr/>
    </dgm:pt>
    <dgm:pt modelId="{01551919-0E1B-7F4F-8CF0-6420497EA0A6}" type="pres">
      <dgm:prSet presAssocID="{F0B5D118-5968-DA4F-824D-0802A6F996C4}" presName="dummy1b" presStyleCnt="0"/>
      <dgm:spPr/>
    </dgm:pt>
    <dgm:pt modelId="{6E890694-0CEA-E94C-B300-848E730EB034}" type="pres">
      <dgm:prSet presAssocID="{F0B5D118-5968-DA4F-824D-0802A6F996C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ED0C5-A70B-CB45-848D-4A714281A5CE}" type="pres">
      <dgm:prSet presAssocID="{F0B5D118-5968-DA4F-824D-0802A6F996C4}" presName="wedge2" presStyleLbl="node1" presStyleIdx="1" presStyleCnt="3"/>
      <dgm:spPr/>
      <dgm:t>
        <a:bodyPr/>
        <a:lstStyle/>
        <a:p>
          <a:endParaRPr lang="en-US"/>
        </a:p>
      </dgm:t>
    </dgm:pt>
    <dgm:pt modelId="{CAFB8D3B-2C75-D247-91BE-D32F0A90E2EB}" type="pres">
      <dgm:prSet presAssocID="{F0B5D118-5968-DA4F-824D-0802A6F996C4}" presName="dummy2a" presStyleCnt="0"/>
      <dgm:spPr/>
    </dgm:pt>
    <dgm:pt modelId="{E6095F01-C154-7349-9BBC-73393CCCC2B8}" type="pres">
      <dgm:prSet presAssocID="{F0B5D118-5968-DA4F-824D-0802A6F996C4}" presName="dummy2b" presStyleCnt="0"/>
      <dgm:spPr/>
    </dgm:pt>
    <dgm:pt modelId="{AC0F29D4-E210-0E4E-85F0-923FE00609B6}" type="pres">
      <dgm:prSet presAssocID="{F0B5D118-5968-DA4F-824D-0802A6F996C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6DE24-D3F6-654B-B96D-17801482BEDD}" type="pres">
      <dgm:prSet presAssocID="{F0B5D118-5968-DA4F-824D-0802A6F996C4}" presName="wedge3" presStyleLbl="node1" presStyleIdx="2" presStyleCnt="3"/>
      <dgm:spPr/>
      <dgm:t>
        <a:bodyPr/>
        <a:lstStyle/>
        <a:p>
          <a:endParaRPr lang="en-US"/>
        </a:p>
      </dgm:t>
    </dgm:pt>
    <dgm:pt modelId="{2F93E198-FE35-B847-AC89-CD7C89E73EEC}" type="pres">
      <dgm:prSet presAssocID="{F0B5D118-5968-DA4F-824D-0802A6F996C4}" presName="dummy3a" presStyleCnt="0"/>
      <dgm:spPr/>
    </dgm:pt>
    <dgm:pt modelId="{0BAC90AC-1A5A-984F-92BA-4C52024702F8}" type="pres">
      <dgm:prSet presAssocID="{F0B5D118-5968-DA4F-824D-0802A6F996C4}" presName="dummy3b" presStyleCnt="0"/>
      <dgm:spPr/>
    </dgm:pt>
    <dgm:pt modelId="{0BBB6328-56B7-0A4F-A4AF-FE7AE7F86E1F}" type="pres">
      <dgm:prSet presAssocID="{F0B5D118-5968-DA4F-824D-0802A6F996C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34377-9563-0D4E-A494-BE35B4A9AF0D}" type="pres">
      <dgm:prSet presAssocID="{178F2C46-55F8-8C4A-B574-F62DD9C4A5E5}" presName="arrowWedge1" presStyleLbl="fgSibTrans2D1" presStyleIdx="0" presStyleCnt="3"/>
      <dgm:spPr/>
    </dgm:pt>
    <dgm:pt modelId="{D136F5B1-2972-4445-AFA0-08F9DBA31F1E}" type="pres">
      <dgm:prSet presAssocID="{4DE75546-71B7-9442-BCA0-93E99FF67E33}" presName="arrowWedge2" presStyleLbl="fgSibTrans2D1" presStyleIdx="1" presStyleCnt="3" custLinFactNeighborY="5480"/>
      <dgm:spPr/>
    </dgm:pt>
    <dgm:pt modelId="{27A63433-4275-A146-AB3F-1AEEC902AA13}" type="pres">
      <dgm:prSet presAssocID="{9D60C853-8563-314C-9A5F-B7B316B4E538}" presName="arrowWedge3" presStyleLbl="fgSibTrans2D1" presStyleIdx="2" presStyleCnt="3"/>
      <dgm:spPr/>
    </dgm:pt>
  </dgm:ptLst>
  <dgm:cxnLst>
    <dgm:cxn modelId="{9C848CCF-607E-C34E-B290-E4A328C5BEB9}" type="presOf" srcId="{061D09BD-2C6C-7B43-9FF5-89E06C405499}" destId="{EB50709A-82FD-A74C-AB56-4D189D39B7CA}" srcOrd="0" destOrd="0" presId="urn:microsoft.com/office/officeart/2005/8/layout/cycle8"/>
    <dgm:cxn modelId="{260C0724-8FA3-4C4E-8E18-E9FEF4248BD9}" type="presOf" srcId="{C2FFDCCB-CF96-C64D-8413-9302F243D4FA}" destId="{AC0F29D4-E210-0E4E-85F0-923FE00609B6}" srcOrd="1" destOrd="0" presId="urn:microsoft.com/office/officeart/2005/8/layout/cycle8"/>
    <dgm:cxn modelId="{F2D3E897-D043-8B41-8234-E8322D1D2D0A}" type="presOf" srcId="{061D09BD-2C6C-7B43-9FF5-89E06C405499}" destId="{6E890694-0CEA-E94C-B300-848E730EB034}" srcOrd="1" destOrd="0" presId="urn:microsoft.com/office/officeart/2005/8/layout/cycle8"/>
    <dgm:cxn modelId="{E1313BB1-F2CE-D741-9F62-A2AE871012BD}" type="presOf" srcId="{577C72B8-D6DD-2C4C-8D9D-D955B8B4369F}" destId="{0BBB6328-56B7-0A4F-A4AF-FE7AE7F86E1F}" srcOrd="1" destOrd="0" presId="urn:microsoft.com/office/officeart/2005/8/layout/cycle8"/>
    <dgm:cxn modelId="{D1C46B2D-273E-6440-AB6D-13A1DBF87389}" srcId="{F0B5D118-5968-DA4F-824D-0802A6F996C4}" destId="{061D09BD-2C6C-7B43-9FF5-89E06C405499}" srcOrd="0" destOrd="0" parTransId="{2E59A4D1-BBEB-9F4F-87A6-9D08B6F55C7D}" sibTransId="{178F2C46-55F8-8C4A-B574-F62DD9C4A5E5}"/>
    <dgm:cxn modelId="{EBF8F129-648D-0E40-952A-018F82F8CE16}" srcId="{F0B5D118-5968-DA4F-824D-0802A6F996C4}" destId="{C2FFDCCB-CF96-C64D-8413-9302F243D4FA}" srcOrd="1" destOrd="0" parTransId="{75F93130-F7AF-384A-9DF3-0ECCAA0F336A}" sibTransId="{4DE75546-71B7-9442-BCA0-93E99FF67E33}"/>
    <dgm:cxn modelId="{8B5D8142-05CD-0E41-BE57-49C178373CFD}" srcId="{F0B5D118-5968-DA4F-824D-0802A6F996C4}" destId="{577C72B8-D6DD-2C4C-8D9D-D955B8B4369F}" srcOrd="2" destOrd="0" parTransId="{68F392B6-5901-B64A-95E8-2CDF3CCEA862}" sibTransId="{9D60C853-8563-314C-9A5F-B7B316B4E538}"/>
    <dgm:cxn modelId="{69015421-A1DA-1140-8B15-DAEA0B5BB498}" type="presOf" srcId="{577C72B8-D6DD-2C4C-8D9D-D955B8B4369F}" destId="{7016DE24-D3F6-654B-B96D-17801482BEDD}" srcOrd="0" destOrd="0" presId="urn:microsoft.com/office/officeart/2005/8/layout/cycle8"/>
    <dgm:cxn modelId="{BD28B35A-2E55-8840-B5B6-722AB999522A}" type="presOf" srcId="{F0B5D118-5968-DA4F-824D-0802A6F996C4}" destId="{D84D20B2-402D-664F-93C8-CC692FCD0A66}" srcOrd="0" destOrd="0" presId="urn:microsoft.com/office/officeart/2005/8/layout/cycle8"/>
    <dgm:cxn modelId="{4CFD4A41-8C24-344A-B80F-2B78AF36DD69}" type="presOf" srcId="{C2FFDCCB-CF96-C64D-8413-9302F243D4FA}" destId="{4F1ED0C5-A70B-CB45-848D-4A714281A5CE}" srcOrd="0" destOrd="0" presId="urn:microsoft.com/office/officeart/2005/8/layout/cycle8"/>
    <dgm:cxn modelId="{FBB0B77F-1AA8-864F-950D-6BC06857A20D}" type="presParOf" srcId="{D84D20B2-402D-664F-93C8-CC692FCD0A66}" destId="{EB50709A-82FD-A74C-AB56-4D189D39B7CA}" srcOrd="0" destOrd="0" presId="urn:microsoft.com/office/officeart/2005/8/layout/cycle8"/>
    <dgm:cxn modelId="{6B36FD7E-3A48-6143-8B40-54318AE974A7}" type="presParOf" srcId="{D84D20B2-402D-664F-93C8-CC692FCD0A66}" destId="{02E738F5-65AD-384F-85E8-4B4D20029611}" srcOrd="1" destOrd="0" presId="urn:microsoft.com/office/officeart/2005/8/layout/cycle8"/>
    <dgm:cxn modelId="{0E7E188A-AED3-284D-B854-5683D8D80900}" type="presParOf" srcId="{D84D20B2-402D-664F-93C8-CC692FCD0A66}" destId="{01551919-0E1B-7F4F-8CF0-6420497EA0A6}" srcOrd="2" destOrd="0" presId="urn:microsoft.com/office/officeart/2005/8/layout/cycle8"/>
    <dgm:cxn modelId="{5AECA062-2E02-5F46-8756-027B137D82EE}" type="presParOf" srcId="{D84D20B2-402D-664F-93C8-CC692FCD0A66}" destId="{6E890694-0CEA-E94C-B300-848E730EB034}" srcOrd="3" destOrd="0" presId="urn:microsoft.com/office/officeart/2005/8/layout/cycle8"/>
    <dgm:cxn modelId="{F710331E-3150-F446-86DC-A44A3504BD48}" type="presParOf" srcId="{D84D20B2-402D-664F-93C8-CC692FCD0A66}" destId="{4F1ED0C5-A70B-CB45-848D-4A714281A5CE}" srcOrd="4" destOrd="0" presId="urn:microsoft.com/office/officeart/2005/8/layout/cycle8"/>
    <dgm:cxn modelId="{322D03FD-CC1E-F34F-86A0-EE96D3847E27}" type="presParOf" srcId="{D84D20B2-402D-664F-93C8-CC692FCD0A66}" destId="{CAFB8D3B-2C75-D247-91BE-D32F0A90E2EB}" srcOrd="5" destOrd="0" presId="urn:microsoft.com/office/officeart/2005/8/layout/cycle8"/>
    <dgm:cxn modelId="{B859936C-0B13-CA4B-A211-EFCC8083A380}" type="presParOf" srcId="{D84D20B2-402D-664F-93C8-CC692FCD0A66}" destId="{E6095F01-C154-7349-9BBC-73393CCCC2B8}" srcOrd="6" destOrd="0" presId="urn:microsoft.com/office/officeart/2005/8/layout/cycle8"/>
    <dgm:cxn modelId="{FC332146-A9FE-EB4D-85D1-412C6DC562E5}" type="presParOf" srcId="{D84D20B2-402D-664F-93C8-CC692FCD0A66}" destId="{AC0F29D4-E210-0E4E-85F0-923FE00609B6}" srcOrd="7" destOrd="0" presId="urn:microsoft.com/office/officeart/2005/8/layout/cycle8"/>
    <dgm:cxn modelId="{F9466991-7041-6648-8880-224E6E80D0BE}" type="presParOf" srcId="{D84D20B2-402D-664F-93C8-CC692FCD0A66}" destId="{7016DE24-D3F6-654B-B96D-17801482BEDD}" srcOrd="8" destOrd="0" presId="urn:microsoft.com/office/officeart/2005/8/layout/cycle8"/>
    <dgm:cxn modelId="{9605EA5A-6ED5-9547-9FB9-5C700A3D3D5C}" type="presParOf" srcId="{D84D20B2-402D-664F-93C8-CC692FCD0A66}" destId="{2F93E198-FE35-B847-AC89-CD7C89E73EEC}" srcOrd="9" destOrd="0" presId="urn:microsoft.com/office/officeart/2005/8/layout/cycle8"/>
    <dgm:cxn modelId="{973C4A67-6FA9-BE41-9913-86FEFE33246B}" type="presParOf" srcId="{D84D20B2-402D-664F-93C8-CC692FCD0A66}" destId="{0BAC90AC-1A5A-984F-92BA-4C52024702F8}" srcOrd="10" destOrd="0" presId="urn:microsoft.com/office/officeart/2005/8/layout/cycle8"/>
    <dgm:cxn modelId="{781BCA6C-30A8-C340-AB1A-2E5202CDBAAD}" type="presParOf" srcId="{D84D20B2-402D-664F-93C8-CC692FCD0A66}" destId="{0BBB6328-56B7-0A4F-A4AF-FE7AE7F86E1F}" srcOrd="11" destOrd="0" presId="urn:microsoft.com/office/officeart/2005/8/layout/cycle8"/>
    <dgm:cxn modelId="{640F3C5A-5A7A-8645-B9E8-DC597AC01BF2}" type="presParOf" srcId="{D84D20B2-402D-664F-93C8-CC692FCD0A66}" destId="{0CB34377-9563-0D4E-A494-BE35B4A9AF0D}" srcOrd="12" destOrd="0" presId="urn:microsoft.com/office/officeart/2005/8/layout/cycle8"/>
    <dgm:cxn modelId="{2C1F4E7F-0513-AA47-B489-4AC8DD426770}" type="presParOf" srcId="{D84D20B2-402D-664F-93C8-CC692FCD0A66}" destId="{D136F5B1-2972-4445-AFA0-08F9DBA31F1E}" srcOrd="13" destOrd="0" presId="urn:microsoft.com/office/officeart/2005/8/layout/cycle8"/>
    <dgm:cxn modelId="{D42F80F1-E9C7-C64E-94E4-E320B5E77562}" type="presParOf" srcId="{D84D20B2-402D-664F-93C8-CC692FCD0A66}" destId="{27A63433-4275-A146-AB3F-1AEEC902AA1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0709A-82FD-A74C-AB56-4D189D39B7CA}">
      <dsp:nvSpPr>
        <dsp:cNvPr id="0" name=""/>
        <dsp:cNvSpPr/>
      </dsp:nvSpPr>
      <dsp:spPr>
        <a:xfrm>
          <a:off x="1215584" y="162928"/>
          <a:ext cx="2105531" cy="2105531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</a:t>
          </a:r>
          <a:endParaRPr lang="en-US" sz="3300" kern="1200" dirty="0"/>
        </a:p>
      </dsp:txBody>
      <dsp:txXfrm>
        <a:off x="2325249" y="609100"/>
        <a:ext cx="751975" cy="626646"/>
      </dsp:txXfrm>
    </dsp:sp>
    <dsp:sp modelId="{4F1ED0C5-A70B-CB45-848D-4A714281A5CE}">
      <dsp:nvSpPr>
        <dsp:cNvPr id="0" name=""/>
        <dsp:cNvSpPr/>
      </dsp:nvSpPr>
      <dsp:spPr>
        <a:xfrm>
          <a:off x="1172220" y="238125"/>
          <a:ext cx="2105531" cy="2105531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R</a:t>
          </a:r>
          <a:endParaRPr lang="en-US" sz="3300" kern="1200" dirty="0"/>
        </a:p>
      </dsp:txBody>
      <dsp:txXfrm>
        <a:off x="1673537" y="1604214"/>
        <a:ext cx="1127963" cy="551448"/>
      </dsp:txXfrm>
    </dsp:sp>
    <dsp:sp modelId="{7016DE24-D3F6-654B-B96D-17801482BEDD}">
      <dsp:nvSpPr>
        <dsp:cNvPr id="0" name=""/>
        <dsp:cNvSpPr/>
      </dsp:nvSpPr>
      <dsp:spPr>
        <a:xfrm>
          <a:off x="1128856" y="162928"/>
          <a:ext cx="2105531" cy="210553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L</a:t>
          </a:r>
          <a:endParaRPr lang="en-US" sz="3300" kern="1200" dirty="0"/>
        </a:p>
      </dsp:txBody>
      <dsp:txXfrm>
        <a:off x="1372747" y="609100"/>
        <a:ext cx="751975" cy="626646"/>
      </dsp:txXfrm>
    </dsp:sp>
    <dsp:sp modelId="{0CB34377-9563-0D4E-A494-BE35B4A9AF0D}">
      <dsp:nvSpPr>
        <dsp:cNvPr id="0" name=""/>
        <dsp:cNvSpPr/>
      </dsp:nvSpPr>
      <dsp:spPr>
        <a:xfrm>
          <a:off x="1085415" y="32585"/>
          <a:ext cx="2366216" cy="23662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36F5B1-2972-4445-AFA0-08F9DBA31F1E}">
      <dsp:nvSpPr>
        <dsp:cNvPr id="0" name=""/>
        <dsp:cNvSpPr/>
      </dsp:nvSpPr>
      <dsp:spPr>
        <a:xfrm>
          <a:off x="1041877" y="237318"/>
          <a:ext cx="2366216" cy="23662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A63433-4275-A146-AB3F-1AEEC902AA13}">
      <dsp:nvSpPr>
        <dsp:cNvPr id="0" name=""/>
        <dsp:cNvSpPr/>
      </dsp:nvSpPr>
      <dsp:spPr>
        <a:xfrm>
          <a:off x="998340" y="32585"/>
          <a:ext cx="2366216" cy="23662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4D85-2D67-8440-9022-3D132BC312CB}" type="datetimeFigureOut">
              <a:rPr lang="en-US" smtClean="0"/>
              <a:t>6/2/12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1444-5118-C74F-9AE6-ED27F902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5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4D85-2D67-8440-9022-3D132BC312CB}" type="datetimeFigureOut">
              <a:rPr lang="en-US" smtClean="0"/>
              <a:t>6/2/12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1444-5118-C74F-9AE6-ED27F902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7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4D85-2D67-8440-9022-3D132BC312CB}" type="datetimeFigureOut">
              <a:rPr lang="en-US" smtClean="0"/>
              <a:t>6/2/12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1444-5118-C74F-9AE6-ED27F902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4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4D85-2D67-8440-9022-3D132BC312CB}" type="datetimeFigureOut">
              <a:rPr lang="en-US" smtClean="0"/>
              <a:t>6/2/12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1444-5118-C74F-9AE6-ED27F902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3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4D85-2D67-8440-9022-3D132BC312CB}" type="datetimeFigureOut">
              <a:rPr lang="en-US" smtClean="0"/>
              <a:t>6/2/12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1444-5118-C74F-9AE6-ED27F902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0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4D85-2D67-8440-9022-3D132BC312CB}" type="datetimeFigureOut">
              <a:rPr lang="en-US" smtClean="0"/>
              <a:t>6/2/12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1444-5118-C74F-9AE6-ED27F902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4D85-2D67-8440-9022-3D132BC312CB}" type="datetimeFigureOut">
              <a:rPr lang="en-US" smtClean="0"/>
              <a:t>6/2/12 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1444-5118-C74F-9AE6-ED27F902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3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4D85-2D67-8440-9022-3D132BC312CB}" type="datetimeFigureOut">
              <a:rPr lang="en-US" smtClean="0"/>
              <a:t>6/2/12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1444-5118-C74F-9AE6-ED27F902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4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4D85-2D67-8440-9022-3D132BC312CB}" type="datetimeFigureOut">
              <a:rPr lang="en-US" smtClean="0"/>
              <a:t>6/2/12 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1444-5118-C74F-9AE6-ED27F902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8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4D85-2D67-8440-9022-3D132BC312CB}" type="datetimeFigureOut">
              <a:rPr lang="en-US" smtClean="0"/>
              <a:t>6/2/12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1444-5118-C74F-9AE6-ED27F902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3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4D85-2D67-8440-9022-3D132BC312CB}" type="datetimeFigureOut">
              <a:rPr lang="en-US" smtClean="0"/>
              <a:t>6/2/12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1444-5118-C74F-9AE6-ED27F902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4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04D85-2D67-8440-9022-3D132BC312CB}" type="datetimeFigureOut">
              <a:rPr lang="en-US" smtClean="0"/>
              <a:t>6/2/12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71444-5118-C74F-9AE6-ED27F902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0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617" y="2130425"/>
            <a:ext cx="8458200" cy="1470025"/>
          </a:xfrm>
          <a:solidFill>
            <a:srgbClr val="6600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000" dirty="0" smtClean="0"/>
              <a:t>การวิจัยและการเรียนรู้ในศตวรรษที่ ๒๑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9539" y="4351468"/>
            <a:ext cx="6400800" cy="791639"/>
          </a:xfrm>
        </p:spPr>
        <p:txBody>
          <a:bodyPr>
            <a:normAutofit/>
          </a:bodyPr>
          <a:lstStyle/>
          <a:p>
            <a:r>
              <a:rPr lang="th-TH" sz="2400" dirty="0" smtClean="0"/>
              <a:t>วิจารณ์ พานิช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1295042" y="1131737"/>
            <a:ext cx="6475297" cy="9144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dirty="0" smtClean="0">
                <a:solidFill>
                  <a:srgbClr val="000000"/>
                </a:solidFill>
                <a:latin typeface="Browallia New"/>
                <a:cs typeface="Browallia New"/>
              </a:rPr>
              <a:t>พลังพัฒนาประเทศอย่างยั่งยืน</a:t>
            </a:r>
            <a:endParaRPr lang="en-US" sz="5400" dirty="0">
              <a:solidFill>
                <a:srgbClr val="000000"/>
              </a:solidFill>
              <a:latin typeface="Browallia New"/>
              <a:cs typeface="Browallia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041" y="6224541"/>
            <a:ext cx="8128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 smtClean="0"/>
              <a:t>เสนอใน</a:t>
            </a:r>
            <a:r>
              <a:rPr lang="th-TH" sz="1400" dirty="0"/>
              <a:t>ประชุม</a:t>
            </a:r>
            <a:r>
              <a:rPr lang="th-TH" sz="1400" dirty="0" smtClean="0"/>
              <a:t>วิชาการ</a:t>
            </a:r>
            <a:r>
              <a:rPr lang="en-US" sz="1400" dirty="0" smtClean="0"/>
              <a:t> </a:t>
            </a:r>
            <a:r>
              <a:rPr lang="th-TH" sz="1400" dirty="0" smtClean="0"/>
              <a:t>การ</a:t>
            </a:r>
            <a:r>
              <a:rPr lang="th-TH" sz="1400" dirty="0"/>
              <a:t>วิจัยทางการศึกษา ครั้งที่ 14 เรื่อง "วิจัยทางการ</a:t>
            </a:r>
            <a:r>
              <a:rPr lang="th-TH" sz="1400" dirty="0" smtClean="0"/>
              <a:t>ศึกษาพลัง</a:t>
            </a:r>
            <a:r>
              <a:rPr lang="th-TH" sz="1400" dirty="0"/>
              <a:t>พัฒนาประเทศอย่าง</a:t>
            </a:r>
            <a:r>
              <a:rPr lang="th-TH" sz="1400" dirty="0" smtClean="0"/>
              <a:t>ยั่งยืน” </a:t>
            </a:r>
            <a:r>
              <a:rPr lang="en-US" sz="1400" dirty="0" smtClean="0"/>
              <a:t> </a:t>
            </a:r>
          </a:p>
          <a:p>
            <a:r>
              <a:rPr lang="th-TH" sz="1400" dirty="0" smtClean="0"/>
              <a:t>วัน</a:t>
            </a:r>
            <a:r>
              <a:rPr lang="th-TH" sz="1400" dirty="0"/>
              <a:t>ที่ </a:t>
            </a:r>
            <a:r>
              <a:rPr lang="en-US" sz="1400" dirty="0"/>
              <a:t> </a:t>
            </a:r>
            <a:r>
              <a:rPr lang="th-TH" sz="1400" dirty="0" smtClean="0"/>
              <a:t>2 </a:t>
            </a:r>
            <a:r>
              <a:rPr lang="th-TH" sz="1400" dirty="0"/>
              <a:t>มิ.ย. 55 </a:t>
            </a:r>
            <a:r>
              <a:rPr lang="th-TH" sz="1400" dirty="0" smtClean="0"/>
              <a:t>ณ </a:t>
            </a:r>
            <a:r>
              <a:rPr lang="th-TH" sz="1400" dirty="0"/>
              <a:t>โรงแรมแอมบาสซาเดอร์</a:t>
            </a:r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2552700" y="165100"/>
            <a:ext cx="3746500" cy="9144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>
                <a:latin typeface="Arial Rounded MT Bold"/>
                <a:cs typeface="Arial Rounded MT Bold"/>
              </a:rPr>
              <a:t>คุณภาพคน</a:t>
            </a:r>
            <a:endParaRPr lang="en-US" sz="48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42118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2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437" y="145058"/>
            <a:ext cx="7032943" cy="1143000"/>
          </a:xfrm>
          <a:solidFill>
            <a:srgbClr val="0000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เรียนให้ได้ทักษะ </a:t>
            </a:r>
            <a:r>
              <a:rPr lang="en-US" dirty="0" smtClean="0"/>
              <a:t>: </a:t>
            </a:r>
            <a:r>
              <a:rPr lang="th-TH" dirty="0" smtClean="0"/>
              <a:t>ปฏิบัตินำ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131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 Unicode MS"/>
                <a:cs typeface="Arial Unicode MS"/>
              </a:rPr>
              <a:t>Learning by Doing : PBL – Project-Based Learning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เรียนเป็นทีม</a:t>
            </a:r>
            <a:endParaRPr lang="en-US" dirty="0" smtClean="0">
              <a:latin typeface="Arial Unicode MS"/>
              <a:cs typeface="Arial Unicode MS"/>
            </a:endParaRPr>
          </a:p>
          <a:p>
            <a:r>
              <a:rPr lang="th-TH" dirty="0" smtClean="0">
                <a:latin typeface="Arial Unicode MS"/>
                <a:cs typeface="Arial Unicode MS"/>
              </a:rPr>
              <a:t>ครูเปลี่ยนจาก ครูสอน เป็น ครูฝึก </a:t>
            </a:r>
            <a:r>
              <a:rPr lang="en-US" dirty="0" smtClean="0">
                <a:latin typeface="Arial Unicode MS"/>
                <a:cs typeface="Arial Unicode MS"/>
              </a:rPr>
              <a:t>(coach)  </a:t>
            </a:r>
            <a:r>
              <a:rPr lang="th-TH" dirty="0" smtClean="0">
                <a:latin typeface="Arial Unicode MS"/>
                <a:cs typeface="Arial Unicode MS"/>
              </a:rPr>
              <a:t>หรือ </a:t>
            </a:r>
            <a:r>
              <a:rPr lang="en-US" dirty="0" smtClean="0">
                <a:latin typeface="Arial Unicode MS"/>
                <a:cs typeface="Arial Unicode MS"/>
              </a:rPr>
              <a:t>learning facilitator </a:t>
            </a:r>
            <a:r>
              <a:rPr lang="th-TH" dirty="0" smtClean="0">
                <a:latin typeface="Arial Unicode MS"/>
                <a:cs typeface="Arial Unicode MS"/>
              </a:rPr>
              <a:t> 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นำเสนอเป็น </a:t>
            </a:r>
            <a:r>
              <a:rPr lang="en-US" dirty="0" smtClean="0">
                <a:latin typeface="Arial Unicode MS"/>
                <a:cs typeface="Arial Unicode MS"/>
              </a:rPr>
              <a:t>report </a:t>
            </a:r>
            <a:r>
              <a:rPr lang="th-TH" dirty="0" smtClean="0">
                <a:latin typeface="Arial Unicode MS"/>
                <a:cs typeface="Arial Unicode MS"/>
              </a:rPr>
              <a:t>และ </a:t>
            </a:r>
            <a:r>
              <a:rPr lang="en-US" dirty="0" smtClean="0">
                <a:latin typeface="Arial Unicode MS"/>
                <a:cs typeface="Arial Unicode MS"/>
              </a:rPr>
              <a:t>presentation  </a:t>
            </a:r>
            <a:r>
              <a:rPr lang="th-TH" dirty="0" smtClean="0">
                <a:latin typeface="Arial Unicode MS"/>
                <a:cs typeface="Arial Unicode MS"/>
              </a:rPr>
              <a:t>อาจเสนอเป็นละคร 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ครูชวน นร. ทำ </a:t>
            </a:r>
            <a:r>
              <a:rPr lang="en-US" dirty="0" smtClean="0">
                <a:latin typeface="Arial Unicode MS"/>
                <a:cs typeface="Arial Unicode MS"/>
              </a:rPr>
              <a:t>AAR/Reflection </a:t>
            </a:r>
            <a:r>
              <a:rPr lang="th-TH" dirty="0" smtClean="0">
                <a:latin typeface="Arial Unicode MS"/>
                <a:cs typeface="Arial Unicode MS"/>
              </a:rPr>
              <a:t>ว่าได้เรียนรู้อะไร  อยากเรียนอะไรต่อ เพื่ออะไร   ชวนคิดด้านคุณค่า จริยธรรม </a:t>
            </a:r>
            <a:endParaRPr lang="en-US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69933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b="1" dirty="0" smtClean="0"/>
              <a:t>วิธีจัดการเรียนรู้ </a:t>
            </a:r>
            <a:r>
              <a:rPr lang="en-US" b="1" dirty="0" smtClean="0"/>
              <a:t>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 Skills 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Arial Unicode MS"/>
                <a:cs typeface="Arial Unicode MS"/>
              </a:rPr>
              <a:t>ใช้ </a:t>
            </a:r>
            <a:r>
              <a:rPr lang="en-US" sz="3600" b="1" dirty="0" smtClean="0">
                <a:latin typeface="Arial Unicode MS"/>
                <a:cs typeface="Arial Unicode MS"/>
              </a:rPr>
              <a:t>PBL</a:t>
            </a:r>
          </a:p>
          <a:p>
            <a:r>
              <a:rPr lang="en-US" sz="3600" b="1" dirty="0" smtClean="0">
                <a:latin typeface="Arial Unicode MS"/>
                <a:cs typeface="Arial Unicode MS"/>
              </a:rPr>
              <a:t>Team Learning</a:t>
            </a:r>
          </a:p>
          <a:p>
            <a:r>
              <a:rPr lang="en-US" sz="3600" b="1" dirty="0" smtClean="0">
                <a:latin typeface="Arial Unicode MS"/>
                <a:cs typeface="Arial Unicode MS"/>
              </a:rPr>
              <a:t>Studio-Type Room</a:t>
            </a:r>
          </a:p>
          <a:p>
            <a:r>
              <a:rPr lang="th-TH" sz="3600" b="1" dirty="0" smtClean="0">
                <a:latin typeface="Arial Unicode MS"/>
                <a:cs typeface="Arial Unicode MS"/>
              </a:rPr>
              <a:t>นำเสนอต่อเพื่อนร่วมชั้น และ....</a:t>
            </a:r>
            <a:endParaRPr lang="en-US" sz="3600" b="1" dirty="0" smtClean="0">
              <a:latin typeface="Arial Unicode MS"/>
              <a:cs typeface="Arial Unicode MS"/>
            </a:endParaRPr>
          </a:p>
          <a:p>
            <a:r>
              <a:rPr lang="th-TH" sz="3600" b="1" dirty="0" smtClean="0">
                <a:latin typeface="Arial Unicode MS"/>
                <a:cs typeface="Arial Unicode MS"/>
              </a:rPr>
              <a:t>ครู/อาจารย์ เป็น โค้ช  </a:t>
            </a:r>
            <a:r>
              <a:rPr lang="en-US" sz="3600" b="1" dirty="0" smtClean="0">
                <a:latin typeface="Arial Unicode MS"/>
                <a:cs typeface="Arial Unicode MS"/>
              </a:rPr>
              <a:t>facilitator </a:t>
            </a:r>
          </a:p>
          <a:p>
            <a:r>
              <a:rPr lang="th-TH" sz="3600" b="1" dirty="0" smtClean="0">
                <a:latin typeface="Arial Unicode MS"/>
                <a:cs typeface="Arial Unicode MS"/>
              </a:rPr>
              <a:t>พ่อแม่ คนในชุมชน </a:t>
            </a:r>
            <a:r>
              <a:rPr lang="en-US" sz="3600" b="1" dirty="0" smtClean="0">
                <a:latin typeface="Arial Unicode MS"/>
                <a:cs typeface="Arial Unicode MS"/>
              </a:rPr>
              <a:t>/ </a:t>
            </a:r>
            <a:r>
              <a:rPr lang="th-TH" sz="3600" b="1" dirty="0" smtClean="0">
                <a:latin typeface="Arial Unicode MS"/>
                <a:cs typeface="Arial Unicode MS"/>
              </a:rPr>
              <a:t>ในระบบบริการสุขภาพ</a:t>
            </a:r>
            <a:r>
              <a:rPr lang="en-US" sz="3600" b="1" dirty="0" smtClean="0">
                <a:latin typeface="Arial Unicode MS"/>
                <a:cs typeface="Arial Unicode MS"/>
              </a:rPr>
              <a:t> </a:t>
            </a:r>
            <a:r>
              <a:rPr lang="th-TH" sz="3600" b="1" dirty="0" smtClean="0">
                <a:latin typeface="Arial Unicode MS"/>
                <a:cs typeface="Arial Unicode MS"/>
              </a:rPr>
              <a:t>/ ระบบอาชีพ </a:t>
            </a:r>
            <a:endParaRPr lang="th-TH" sz="3600" b="1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62832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970" y="145058"/>
            <a:ext cx="7421705" cy="1143000"/>
          </a:xfr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Project-Based Learning (PBL)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60 – 80% </a:t>
            </a:r>
            <a:r>
              <a:rPr lang="th-TH" dirty="0" smtClean="0"/>
              <a:t>ของการเรียนทั้งหมด</a:t>
            </a:r>
          </a:p>
          <a:p>
            <a:r>
              <a:rPr lang="th-TH" dirty="0" smtClean="0"/>
              <a:t>ครู</a:t>
            </a:r>
            <a:r>
              <a:rPr lang="th-TH" dirty="0" smtClean="0"/>
              <a:t> </a:t>
            </a:r>
            <a:r>
              <a:rPr lang="th-TH" dirty="0" smtClean="0"/>
              <a:t>และ </a:t>
            </a:r>
            <a:r>
              <a:rPr lang="th-TH" dirty="0" smtClean="0"/>
              <a:t> นักเรียนรุ่น</a:t>
            </a:r>
            <a:r>
              <a:rPr lang="th-TH" dirty="0" smtClean="0"/>
              <a:t>พี่ ร่วมกัน</a:t>
            </a:r>
            <a:r>
              <a:rPr lang="th-TH" dirty="0" smtClean="0">
                <a:solidFill>
                  <a:srgbClr val="0000FF"/>
                </a:solidFill>
              </a:rPr>
              <a:t>ออกแบบ</a:t>
            </a:r>
          </a:p>
          <a:p>
            <a:r>
              <a:rPr lang="th-TH" dirty="0" smtClean="0"/>
              <a:t>โจทย์ในสถานการณ์จริงให้มากที่สุด</a:t>
            </a:r>
          </a:p>
          <a:p>
            <a:r>
              <a:rPr lang="th-TH" dirty="0" smtClean="0"/>
              <a:t>กลายเป็น บริการสังคม</a:t>
            </a:r>
          </a:p>
          <a:p>
            <a:r>
              <a:rPr lang="th-TH" dirty="0" smtClean="0"/>
              <a:t>กลายเป็น งานวิจัย</a:t>
            </a:r>
            <a:r>
              <a:rPr lang="en-US" dirty="0" smtClean="0"/>
              <a:t>  </a:t>
            </a:r>
            <a:r>
              <a:rPr lang="th-TH" dirty="0" smtClean="0"/>
              <a:t>อาจได้</a:t>
            </a:r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    </a:t>
            </a:r>
            <a:r>
              <a:rPr lang="en-US" dirty="0" smtClean="0"/>
              <a:t>case story </a:t>
            </a:r>
          </a:p>
          <a:p>
            <a:r>
              <a:rPr lang="th-TH" dirty="0" smtClean="0"/>
              <a:t>วัดผล </a:t>
            </a:r>
            <a:r>
              <a:rPr lang="en-US" dirty="0" smtClean="0"/>
              <a:t>: report (individual)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th-TH" dirty="0" smtClean="0"/>
              <a:t>เขียนด้วยลายมือ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presentation (team)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10292744"/>
              </p:ext>
            </p:extLst>
          </p:nvPr>
        </p:nvGraphicFramePr>
        <p:xfrm>
          <a:off x="4439713" y="4207706"/>
          <a:ext cx="4449972" cy="2506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839734" y="5622507"/>
            <a:ext cx="3654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เน้นวัดทักษะ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607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33" y="173038"/>
            <a:ext cx="8669387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Arial Unicode MS"/>
                <a:cs typeface="Arial Unicode MS"/>
              </a:rPr>
              <a:t>5</a:t>
            </a:r>
            <a:r>
              <a:rPr lang="th-TH" dirty="0" smtClean="0">
                <a:latin typeface="Arial Unicode MS"/>
                <a:cs typeface="Arial Unicode MS"/>
              </a:rPr>
              <a:t> คำถามหลักในการออกแบบการเรียนรู้ </a:t>
            </a:r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232"/>
            <a:ext cx="8229600" cy="4525963"/>
          </a:xfrm>
        </p:spPr>
        <p:txBody>
          <a:bodyPr/>
          <a:lstStyle/>
          <a:p>
            <a:r>
              <a:rPr lang="th-TH" dirty="0" smtClean="0">
                <a:latin typeface="Arial Unicode MS"/>
                <a:cs typeface="Arial Unicode MS"/>
              </a:rPr>
              <a:t>ต้องการให้ </a:t>
            </a:r>
            <a:r>
              <a:rPr lang="th-TH" dirty="0" smtClean="0">
                <a:latin typeface="Arial Unicode MS"/>
                <a:cs typeface="Arial Unicode MS"/>
              </a:rPr>
              <a:t>นร. </a:t>
            </a:r>
            <a:r>
              <a:rPr lang="th-TH" dirty="0" smtClean="0">
                <a:latin typeface="Arial Unicode MS"/>
                <a:cs typeface="Arial Unicode MS"/>
              </a:rPr>
              <a:t>ได้</a:t>
            </a:r>
            <a:r>
              <a:rPr lang="th-TH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ทักษะ และ ค. ที่จำเป็น</a:t>
            </a:r>
            <a:r>
              <a:rPr lang="th-TH" dirty="0" smtClean="0">
                <a:latin typeface="Arial Unicode MS"/>
                <a:cs typeface="Arial Unicode MS"/>
              </a:rPr>
              <a:t>อะไรบ้าง</a:t>
            </a:r>
            <a:r>
              <a:rPr lang="en-US" dirty="0" smtClean="0">
                <a:latin typeface="Arial Unicode MS"/>
                <a:cs typeface="Arial Unicode MS"/>
              </a:rPr>
              <a:t> </a:t>
            </a:r>
            <a:r>
              <a:rPr lang="th-TH" dirty="0" smtClean="0">
                <a:latin typeface="Arial Unicode MS"/>
                <a:cs typeface="Arial Unicode MS"/>
              </a:rPr>
              <a:t>(ตรวจสอบเอกสารหลักสูตร  หนังสือทักษะแห่งอนาคตใหม่ ฯลฯ)่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จัดการเรียนรู้อย่างไรให้ได้ทักษะเหล่านั้น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รู้ได้อย่างไรว่าได้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ทำอย่างไร กับ นร. บางคนที่ไม่ได้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ทำอย่างไรกับ นร.บางคนที่เรียนเก่งก้าวหน้าไปแล้ว </a:t>
            </a:r>
          </a:p>
          <a:p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9657" y="5325920"/>
            <a:ext cx="624179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ปัญหาส่วนใหญ่ เกิดจากสอนมากเกินไป</a:t>
            </a:r>
            <a:endParaRPr lang="th-TH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758" y="2632657"/>
            <a:ext cx="1236566" cy="17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8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018" y="170974"/>
            <a:ext cx="5218721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การวัดประเมินผล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เน้นวัดทักษะ ไม่ใช่ความรู้</a:t>
            </a:r>
          </a:p>
          <a:p>
            <a:r>
              <a:rPr lang="th-TH" dirty="0" smtClean="0"/>
              <a:t>ทักษะใน </a:t>
            </a:r>
            <a:r>
              <a:rPr lang="en-US" dirty="0" smtClean="0"/>
              <a:t>3 domain : Cognitive, Psychomotor, Affective </a:t>
            </a:r>
          </a:p>
          <a:p>
            <a:r>
              <a:rPr lang="th-TH" dirty="0" smtClean="0"/>
              <a:t>ทักษะความร่วมมือ </a:t>
            </a:r>
            <a:r>
              <a:rPr lang="en-US" dirty="0" smtClean="0"/>
              <a:t>: </a:t>
            </a:r>
            <a:r>
              <a:rPr lang="th-TH" dirty="0" smtClean="0"/>
              <a:t>สอบเป็นทีม</a:t>
            </a:r>
          </a:p>
          <a:p>
            <a:r>
              <a:rPr lang="th-TH" dirty="0" smtClean="0"/>
              <a:t>สอบความคิด </a:t>
            </a:r>
            <a:r>
              <a:rPr lang="en-US" dirty="0" smtClean="0"/>
              <a:t>: </a:t>
            </a:r>
            <a:r>
              <a:rPr lang="th-TH" dirty="0" smtClean="0"/>
              <a:t>ไม่เน้นถูก</a:t>
            </a:r>
            <a:r>
              <a:rPr lang="en-US" dirty="0" smtClean="0"/>
              <a:t>-</a:t>
            </a:r>
            <a:r>
              <a:rPr lang="th-TH" dirty="0" smtClean="0"/>
              <a:t>ผิด   ข้อสอบไม่เป็นความลับ</a:t>
            </a:r>
          </a:p>
          <a:p>
            <a:r>
              <a:rPr lang="th-TH" dirty="0" smtClean="0"/>
              <a:t>ประเมิน </a:t>
            </a:r>
            <a:r>
              <a:rPr lang="en-US" dirty="0"/>
              <a:t>T</a:t>
            </a:r>
            <a:r>
              <a:rPr lang="en-US" dirty="0" smtClean="0"/>
              <a:t>ransformative </a:t>
            </a:r>
            <a:r>
              <a:rPr lang="en-US" dirty="0"/>
              <a:t>L</a:t>
            </a:r>
            <a:r>
              <a:rPr lang="en-US" dirty="0" smtClean="0"/>
              <a:t>earning : Leadership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7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3419872" y="2636912"/>
            <a:ext cx="2736304" cy="244827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9328" y="116632"/>
            <a:ext cx="5698976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/>
              <a:t>การเรียนรู้เปลี่ยนยุค</a:t>
            </a:r>
            <a:endParaRPr lang="en-US" b="1" dirty="0"/>
          </a:p>
        </p:txBody>
      </p:sp>
      <p:sp>
        <p:nvSpPr>
          <p:cNvPr id="5" name="Isosceles Triangle 4"/>
          <p:cNvSpPr/>
          <p:nvPr/>
        </p:nvSpPr>
        <p:spPr>
          <a:xfrm>
            <a:off x="3635896" y="2636912"/>
            <a:ext cx="2304256" cy="1800200"/>
          </a:xfrm>
          <a:prstGeom prst="triangl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95936" y="1988840"/>
            <a:ext cx="12491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/>
              <a:t>ปฏิบัติ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79108" y="4077072"/>
            <a:ext cx="11571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/>
              <a:t>ปริยัติ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58911" y="4005064"/>
            <a:ext cx="12889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/>
              <a:t>ปฏิเวธ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7112487" y="3861048"/>
            <a:ext cx="5558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20072" y="1700808"/>
            <a:ext cx="535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7664" y="3801814"/>
            <a:ext cx="576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2160" y="1916832"/>
            <a:ext cx="535648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0008" y="4293096"/>
            <a:ext cx="535648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68344" y="4437112"/>
            <a:ext cx="535648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070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2238"/>
            <a:ext cx="6680200" cy="1143000"/>
          </a:xfrm>
          <a:solidFill>
            <a:srgbClr val="008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บทบาท/วิถี ใหม่ของครู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700"/>
            <a:ext cx="4025900" cy="5232400"/>
          </a:xfrm>
          <a:solidFill>
            <a:srgbClr val="0000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dirty="0" smtClean="0"/>
              <a:t>ครูสอน</a:t>
            </a:r>
            <a:r>
              <a:rPr lang="en-US" dirty="0" smtClean="0"/>
              <a:t> (teacher)</a:t>
            </a:r>
          </a:p>
          <a:p>
            <a:r>
              <a:rPr lang="th-TH" dirty="0" smtClean="0"/>
              <a:t>สอนวิชา</a:t>
            </a:r>
          </a:p>
          <a:p>
            <a:r>
              <a:rPr lang="th-TH" dirty="0" smtClean="0"/>
              <a:t>เน้นรู้วิชา</a:t>
            </a:r>
          </a:p>
          <a:p>
            <a:endParaRPr lang="th-TH" dirty="0" smtClean="0"/>
          </a:p>
          <a:p>
            <a:r>
              <a:rPr lang="th-TH" dirty="0" smtClean="0"/>
              <a:t>สอนตามหลักสูตร ตำรา  ครูเดี่ยว</a:t>
            </a:r>
          </a:p>
          <a:p>
            <a:r>
              <a:rPr lang="th-TH" dirty="0" smtClean="0"/>
              <a:t>สอบวิชา</a:t>
            </a:r>
          </a:p>
          <a:p>
            <a:r>
              <a:rPr lang="th-TH" dirty="0" smtClean="0"/>
              <a:t>เน้น ได้</a:t>
            </a:r>
            <a:r>
              <a:rPr lang="en-US" dirty="0" smtClean="0"/>
              <a:t>-</a:t>
            </a:r>
            <a:r>
              <a:rPr lang="th-TH" dirty="0" smtClean="0"/>
              <a:t>ตก</a:t>
            </a:r>
          </a:p>
          <a:p>
            <a:r>
              <a:rPr lang="th-TH" dirty="0" smtClean="0"/>
              <a:t>สอนตามที่เรียนมา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1700" y="1409700"/>
            <a:ext cx="4025900" cy="5232400"/>
          </a:xfrm>
          <a:prstGeom prst="rect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chemeClr val="bg1"/>
                </a:solidFill>
              </a:rPr>
              <a:t>ครูฝึก </a:t>
            </a:r>
            <a:r>
              <a:rPr lang="en-US" dirty="0" smtClean="0">
                <a:solidFill>
                  <a:schemeClr val="bg1"/>
                </a:solidFill>
              </a:rPr>
              <a:t>(coach)</a:t>
            </a:r>
            <a:endParaRPr lang="th-TH" dirty="0" smtClean="0">
              <a:solidFill>
                <a:schemeClr val="bg1"/>
              </a:solidFill>
            </a:endParaRPr>
          </a:p>
          <a:p>
            <a:r>
              <a:rPr lang="th-TH" dirty="0" smtClean="0">
                <a:solidFill>
                  <a:schemeClr val="bg1"/>
                </a:solidFill>
              </a:rPr>
              <a:t>ฝึกทักษะ  สอนคน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เน้นสร้างแรงบันดาลใจ  ทักษะการเรียนรู้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ออกแบบการเรียนรู้ร่วมกัน  ครูทีม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ประเมินทักษะ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เน้นพัฒนาการเรียน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เรียนรู้การทำหน้าที่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3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160338"/>
            <a:ext cx="7010400" cy="1143000"/>
          </a:xfrm>
          <a:solidFill>
            <a:srgbClr val="0000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การศึกษาในศตวรรษที่ ๒๑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Arial Unicode MS"/>
                <a:cs typeface="Arial Unicode MS"/>
              </a:rPr>
              <a:t>นักเรียนเรียนจากการ</a:t>
            </a:r>
            <a:r>
              <a:rPr lang="th-TH" dirty="0" smtClean="0">
                <a:solidFill>
                  <a:srgbClr val="FF0000"/>
                </a:solidFill>
                <a:latin typeface="Arial Unicode MS"/>
                <a:cs typeface="Arial Unicode MS"/>
              </a:rPr>
              <a:t>ลงมือปฏิบัติ </a:t>
            </a:r>
            <a:r>
              <a:rPr lang="en-US" dirty="0" smtClean="0">
                <a:latin typeface="Arial Unicode MS"/>
                <a:cs typeface="Arial Unicode MS"/>
              </a:rPr>
              <a:t>- PBL (Project-Based Learning)  </a:t>
            </a:r>
            <a:r>
              <a:rPr lang="th-TH" dirty="0" smtClean="0">
                <a:latin typeface="Arial Unicode MS"/>
                <a:cs typeface="Arial Unicode MS"/>
              </a:rPr>
              <a:t>เรียนรู้ทักษะแห่งศตวรรษที่ ๒๑</a:t>
            </a:r>
            <a:endParaRPr lang="en-US" dirty="0" smtClean="0">
              <a:latin typeface="Arial Unicode MS"/>
              <a:cs typeface="Arial Unicode MS"/>
            </a:endParaRPr>
          </a:p>
          <a:p>
            <a:r>
              <a:rPr lang="th-TH" dirty="0" smtClean="0">
                <a:latin typeface="Arial Unicode MS"/>
                <a:cs typeface="Arial Unicode MS"/>
              </a:rPr>
              <a:t>ครูเรียนจากการ</a:t>
            </a:r>
            <a:r>
              <a:rPr lang="th-TH" dirty="0" smtClean="0">
                <a:solidFill>
                  <a:srgbClr val="FF0000"/>
                </a:solidFill>
                <a:latin typeface="Arial Unicode MS"/>
                <a:cs typeface="Arial Unicode MS"/>
              </a:rPr>
              <a:t>ลงมือปฏิบัติ </a:t>
            </a:r>
            <a:r>
              <a:rPr lang="en-US" dirty="0" smtClean="0">
                <a:latin typeface="Arial Unicode MS"/>
                <a:cs typeface="Arial Unicode MS"/>
              </a:rPr>
              <a:t>- PLC (Professional Learning Community) </a:t>
            </a:r>
            <a:r>
              <a:rPr lang="th-TH" dirty="0" smtClean="0">
                <a:latin typeface="Arial Unicode MS"/>
                <a:cs typeface="Arial Unicode MS"/>
              </a:rPr>
              <a:t> เรียนรู้ทักษะในการเป็นครูฝึก </a:t>
            </a:r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279" y="4973935"/>
            <a:ext cx="84854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ทั้ง นร. </a:t>
            </a:r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&amp; </a:t>
            </a:r>
            <a:r>
              <a:rPr lang="th-TH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ครู เรียนรู้จากการปฏิบัติ </a:t>
            </a:r>
            <a:endParaRPr lang="th-TH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001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865" y="148536"/>
            <a:ext cx="7061006" cy="1143000"/>
          </a:xfr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b="1" dirty="0" smtClean="0"/>
              <a:t>เรียนให้ได้</a:t>
            </a:r>
            <a:r>
              <a:rPr lang="en-US" b="1" dirty="0" smtClean="0"/>
              <a:t>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 Skills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188" y="1397000"/>
            <a:ext cx="8663068" cy="5291667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/>
              <a:t>Beyond Teaching      </a:t>
            </a:r>
            <a:r>
              <a:rPr lang="en-US" sz="4000" b="1" dirty="0" smtClean="0">
                <a:solidFill>
                  <a:srgbClr val="0000FF"/>
                </a:solidFill>
              </a:rPr>
              <a:t>Learning</a:t>
            </a:r>
          </a:p>
          <a:p>
            <a:r>
              <a:rPr lang="en-US" sz="4000" b="1" dirty="0" smtClean="0"/>
              <a:t>Beyond Content       </a:t>
            </a:r>
            <a:r>
              <a:rPr lang="en-US" sz="4000" b="1" dirty="0" smtClean="0">
                <a:solidFill>
                  <a:srgbClr val="0000FF"/>
                </a:solidFill>
              </a:rPr>
              <a:t>Application</a:t>
            </a:r>
            <a:r>
              <a:rPr lang="en-US" sz="4000" b="1" dirty="0" smtClean="0"/>
              <a:t>  </a:t>
            </a:r>
          </a:p>
          <a:p>
            <a:r>
              <a:rPr lang="en-US" sz="4000" b="1" dirty="0" smtClean="0"/>
              <a:t>Beyond Knowledge       </a:t>
            </a:r>
            <a:r>
              <a:rPr lang="en-US" sz="4000" b="1" dirty="0" smtClean="0">
                <a:solidFill>
                  <a:srgbClr val="0000FF"/>
                </a:solidFill>
              </a:rPr>
              <a:t>Skills</a:t>
            </a:r>
          </a:p>
          <a:p>
            <a:r>
              <a:rPr lang="en-US" sz="4000" b="1" dirty="0" smtClean="0"/>
              <a:t>Beyond Textbooks      </a:t>
            </a:r>
            <a:r>
              <a:rPr lang="en-US" sz="4000" b="1" dirty="0" smtClean="0">
                <a:solidFill>
                  <a:srgbClr val="0000FF"/>
                </a:solidFill>
              </a:rPr>
              <a:t>Projects</a:t>
            </a:r>
          </a:p>
          <a:p>
            <a:r>
              <a:rPr lang="en-US" sz="4000" b="1" dirty="0" smtClean="0"/>
              <a:t>Beyond Classroom        </a:t>
            </a:r>
            <a:r>
              <a:rPr lang="en-US" sz="4000" b="1" dirty="0" smtClean="0">
                <a:solidFill>
                  <a:srgbClr val="0000FF"/>
                </a:solidFill>
              </a:rPr>
              <a:t>Studio</a:t>
            </a:r>
          </a:p>
          <a:p>
            <a:r>
              <a:rPr lang="en-US" sz="4000" b="1" dirty="0" smtClean="0"/>
              <a:t>Beyond Schools / Universities      </a:t>
            </a:r>
            <a:r>
              <a:rPr lang="en-US" sz="4000" b="1" dirty="0" smtClean="0">
                <a:solidFill>
                  <a:srgbClr val="0000FF"/>
                </a:solidFill>
              </a:rPr>
              <a:t>Real Life</a:t>
            </a:r>
          </a:p>
          <a:p>
            <a:r>
              <a:rPr lang="en-US" sz="4000" b="1" dirty="0" smtClean="0"/>
              <a:t>Beyond Parts       </a:t>
            </a:r>
            <a:r>
              <a:rPr lang="en-US" sz="4000" b="1" dirty="0" smtClean="0">
                <a:solidFill>
                  <a:srgbClr val="0000FF"/>
                </a:solidFill>
              </a:rPr>
              <a:t>Whole</a:t>
            </a:r>
          </a:p>
          <a:p>
            <a:r>
              <a:rPr lang="en-US" sz="4000" b="1" dirty="0" smtClean="0"/>
              <a:t>No more teacher / lecturer      </a:t>
            </a:r>
            <a:r>
              <a:rPr lang="en-US" sz="4000" b="1" dirty="0" smtClean="0">
                <a:solidFill>
                  <a:srgbClr val="0000FF"/>
                </a:solidFill>
              </a:rPr>
              <a:t>Facilitator</a:t>
            </a:r>
          </a:p>
          <a:p>
            <a:endParaRPr lang="th-TH" sz="4000" b="1" dirty="0"/>
          </a:p>
        </p:txBody>
      </p:sp>
      <p:sp>
        <p:nvSpPr>
          <p:cNvPr id="4" name="Right Arrow 3"/>
          <p:cNvSpPr/>
          <p:nvPr/>
        </p:nvSpPr>
        <p:spPr>
          <a:xfrm>
            <a:off x="4487548" y="4139226"/>
            <a:ext cx="529241" cy="201198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588132" y="2898858"/>
            <a:ext cx="529241" cy="201198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110707" y="1691708"/>
            <a:ext cx="529241" cy="201198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958307" y="2281189"/>
            <a:ext cx="529241" cy="201198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375327" y="3538672"/>
            <a:ext cx="529241" cy="201198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601398" y="4786653"/>
            <a:ext cx="529241" cy="201198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029824" y="6008057"/>
            <a:ext cx="529241" cy="201198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429066" y="5384346"/>
            <a:ext cx="529241" cy="201198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14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63" y="161463"/>
            <a:ext cx="7451464" cy="1143000"/>
          </a:xfrm>
          <a:solidFill>
            <a:srgbClr val="00009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ศตวรรษที่ ๒๑ พิเศษอย่างไร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58401"/>
          </a:xfrm>
        </p:spPr>
        <p:txBody>
          <a:bodyPr>
            <a:normAutofit fontScale="92500"/>
          </a:bodyPr>
          <a:lstStyle/>
          <a:p>
            <a:r>
              <a:rPr lang="th-TH" sz="4000" b="1" dirty="0" smtClean="0">
                <a:latin typeface="Browallia New"/>
                <a:cs typeface="Browallia New"/>
              </a:rPr>
              <a:t>การเปลี่ยนแปลง</a:t>
            </a:r>
          </a:p>
          <a:p>
            <a:r>
              <a:rPr lang="th-TH" sz="4000" b="1" dirty="0" smtClean="0">
                <a:latin typeface="Browallia New"/>
                <a:cs typeface="Browallia New"/>
              </a:rPr>
              <a:t>ในอัตราเร่งที่เร็วขึ้นๆ </a:t>
            </a:r>
          </a:p>
          <a:p>
            <a:r>
              <a:rPr lang="th-TH" sz="4000" b="1" dirty="0" smtClean="0">
                <a:latin typeface="Browallia New"/>
                <a:cs typeface="Browallia New"/>
              </a:rPr>
              <a:t>ไม่แน่นอน</a:t>
            </a:r>
          </a:p>
          <a:p>
            <a:r>
              <a:rPr lang="th-TH" sz="4000" b="1" dirty="0" smtClean="0">
                <a:latin typeface="Browallia New"/>
                <a:cs typeface="Browallia New"/>
              </a:rPr>
              <a:t>ซับซ้อนยิ่งขึ้นๆ </a:t>
            </a:r>
          </a:p>
          <a:p>
            <a:r>
              <a:rPr lang="th-TH" sz="4000" b="1" dirty="0" smtClean="0">
                <a:latin typeface="Browallia New"/>
                <a:cs typeface="Browallia New"/>
              </a:rPr>
              <a:t>ความรู้งอกเร็ว  เก่า (ผิด) เร็ว</a:t>
            </a:r>
          </a:p>
          <a:p>
            <a:r>
              <a:rPr lang="th-TH" sz="4000" b="1" dirty="0" smtClean="0">
                <a:latin typeface="Browallia New"/>
                <a:cs typeface="Browallia New"/>
              </a:rPr>
              <a:t>เป็นศตวรรษที่ผลิตล้น  ตลาดรุกคน  กระตุ้นการบริโภค</a:t>
            </a:r>
          </a:p>
          <a:p>
            <a:r>
              <a:rPr lang="th-TH" sz="4000" b="1" dirty="0" smtClean="0">
                <a:latin typeface="Browallia New"/>
                <a:cs typeface="Browallia New"/>
              </a:rPr>
              <a:t>มายาเต็มแผ่นดิน เต็มโลก </a:t>
            </a:r>
            <a:endParaRPr lang="en-US" sz="4000" b="1" dirty="0">
              <a:latin typeface="Browallia New"/>
              <a:cs typeface="Browallia New"/>
            </a:endParaRPr>
          </a:p>
        </p:txBody>
      </p:sp>
    </p:spTree>
    <p:extLst>
      <p:ext uri="{BB962C8B-B14F-4D97-AF65-F5344CB8AC3E}">
        <p14:creationId xmlns:p14="http://schemas.microsoft.com/office/powerpoint/2010/main" val="2158782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2" y="1339708"/>
            <a:ext cx="2328110" cy="3325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074" y="1339708"/>
            <a:ext cx="2724202" cy="3359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521" y="1324726"/>
            <a:ext cx="2740527" cy="33742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65040" y="49373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learning.thaissf.org</a:t>
            </a:r>
            <a:r>
              <a:rPr lang="en-US" dirty="0" smtClean="0"/>
              <a:t>/document/media/media_396.pdf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7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344" y="188640"/>
            <a:ext cx="5266928" cy="1143000"/>
          </a:xfrm>
          <a:solidFill>
            <a:srgbClr val="00009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5400" b="1" dirty="0" smtClean="0"/>
              <a:t>ทักษะการเป็นครู</a:t>
            </a:r>
            <a:endParaRPr lang="th-T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th-TH" sz="3600" b="1" dirty="0" smtClean="0">
                <a:latin typeface="Arial"/>
                <a:cs typeface="Arial"/>
              </a:rPr>
              <a:t>ทักษะการวินิจฉัยทำความรู้จัก ทำความเข้าใจศิษย์</a:t>
            </a:r>
          </a:p>
          <a:p>
            <a:r>
              <a:rPr lang="th-TH" sz="3600" b="1" dirty="0" smtClean="0">
                <a:latin typeface="Arial"/>
                <a:cs typeface="Arial"/>
              </a:rPr>
              <a:t>ทักษะการออกแบบการเรียนรู้  ออกแบบ </a:t>
            </a:r>
            <a:r>
              <a:rPr lang="en-US" sz="3600" b="1" dirty="0" smtClean="0">
                <a:latin typeface="Arial"/>
                <a:cs typeface="Arial"/>
              </a:rPr>
              <a:t>PBL</a:t>
            </a:r>
          </a:p>
          <a:p>
            <a:r>
              <a:rPr lang="th-TH" sz="3600" b="1" dirty="0" smtClean="0">
                <a:latin typeface="Arial"/>
                <a:cs typeface="Arial"/>
              </a:rPr>
              <a:t>ทักษะการชวนศิษย์ทำ </a:t>
            </a:r>
            <a:r>
              <a:rPr lang="en-US" sz="3600" b="1" dirty="0" smtClean="0">
                <a:latin typeface="Arial"/>
                <a:cs typeface="Arial"/>
              </a:rPr>
              <a:t>reflection / AAR</a:t>
            </a:r>
            <a:endParaRPr lang="th-TH" sz="3600" b="1" dirty="0" smtClean="0">
              <a:latin typeface="Arial"/>
              <a:cs typeface="Arial"/>
            </a:endParaRPr>
          </a:p>
          <a:p>
            <a:r>
              <a:rPr lang="th-TH" sz="3600" b="1" dirty="0" smtClean="0">
                <a:latin typeface="Arial"/>
                <a:cs typeface="Arial"/>
              </a:rPr>
              <a:t>ทักษะการประเมิน เพื่อพัฒนา/ช่วยเหลือ นร. เป็นรายคน</a:t>
            </a:r>
            <a:endParaRPr lang="en-US" sz="3600" b="1" dirty="0" smtClean="0">
              <a:latin typeface="Arial"/>
              <a:cs typeface="Arial"/>
            </a:endParaRPr>
          </a:p>
          <a:p>
            <a:r>
              <a:rPr lang="th-TH" sz="3600" b="1" dirty="0" smtClean="0">
                <a:latin typeface="Arial"/>
                <a:cs typeface="Arial"/>
              </a:rPr>
              <a:t>ทักษะการเรียนรู้ และสร้างความรู้ใหม่ จากการทำหน้าที่ครู</a:t>
            </a:r>
            <a:endParaRPr lang="en-US" sz="3600" b="1" dirty="0" smtClean="0">
              <a:latin typeface="Arial"/>
              <a:cs typeface="Arial"/>
            </a:endParaRPr>
          </a:p>
          <a:p>
            <a:r>
              <a:rPr lang="th-TH" sz="3600" b="1" dirty="0" smtClean="0">
                <a:latin typeface="Arial"/>
                <a:cs typeface="Arial"/>
              </a:rPr>
              <a:t>ทักษะการ </a:t>
            </a:r>
            <a:r>
              <a:rPr lang="th-TH" sz="3600" b="1" dirty="0" err="1" smtClean="0">
                <a:latin typeface="Arial"/>
                <a:cs typeface="Arial"/>
              </a:rPr>
              <a:t>ลปรร.</a:t>
            </a:r>
            <a:r>
              <a:rPr lang="th-TH" sz="3600" b="1" dirty="0" smtClean="0">
                <a:latin typeface="Arial"/>
                <a:cs typeface="Arial"/>
              </a:rPr>
              <a:t> ใน </a:t>
            </a:r>
            <a:r>
              <a:rPr lang="en-US" sz="3600" b="1" dirty="0" smtClean="0">
                <a:latin typeface="Arial"/>
                <a:cs typeface="Arial"/>
              </a:rPr>
              <a:t>PLC </a:t>
            </a:r>
            <a:r>
              <a:rPr lang="th-TH" sz="3600" b="1" dirty="0" smtClean="0">
                <a:latin typeface="Arial"/>
                <a:cs typeface="Arial"/>
              </a:rPr>
              <a:t> </a:t>
            </a:r>
            <a:r>
              <a:rPr lang="en-US" sz="3600" b="1" smtClean="0">
                <a:latin typeface="Arial"/>
                <a:cs typeface="Arial"/>
              </a:rPr>
              <a:t>(Lesson Study)  </a:t>
            </a:r>
            <a:endParaRPr lang="th-TH" sz="3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857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  <a:solidFill>
            <a:srgbClr val="66006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การเรียนรู้ในศตวรรษที่ </a:t>
            </a:r>
            <a:r>
              <a:rPr lang="en-US" dirty="0" smtClean="0"/>
              <a:t>20 &amp; 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00" y="1595438"/>
            <a:ext cx="4013200" cy="4899025"/>
          </a:xfrm>
          <a:solidFill>
            <a:srgbClr val="6600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เป้าหมายที่เด็ก</a:t>
            </a:r>
          </a:p>
          <a:p>
            <a:r>
              <a:rPr lang="th-TH" dirty="0" smtClean="0"/>
              <a:t>ลปรร.</a:t>
            </a:r>
          </a:p>
          <a:p>
            <a:r>
              <a:rPr lang="th-TH" dirty="0" smtClean="0"/>
              <a:t>ทักษะ</a:t>
            </a:r>
          </a:p>
          <a:p>
            <a:r>
              <a:rPr lang="th-TH" dirty="0" smtClean="0"/>
              <a:t>กระบวนการ</a:t>
            </a:r>
          </a:p>
          <a:p>
            <a:r>
              <a:rPr lang="th-TH" dirty="0" smtClean="0"/>
              <a:t>ทักษะประยุกต์</a:t>
            </a:r>
          </a:p>
          <a:p>
            <a:r>
              <a:rPr lang="th-TH" dirty="0" smtClean="0"/>
              <a:t>คำถาม ปัญหา</a:t>
            </a:r>
          </a:p>
          <a:p>
            <a:r>
              <a:rPr lang="th-TH" dirty="0" smtClean="0"/>
              <a:t>ปฏิบัติ</a:t>
            </a:r>
          </a:p>
          <a:p>
            <a:r>
              <a:rPr lang="th-TH" dirty="0" smtClean="0"/>
              <a:t>โครงการ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0700" y="1625600"/>
            <a:ext cx="4013200" cy="4894263"/>
          </a:xfrm>
          <a:prstGeom prst="rect">
            <a:avLst/>
          </a:prstGeom>
          <a:solidFill>
            <a:srgbClr val="00009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chemeClr val="bg1"/>
                </a:solidFill>
              </a:rPr>
              <a:t>ครูเป็นตัวตั้ง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สอน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ความรู้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เนื้อหา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ทักษะพื้นฐาน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ความจริง หลักการ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ทฤษฎี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หลักสูตร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8584" y="909935"/>
            <a:ext cx="886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3385" y="909935"/>
            <a:ext cx="886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21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20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  <a:solidFill>
            <a:srgbClr val="66006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การเรียนรู้ในศตวรรษที่ </a:t>
            </a:r>
            <a:r>
              <a:rPr lang="en-US" dirty="0" smtClean="0"/>
              <a:t>20 &amp; 21</a:t>
            </a:r>
            <a:r>
              <a:rPr lang="th-TH" dirty="0" smtClean="0"/>
              <a:t>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00" y="1328738"/>
            <a:ext cx="4013200" cy="4899025"/>
          </a:xfrm>
          <a:solidFill>
            <a:srgbClr val="6600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ตามความต้องการ</a:t>
            </a:r>
          </a:p>
          <a:p>
            <a:r>
              <a:rPr lang="th-TH" dirty="0" smtClean="0"/>
              <a:t>รายบุคคล</a:t>
            </a:r>
          </a:p>
          <a:p>
            <a:r>
              <a:rPr lang="th-TH" dirty="0" smtClean="0"/>
              <a:t>ร่วมมือ</a:t>
            </a:r>
          </a:p>
          <a:p>
            <a:r>
              <a:rPr lang="th-TH" dirty="0" smtClean="0"/>
              <a:t>ชุมชนทั่วโลก</a:t>
            </a:r>
          </a:p>
          <a:p>
            <a:r>
              <a:rPr lang="th-TH" dirty="0" smtClean="0"/>
              <a:t>ใช้เว็บ</a:t>
            </a:r>
          </a:p>
          <a:p>
            <a:r>
              <a:rPr lang="th-TH" dirty="0" smtClean="0"/>
              <a:t>ทดสอบการ รร.</a:t>
            </a:r>
          </a:p>
          <a:p>
            <a:r>
              <a:rPr lang="th-TH" dirty="0" smtClean="0"/>
              <a:t>เรียนเพื่อชีวิต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0700" y="1333500"/>
            <a:ext cx="4013200" cy="4894263"/>
          </a:xfrm>
          <a:prstGeom prst="rect">
            <a:avLst/>
          </a:prstGeom>
          <a:solidFill>
            <a:srgbClr val="00009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chemeClr val="bg1"/>
                </a:solidFill>
              </a:rPr>
              <a:t>ช่วงเวลา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เหมือนกันทั้งห้อง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แข่งขัน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ห้องเรียน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ตามตำรา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ทดสอบ ค.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เรียนเพื่อโรงเรียน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4282" y="5443835"/>
            <a:ext cx="886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4185" y="5469533"/>
            <a:ext cx="886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21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752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1" y="122238"/>
            <a:ext cx="8516512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เปลี่ยนแปลงการทำงานของครู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3786" cy="4525963"/>
          </a:xfr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จากโดดเดี่ยว</a:t>
            </a:r>
          </a:p>
          <a:p>
            <a:r>
              <a:rPr lang="th-TH" dirty="0" smtClean="0"/>
              <a:t>ครูคิดคนเดียว</a:t>
            </a:r>
            <a:endParaRPr lang="en-US" dirty="0" smtClean="0"/>
          </a:p>
          <a:p>
            <a:r>
              <a:rPr lang="th-TH" dirty="0" smtClean="0"/>
              <a:t>แยกกันกำหนดมาตรฐานการเรียนรู้</a:t>
            </a:r>
          </a:p>
          <a:p>
            <a:r>
              <a:rPr lang="th-TH" dirty="0" smtClean="0"/>
              <a:t>แยกกันค้นหาวิธีพัฒนาผลสัมฤทธิ์</a:t>
            </a:r>
          </a:p>
          <a:p>
            <a:r>
              <a:rPr lang="th-TH" dirty="0" smtClean="0"/>
              <a:t>กิจกรรมของครูเป็นเรื่องส่วนตัว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25627" y="1612900"/>
            <a:ext cx="4033786" cy="4525963"/>
          </a:xfrm>
          <a:prstGeom prst="rect">
            <a:avLst/>
          </a:prstGeom>
          <a:solidFill>
            <a:srgbClr val="6600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rgbClr val="FFFFFF"/>
                </a:solidFill>
              </a:rPr>
              <a:t>เป็นทีม มีเป้าร่วม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PLC </a:t>
            </a:r>
            <a:r>
              <a:rPr lang="th-TH" dirty="0" smtClean="0">
                <a:solidFill>
                  <a:srgbClr val="FFFFFF"/>
                </a:solidFill>
              </a:rPr>
              <a:t>ร่วมกันคิดเป้า</a:t>
            </a:r>
          </a:p>
          <a:p>
            <a:r>
              <a:rPr lang="th-TH" dirty="0" smtClean="0">
                <a:solidFill>
                  <a:srgbClr val="FFFFFF"/>
                </a:solidFill>
              </a:rPr>
              <a:t>ทีม </a:t>
            </a:r>
            <a:r>
              <a:rPr lang="en-US" dirty="0" smtClean="0">
                <a:solidFill>
                  <a:srgbClr val="FFFFFF"/>
                </a:solidFill>
              </a:rPr>
              <a:t>PLC </a:t>
            </a:r>
            <a:r>
              <a:rPr lang="th-TH" dirty="0" smtClean="0">
                <a:solidFill>
                  <a:srgbClr val="FFFFFF"/>
                </a:solidFill>
              </a:rPr>
              <a:t>ร่วมกันกำหนด</a:t>
            </a:r>
          </a:p>
          <a:p>
            <a:r>
              <a:rPr lang="th-TH" dirty="0" smtClean="0">
                <a:solidFill>
                  <a:srgbClr val="FFFFFF"/>
                </a:solidFill>
              </a:rPr>
              <a:t>ทีม </a:t>
            </a:r>
            <a:r>
              <a:rPr lang="en-US" dirty="0" smtClean="0">
                <a:solidFill>
                  <a:srgbClr val="FFFFFF"/>
                </a:solidFill>
              </a:rPr>
              <a:t>PLC </a:t>
            </a:r>
            <a:r>
              <a:rPr lang="th-TH" dirty="0" smtClean="0">
                <a:solidFill>
                  <a:srgbClr val="FFFFFF"/>
                </a:solidFill>
              </a:rPr>
              <a:t>ช่วยเหลือกัน และ ลปรร.</a:t>
            </a:r>
          </a:p>
          <a:p>
            <a:r>
              <a:rPr lang="th-TH" dirty="0" smtClean="0">
                <a:solidFill>
                  <a:srgbClr val="FFFFFF"/>
                </a:solidFill>
              </a:rPr>
              <a:t>ครูเปิดเผยกิจกรรมของตนต่อ </a:t>
            </a:r>
            <a:r>
              <a:rPr lang="en-US" dirty="0" smtClean="0">
                <a:solidFill>
                  <a:srgbClr val="FFFFFF"/>
                </a:solidFill>
              </a:rPr>
              <a:t>PLC </a:t>
            </a:r>
            <a:endParaRPr lang="th-TH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7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1" y="122238"/>
            <a:ext cx="8516512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>
                <a:latin typeface="Arial Unicode MS"/>
                <a:cs typeface="Arial Unicode MS"/>
              </a:rPr>
              <a:t>เปลี่ยนแปลงการทำงานของครู (๒)</a:t>
            </a:r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3786" cy="4525963"/>
          </a:xfr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ร่วมมือแบบเปะปะ ไม่โฟกัสผลสัมฤทธิ์</a:t>
            </a:r>
          </a:p>
          <a:p>
            <a:r>
              <a:rPr lang="th-TH" dirty="0" smtClean="0"/>
              <a:t>ศิษย์ของฉัน ศิษย์ของคุณ</a:t>
            </a:r>
            <a:endParaRPr lang="en-US" dirty="0" smtClean="0"/>
          </a:p>
          <a:p>
            <a:r>
              <a:rPr lang="th-TH" dirty="0" smtClean="0"/>
              <a:t>เน้นให้คุณค่าเวลาบรรยาย การเป็นครูสอน 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25627" y="1612900"/>
            <a:ext cx="4033786" cy="4525963"/>
          </a:xfrm>
          <a:prstGeom prst="rect">
            <a:avLst/>
          </a:prstGeom>
          <a:solidFill>
            <a:srgbClr val="6600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rgbClr val="FFFFFF"/>
                </a:solidFill>
              </a:rPr>
              <a:t>เน้นร่วมมือในประเด็นยุทธศาสตร์</a:t>
            </a:r>
          </a:p>
          <a:p>
            <a:r>
              <a:rPr lang="th-TH" dirty="0" smtClean="0">
                <a:solidFill>
                  <a:srgbClr val="FFFFFF"/>
                </a:solidFill>
              </a:rPr>
              <a:t>ศิษย์ของเรา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th-TH" dirty="0" smtClean="0">
              <a:solidFill>
                <a:srgbClr val="FFFFFF"/>
              </a:solidFill>
            </a:endParaRPr>
          </a:p>
          <a:p>
            <a:r>
              <a:rPr lang="th-TH" dirty="0" smtClean="0">
                <a:solidFill>
                  <a:srgbClr val="FFFFFF"/>
                </a:solidFill>
              </a:rPr>
              <a:t>เน้นให้คุณค่าเวลาการเตรียมตัว  ทำงานร่วมกัน  เรียนรุู้ร่วมกัน ในการทำหน้าที่ครูฝึก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5992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376" y="188640"/>
            <a:ext cx="6471272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5400" b="1" dirty="0" smtClean="0"/>
              <a:t>ต้องช่วยครู/อาจารย์</a:t>
            </a:r>
            <a:endParaRPr lang="th-T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>
                <a:latin typeface="Arial Unicode MS"/>
                <a:cs typeface="Arial Unicode MS"/>
              </a:rPr>
              <a:t>ครูยากลำบากกว่าศิษย์ เพราะครูต้อง </a:t>
            </a:r>
            <a:r>
              <a:rPr lang="en-US" sz="4000" b="1" dirty="0" smtClean="0">
                <a:latin typeface="Arial Unicode MS"/>
                <a:cs typeface="Arial Unicode MS"/>
              </a:rPr>
              <a:t>unlearn/</a:t>
            </a:r>
            <a:r>
              <a:rPr lang="en-US" sz="4000" b="1" dirty="0" err="1" smtClean="0">
                <a:latin typeface="Arial Unicode MS"/>
                <a:cs typeface="Arial Unicode MS"/>
              </a:rPr>
              <a:t>delearn</a:t>
            </a:r>
            <a:r>
              <a:rPr lang="en-US" sz="4000" b="1" dirty="0" smtClean="0">
                <a:latin typeface="Arial Unicode MS"/>
                <a:cs typeface="Arial Unicode MS"/>
              </a:rPr>
              <a:t> &amp; relearn</a:t>
            </a:r>
          </a:p>
          <a:p>
            <a:r>
              <a:rPr lang="th-TH" sz="4000" b="1" dirty="0" smtClean="0">
                <a:latin typeface="Arial Unicode MS"/>
                <a:cs typeface="Arial Unicode MS"/>
              </a:rPr>
              <a:t>ครูต้องเรียนรู้ทักษะการเป็นครู</a:t>
            </a:r>
          </a:p>
          <a:p>
            <a:r>
              <a:rPr lang="th-TH" sz="4000" b="1" dirty="0" smtClean="0">
                <a:latin typeface="Arial Unicode MS"/>
                <a:cs typeface="Arial Unicode MS"/>
              </a:rPr>
              <a:t>ช่วยด้วย </a:t>
            </a:r>
            <a:r>
              <a:rPr lang="en-US" sz="4000" b="1" dirty="0" smtClean="0">
                <a:latin typeface="Arial Unicode MS"/>
                <a:cs typeface="Arial Unicode MS"/>
              </a:rPr>
              <a:t>PLC (Professional Learning Community)  </a:t>
            </a:r>
            <a:r>
              <a:rPr lang="th-TH" sz="4000" b="1" dirty="0" smtClean="0">
                <a:latin typeface="Arial Unicode MS"/>
                <a:cs typeface="Arial Unicode MS"/>
              </a:rPr>
              <a:t>ไม่ใช่ </a:t>
            </a:r>
            <a:r>
              <a:rPr lang="en-US" sz="4000" b="1" dirty="0" smtClean="0">
                <a:latin typeface="Arial Unicode MS"/>
                <a:cs typeface="Arial Unicode MS"/>
              </a:rPr>
              <a:t>Training  </a:t>
            </a:r>
            <a:endParaRPr lang="th-TH" sz="4000" b="1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595884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344" y="188640"/>
            <a:ext cx="5266928" cy="1143000"/>
          </a:xfrm>
          <a:solidFill>
            <a:srgbClr val="3366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5400" b="1" dirty="0" smtClean="0"/>
              <a:t>ทักษะการเป็นครู</a:t>
            </a:r>
            <a:endParaRPr lang="th-T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th-TH" sz="3600" b="1" dirty="0" smtClean="0">
                <a:latin typeface="Arial"/>
                <a:cs typeface="Arial"/>
              </a:rPr>
              <a:t>ทักษะการวินิจฉัยทำความรู้จัก ทำความเข้าใจศิษย์</a:t>
            </a:r>
          </a:p>
          <a:p>
            <a:r>
              <a:rPr lang="th-TH" sz="3600" b="1" dirty="0" smtClean="0">
                <a:latin typeface="Arial"/>
                <a:cs typeface="Arial"/>
              </a:rPr>
              <a:t>ทักษะการออกแบบการเรียนรู้  ออกแบบ </a:t>
            </a:r>
            <a:r>
              <a:rPr lang="en-US" sz="3600" b="1" dirty="0" smtClean="0">
                <a:latin typeface="Arial"/>
                <a:cs typeface="Arial"/>
              </a:rPr>
              <a:t>PBL</a:t>
            </a:r>
          </a:p>
          <a:p>
            <a:r>
              <a:rPr lang="th-TH" sz="3600" b="1" dirty="0" smtClean="0">
                <a:latin typeface="Arial"/>
                <a:cs typeface="Arial"/>
              </a:rPr>
              <a:t>ทักษะการชวนศิษย์ทำ </a:t>
            </a:r>
            <a:r>
              <a:rPr lang="en-US" sz="3600" b="1" dirty="0" smtClean="0">
                <a:latin typeface="Arial"/>
                <a:cs typeface="Arial"/>
              </a:rPr>
              <a:t>reflection / AAR</a:t>
            </a:r>
            <a:endParaRPr lang="th-TH" sz="3600" b="1" dirty="0" smtClean="0">
              <a:latin typeface="Arial"/>
              <a:cs typeface="Arial"/>
            </a:endParaRPr>
          </a:p>
          <a:p>
            <a:r>
              <a:rPr lang="th-TH" sz="3600" b="1" dirty="0" smtClean="0">
                <a:latin typeface="Arial"/>
                <a:cs typeface="Arial"/>
              </a:rPr>
              <a:t>ทักษะการประเมิน เพื่อพัฒนา/ช่วยเหลือ นร. เป็นรายคน</a:t>
            </a:r>
            <a:endParaRPr lang="en-US" sz="3600" b="1" dirty="0" smtClean="0">
              <a:latin typeface="Arial"/>
              <a:cs typeface="Arial"/>
            </a:endParaRPr>
          </a:p>
          <a:p>
            <a:r>
              <a:rPr lang="th-TH" sz="3600" b="1" dirty="0" smtClean="0">
                <a:latin typeface="Arial"/>
                <a:cs typeface="Arial"/>
              </a:rPr>
              <a:t>ทักษะการเรียนรู้ และสร้างความรู้ใหม่ จากการทำหน้าที่ครู</a:t>
            </a:r>
            <a:endParaRPr lang="en-US" sz="3600" b="1" dirty="0" smtClean="0">
              <a:latin typeface="Arial"/>
              <a:cs typeface="Arial"/>
            </a:endParaRPr>
          </a:p>
          <a:p>
            <a:r>
              <a:rPr lang="th-TH" sz="3600" b="1" dirty="0" smtClean="0">
                <a:latin typeface="Arial"/>
                <a:cs typeface="Arial"/>
              </a:rPr>
              <a:t>ทักษะการ </a:t>
            </a:r>
            <a:r>
              <a:rPr lang="th-TH" sz="3600" b="1" dirty="0" err="1" smtClean="0">
                <a:latin typeface="Arial"/>
                <a:cs typeface="Arial"/>
              </a:rPr>
              <a:t>ลปรร.</a:t>
            </a:r>
            <a:r>
              <a:rPr lang="th-TH" sz="3600" b="1" dirty="0" smtClean="0">
                <a:latin typeface="Arial"/>
                <a:cs typeface="Arial"/>
              </a:rPr>
              <a:t> ใน </a:t>
            </a:r>
            <a:r>
              <a:rPr lang="en-US" sz="3600" b="1" dirty="0" smtClean="0">
                <a:latin typeface="Arial"/>
                <a:cs typeface="Arial"/>
              </a:rPr>
              <a:t>PLC  </a:t>
            </a:r>
            <a:endParaRPr lang="th-TH" sz="3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44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1143000"/>
          </a:xfrm>
          <a:solidFill>
            <a:srgbClr val="80008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จัดโครงสร้างและระบบการทำงาน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7600"/>
          </a:xfrm>
        </p:spPr>
        <p:txBody>
          <a:bodyPr>
            <a:normAutofit lnSpcReduction="10000"/>
          </a:bodyPr>
          <a:lstStyle/>
          <a:p>
            <a:r>
              <a:rPr lang="th-TH" dirty="0" smtClean="0">
                <a:latin typeface="Arial Unicode MS"/>
                <a:cs typeface="Arial Unicode MS"/>
              </a:rPr>
              <a:t>เพื่อส่งเสริมสนับสนุนวัฒนธรรมการทำงานเป็นทีม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การเรียนรู้เป็นทีม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การเรียนรู้ในงาน</a:t>
            </a:r>
          </a:p>
          <a:p>
            <a:r>
              <a:rPr lang="en-US" dirty="0" smtClean="0">
                <a:latin typeface="Arial Unicode MS"/>
                <a:cs typeface="Arial Unicode MS"/>
              </a:rPr>
              <a:t>CQI </a:t>
            </a:r>
            <a:r>
              <a:rPr lang="th-TH" dirty="0" smtClean="0">
                <a:latin typeface="Arial Unicode MS"/>
                <a:cs typeface="Arial Unicode MS"/>
              </a:rPr>
              <a:t>ในงาน  การพัฒนางานต่อเนื่อง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ให้รางวัลทีม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ไม่ส่งเสริมการทำงานเดี่ยว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มุ่งผลลัพธ์ที่ผลสัมฤทธิ์ของการเรียนรายคน  ช่วยเด็กเป็นทีม  ไม่ปล่อยให้ล้าหลัง </a:t>
            </a:r>
            <a:endParaRPr lang="en-US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845279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147638"/>
            <a:ext cx="50038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การวัด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วัดการเรียนรู้อย่างเป็นธรรมชาติ  ทุกวัน  รายคน  เพื่อป้องกันล้าหลัง</a:t>
            </a:r>
          </a:p>
          <a:p>
            <a:r>
              <a:rPr lang="th-TH" dirty="0" smtClean="0"/>
              <a:t>เอาใจใส่เด็กเรียนอ่อน</a:t>
            </a:r>
          </a:p>
          <a:p>
            <a:r>
              <a:rPr lang="th-TH" dirty="0" smtClean="0"/>
              <a:t>พัฒนาวิธีวัดความก้าวหน้า   วิธีวัด </a:t>
            </a:r>
            <a:r>
              <a:rPr lang="en-US" dirty="0" smtClean="0"/>
              <a:t>Learning Outcome </a:t>
            </a:r>
            <a:r>
              <a:rPr lang="th-TH" dirty="0" smtClean="0"/>
              <a:t>ของนักเรียน</a:t>
            </a:r>
          </a:p>
          <a:p>
            <a:r>
              <a:rPr lang="th-TH" dirty="0" smtClean="0"/>
              <a:t>การวัดเพื่อครู  การเรียนรู้ของครู   </a:t>
            </a:r>
          </a:p>
          <a:p>
            <a:r>
              <a:rPr lang="th-TH" dirty="0" smtClean="0"/>
              <a:t>สร้างตัวชี้วัดความเคลื่อนไหวของ </a:t>
            </a:r>
            <a:r>
              <a:rPr lang="en-US" dirty="0" smtClean="0"/>
              <a:t>PLC </a:t>
            </a:r>
            <a:r>
              <a:rPr lang="th-TH" dirty="0" smtClean="0"/>
              <a:t> สำหรับใช้จัดการการเปลี่ยนแปลง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5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63" y="161463"/>
            <a:ext cx="7451464" cy="1143000"/>
          </a:xfrm>
          <a:solidFill>
            <a:srgbClr val="00009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ศตวรรษที่ ๒๑ พิเศษอย่างไร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58401"/>
          </a:xfrm>
        </p:spPr>
        <p:txBody>
          <a:bodyPr>
            <a:normAutofit fontScale="92500"/>
          </a:bodyPr>
          <a:lstStyle/>
          <a:p>
            <a:r>
              <a:rPr lang="th-TH" sz="4000" b="1" dirty="0" smtClean="0">
                <a:latin typeface="Browallia New"/>
                <a:cs typeface="Browallia New"/>
              </a:rPr>
              <a:t>การเปลี่ยนแปลง</a:t>
            </a:r>
          </a:p>
          <a:p>
            <a:r>
              <a:rPr lang="th-TH" sz="4000" b="1" dirty="0" smtClean="0">
                <a:latin typeface="Browallia New"/>
                <a:cs typeface="Browallia New"/>
              </a:rPr>
              <a:t>ในอัตราเร่งที่เร็วขึ้นๆ </a:t>
            </a:r>
          </a:p>
          <a:p>
            <a:r>
              <a:rPr lang="th-TH" sz="4000" b="1" dirty="0" smtClean="0">
                <a:latin typeface="Browallia New"/>
                <a:cs typeface="Browallia New"/>
              </a:rPr>
              <a:t>ไม่แน่นอน</a:t>
            </a:r>
          </a:p>
          <a:p>
            <a:r>
              <a:rPr lang="th-TH" sz="4000" b="1" dirty="0" smtClean="0">
                <a:latin typeface="Browallia New"/>
                <a:cs typeface="Browallia New"/>
              </a:rPr>
              <a:t>ซับซ้อนยิ่งขึ้นๆ </a:t>
            </a:r>
          </a:p>
          <a:p>
            <a:r>
              <a:rPr lang="th-TH" sz="4000" b="1" dirty="0" smtClean="0">
                <a:latin typeface="Browallia New"/>
                <a:cs typeface="Browallia New"/>
              </a:rPr>
              <a:t>ความรู้งอกเร็ว  เก่า (ผิด) เร็ว</a:t>
            </a:r>
          </a:p>
          <a:p>
            <a:r>
              <a:rPr lang="th-TH" sz="4000" b="1" dirty="0" smtClean="0">
                <a:latin typeface="Browallia New"/>
                <a:cs typeface="Browallia New"/>
              </a:rPr>
              <a:t>เป็นศตวรรษที่ผลิตล้น  ตลาดรุกคน  กระตุ้นการบริโภค</a:t>
            </a:r>
          </a:p>
          <a:p>
            <a:r>
              <a:rPr lang="th-TH" sz="4000" b="1" dirty="0" smtClean="0">
                <a:latin typeface="Browallia New"/>
                <a:cs typeface="Browallia New"/>
              </a:rPr>
              <a:t>มายาเต็มแผ่นดิน เต็มโลก </a:t>
            </a:r>
            <a:endParaRPr lang="en-US" sz="4000" b="1" dirty="0">
              <a:latin typeface="Browallia New"/>
              <a:cs typeface="Browallia New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11499" y="1417638"/>
            <a:ext cx="4186928" cy="2706907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/>
              <a:t>มนุษย์ต้องการ</a:t>
            </a:r>
            <a:r>
              <a:rPr lang="th-TH" sz="3200" u="sng" dirty="0" smtClean="0"/>
              <a:t>ทักษะ</a:t>
            </a:r>
            <a:r>
              <a:rPr lang="th-TH" sz="3200" dirty="0" smtClean="0"/>
              <a:t>ชุดหนึ่ง</a:t>
            </a:r>
          </a:p>
          <a:p>
            <a:pPr algn="ctr"/>
            <a:r>
              <a:rPr lang="th-TH" sz="3200" dirty="0" smtClean="0"/>
              <a:t>เพื่อการอยู่ร่วมกัน</a:t>
            </a:r>
          </a:p>
          <a:p>
            <a:pPr algn="ctr"/>
            <a:r>
              <a:rPr lang="th-TH" sz="3200" dirty="0" smtClean="0"/>
              <a:t>ในสภาพ</a:t>
            </a:r>
            <a:r>
              <a:rPr lang="en-US" sz="3200" dirty="0" smtClean="0"/>
              <a:t>                   </a:t>
            </a:r>
            <a:r>
              <a:rPr lang="th-TH" sz="3200" dirty="0" smtClean="0"/>
              <a:t>ความเป็นจริงนี้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0568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เปลี่ยนการจัดการทรัพยากร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>
                <a:latin typeface="Arial Unicode MS"/>
                <a:cs typeface="Arial Unicode MS"/>
              </a:rPr>
              <a:t>เวลา</a:t>
            </a:r>
            <a:r>
              <a:rPr lang="th-TH" dirty="0" smtClean="0">
                <a:latin typeface="Arial Unicode MS"/>
                <a:cs typeface="Arial Unicode MS"/>
              </a:rPr>
              <a:t>  จัดเวลาสำหรับงานกลุ่มของครูสมาชิก </a:t>
            </a:r>
            <a:r>
              <a:rPr lang="en-US" dirty="0" smtClean="0">
                <a:latin typeface="Arial Unicode MS"/>
                <a:cs typeface="Arial Unicode MS"/>
              </a:rPr>
              <a:t>PLC :</a:t>
            </a:r>
            <a:r>
              <a:rPr lang="th-TH" dirty="0" smtClean="0">
                <a:latin typeface="Arial Unicode MS"/>
                <a:cs typeface="Arial Unicode MS"/>
              </a:rPr>
              <a:t> </a:t>
            </a:r>
            <a:r>
              <a:rPr lang="en-US" dirty="0" smtClean="0">
                <a:latin typeface="Arial Unicode MS"/>
                <a:cs typeface="Arial Unicode MS"/>
              </a:rPr>
              <a:t>BAR, AAR </a:t>
            </a:r>
            <a:r>
              <a:rPr lang="th-TH" dirty="0" smtClean="0">
                <a:latin typeface="Arial Unicode MS"/>
                <a:cs typeface="Arial Unicode MS"/>
              </a:rPr>
              <a:t>งาน </a:t>
            </a:r>
            <a:r>
              <a:rPr lang="en-US" dirty="0" smtClean="0">
                <a:latin typeface="Arial Unicode MS"/>
                <a:cs typeface="Arial Unicode MS"/>
              </a:rPr>
              <a:t>“</a:t>
            </a:r>
            <a:r>
              <a:rPr lang="th-TH" dirty="0" smtClean="0">
                <a:latin typeface="Arial Unicode MS"/>
                <a:cs typeface="Arial Unicode MS"/>
              </a:rPr>
              <a:t>ครูฝึก</a:t>
            </a:r>
            <a:r>
              <a:rPr lang="en-US" dirty="0" smtClean="0">
                <a:latin typeface="Arial Unicode MS"/>
                <a:cs typeface="Arial Unicode MS"/>
              </a:rPr>
              <a:t>”</a:t>
            </a:r>
          </a:p>
          <a:p>
            <a:r>
              <a:rPr lang="th-TH" b="1" dirty="0" smtClean="0">
                <a:latin typeface="Arial Unicode MS"/>
                <a:cs typeface="Arial Unicode MS"/>
              </a:rPr>
              <a:t>เงิน</a:t>
            </a:r>
            <a:r>
              <a:rPr lang="th-TH" dirty="0" smtClean="0">
                <a:latin typeface="Arial Unicode MS"/>
                <a:cs typeface="Arial Unicode MS"/>
              </a:rPr>
              <a:t>  ใช้ ลปรร.  ไปดูงาน  ร่วมกิจกรรมเครือข่ายภายนอก  เชิญวิทยากร  จัดฝึกอบรม</a:t>
            </a:r>
          </a:p>
          <a:p>
            <a:r>
              <a:rPr lang="th-TH" b="1" dirty="0" smtClean="0">
                <a:latin typeface="Arial Unicode MS"/>
                <a:cs typeface="Arial Unicode MS"/>
              </a:rPr>
              <a:t>สถานท</a:t>
            </a:r>
            <a:r>
              <a:rPr lang="th-TH" dirty="0" smtClean="0">
                <a:latin typeface="Arial Unicode MS"/>
                <a:cs typeface="Arial Unicode MS"/>
              </a:rPr>
              <a:t>ี่ สำหรับทำงานกลุ่ม</a:t>
            </a:r>
          </a:p>
          <a:p>
            <a:r>
              <a:rPr lang="th-TH" b="1" dirty="0" smtClean="0">
                <a:latin typeface="Arial Unicode MS"/>
                <a:cs typeface="Arial Unicode MS"/>
              </a:rPr>
              <a:t>คน</a:t>
            </a:r>
            <a:r>
              <a:rPr lang="th-TH" dirty="0" smtClean="0">
                <a:latin typeface="Arial Unicode MS"/>
                <a:cs typeface="Arial Unicode MS"/>
              </a:rPr>
              <a:t>  ช่วยจัดการ </a:t>
            </a:r>
            <a:r>
              <a:rPr lang="en-US" dirty="0" smtClean="0">
                <a:latin typeface="Arial Unicode MS"/>
                <a:cs typeface="Arial Unicode MS"/>
              </a:rPr>
              <a:t>logistics</a:t>
            </a:r>
          </a:p>
          <a:p>
            <a:endParaRPr lang="th-TH" dirty="0" smtClean="0">
              <a:latin typeface="Arial Unicode MS"/>
              <a:cs typeface="Arial Unicode MS"/>
            </a:endParaRPr>
          </a:p>
          <a:p>
            <a:endParaRPr lang="th-TH" dirty="0" smtClean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687713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0" y="173038"/>
            <a:ext cx="41275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>
                <a:latin typeface="Arial Unicode MS"/>
                <a:cs typeface="Arial Unicode MS"/>
              </a:rPr>
              <a:t>๔ คำถามหลัก</a:t>
            </a:r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ในแต่ละช่วง ต้องการให้ นร. ได้</a:t>
            </a:r>
            <a:r>
              <a:rPr lang="th-TH" dirty="0" smtClean="0">
                <a:solidFill>
                  <a:srgbClr val="0000FF"/>
                </a:solidFill>
              </a:rPr>
              <a:t>ทักษะ และ ค. ที่จำเป็น</a:t>
            </a:r>
            <a:r>
              <a:rPr lang="th-TH" dirty="0" smtClean="0"/>
              <a:t>อะไรบ้าง</a:t>
            </a:r>
          </a:p>
          <a:p>
            <a:r>
              <a:rPr lang="th-TH" dirty="0" smtClean="0"/>
              <a:t>รู้ได้อย่างไรว่าได้</a:t>
            </a:r>
          </a:p>
          <a:p>
            <a:r>
              <a:rPr lang="th-TH" dirty="0" smtClean="0"/>
              <a:t>ทำอย่างไร กับ นร. บางคนที่ไม่ได้</a:t>
            </a:r>
          </a:p>
          <a:p>
            <a:r>
              <a:rPr lang="th-TH" dirty="0" smtClean="0"/>
              <a:t>ทำอย่างไรกับ นร.บางคนที่เรียนเก่งก้าวหน้าไปแล้ว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339" y="5253335"/>
            <a:ext cx="90866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ปัญหาส่วนใหญ่ เกิดจากสอนมากเกินไป</a:t>
            </a:r>
            <a:endParaRPr lang="th-TH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3403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199" y="143698"/>
            <a:ext cx="699286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เปลี่ยนปณิธานความมุ่งมั่น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81412" cy="4525963"/>
          </a:xfr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จากเน้นการสอน</a:t>
            </a:r>
          </a:p>
          <a:p>
            <a:r>
              <a:rPr lang="th-TH" dirty="0" smtClean="0"/>
              <a:t>จากเน้นสิ่งที่สอน</a:t>
            </a:r>
          </a:p>
          <a:p>
            <a:r>
              <a:rPr lang="th-TH" dirty="0" smtClean="0"/>
              <a:t>จากสอนครอบคลุมเนื้อหา</a:t>
            </a:r>
          </a:p>
          <a:p>
            <a:r>
              <a:rPr lang="th-TH" dirty="0" smtClean="0"/>
              <a:t>จากมอบภารกิจแก่ครูรายคน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05388" y="1600200"/>
            <a:ext cx="3981412" cy="4525963"/>
          </a:xfrm>
          <a:prstGeom prst="rect">
            <a:avLst/>
          </a:prstGeom>
          <a:solidFill>
            <a:srgbClr val="6600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chemeClr val="bg1"/>
                </a:solidFill>
              </a:rPr>
              <a:t>เป็นเน้นการเรียนรู้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เป็นสิ่งที่ นร. เรียนรู้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เป็น นร. เรียน ค. ที่จำเป็น และฝึกทักษะ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เป็นจัดทีม </a:t>
            </a:r>
            <a:r>
              <a:rPr lang="en-US" dirty="0" smtClean="0">
                <a:solidFill>
                  <a:schemeClr val="bg1"/>
                </a:solidFill>
              </a:rPr>
              <a:t>PLC </a:t>
            </a:r>
            <a:r>
              <a:rPr lang="th-TH" dirty="0" smtClean="0">
                <a:solidFill>
                  <a:schemeClr val="bg1"/>
                </a:solidFill>
              </a:rPr>
              <a:t>ให้ทำงานร่วมกัน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31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เปลี่ยนแปลงการสอบ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3786" cy="45259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th-TH" dirty="0" smtClean="0"/>
              <a:t>จากเพื่อผลได้</a:t>
            </a:r>
            <a:r>
              <a:rPr lang="en-US" dirty="0" smtClean="0"/>
              <a:t>-</a:t>
            </a:r>
            <a:r>
              <a:rPr lang="th-TH" dirty="0" smtClean="0"/>
              <a:t>ตก นานๆ ครั้ง</a:t>
            </a:r>
          </a:p>
          <a:p>
            <a:r>
              <a:rPr lang="th-TH" dirty="0" smtClean="0"/>
              <a:t>จากเพื่อตัดสินได้</a:t>
            </a:r>
            <a:r>
              <a:rPr lang="en-US" dirty="0" smtClean="0"/>
              <a:t>-</a:t>
            </a:r>
            <a:r>
              <a:rPr lang="th-TH" dirty="0" smtClean="0"/>
              <a:t>ตก</a:t>
            </a:r>
          </a:p>
          <a:p>
            <a:r>
              <a:rPr lang="th-TH" dirty="0" smtClean="0"/>
              <a:t>จากให้รางวัล / ลงโทษ นร.</a:t>
            </a:r>
          </a:p>
          <a:p>
            <a:r>
              <a:rPr lang="th-TH" dirty="0" smtClean="0"/>
              <a:t>จากสอบหลายอย่าง นานๆ ครั้ง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98628" y="1611490"/>
            <a:ext cx="4033786" cy="45259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/>
              <a:t>เป็นเพื่อ นร. </a:t>
            </a:r>
            <a:r>
              <a:rPr lang="en-US" dirty="0" smtClean="0"/>
              <a:t>&amp; </a:t>
            </a:r>
            <a:r>
              <a:rPr lang="th-TH" dirty="0" smtClean="0"/>
              <a:t>ครู ปรับปรุงตนเอง</a:t>
            </a:r>
          </a:p>
          <a:p>
            <a:r>
              <a:rPr lang="th-TH" dirty="0" smtClean="0"/>
              <a:t>เป็นหา นร. ที่ต้องช่วย</a:t>
            </a:r>
          </a:p>
          <a:p>
            <a:r>
              <a:rPr lang="th-TH" dirty="0" smtClean="0"/>
              <a:t>เป็นเพื่อสร้างแรงจูงใจต่อการเรียน</a:t>
            </a:r>
          </a:p>
          <a:p>
            <a:r>
              <a:rPr lang="th-TH" dirty="0" smtClean="0"/>
              <a:t>เป็นสอบน้อยอย่าง บ่อยๆ ครั้ง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988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751" y="189972"/>
            <a:ext cx="7035800" cy="1143000"/>
          </a:xfr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เรียนรู้โดยการสร้างความรู้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4979"/>
            <a:ext cx="8229600" cy="4933244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Constructionism</a:t>
            </a:r>
          </a:p>
          <a:p>
            <a:r>
              <a:rPr lang="en-US" sz="3600" dirty="0" smtClean="0"/>
              <a:t>PBL</a:t>
            </a:r>
          </a:p>
          <a:p>
            <a:r>
              <a:rPr lang="en-US" sz="3600" dirty="0" smtClean="0"/>
              <a:t>Learning Pyramid </a:t>
            </a:r>
          </a:p>
          <a:p>
            <a:r>
              <a:rPr lang="th-TH" sz="3600" dirty="0" smtClean="0"/>
              <a:t>การสร้างความรู้ </a:t>
            </a:r>
            <a:r>
              <a:rPr lang="en-US" sz="3600" dirty="0" smtClean="0"/>
              <a:t>= </a:t>
            </a:r>
            <a:r>
              <a:rPr lang="th-TH" sz="3600" dirty="0" smtClean="0"/>
              <a:t>วิจัย</a:t>
            </a:r>
          </a:p>
          <a:p>
            <a:r>
              <a:rPr lang="th-TH" sz="3600" dirty="0" smtClean="0"/>
              <a:t>การเรียนรู้สมัยใหม่  วิจัยเพื่อเรียนรู้ </a:t>
            </a:r>
          </a:p>
          <a:p>
            <a:r>
              <a:rPr lang="th-TH" sz="3600" dirty="0" smtClean="0"/>
              <a:t>วิจัยส่วนบุคคล        เรียนรู้</a:t>
            </a:r>
          </a:p>
          <a:p>
            <a:r>
              <a:rPr lang="th-TH" sz="3600" dirty="0" smtClean="0"/>
              <a:t>ครูต้องให้โอกาสศิษย์ทำวิจัย   โดยไม่บอกคำตอบตายตัว</a:t>
            </a:r>
            <a:endParaRPr lang="en-US" sz="3600" dirty="0"/>
          </a:p>
        </p:txBody>
      </p:sp>
      <p:sp>
        <p:nvSpPr>
          <p:cNvPr id="4" name="Right Arrow 3"/>
          <p:cNvSpPr/>
          <p:nvPr/>
        </p:nvSpPr>
        <p:spPr>
          <a:xfrm>
            <a:off x="3673268" y="4681616"/>
            <a:ext cx="529241" cy="201198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781778" y="5715001"/>
            <a:ext cx="4905022" cy="9144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</a:rPr>
              <a:t>เปลี่ยนสัญชาตญาณครู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06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974" y="31392"/>
            <a:ext cx="7187423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ยกเครื่องการศึกษาไทย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400" dirty="0" smtClean="0">
                <a:latin typeface="Browallia New"/>
                <a:cs typeface="Browallia New"/>
              </a:rPr>
              <a:t>ทั้งที่ระบบการจัดการ  </a:t>
            </a:r>
            <a:r>
              <a:rPr lang="en-US" sz="4400" dirty="0" smtClean="0">
                <a:latin typeface="Browallia New"/>
                <a:cs typeface="Browallia New"/>
              </a:rPr>
              <a:t>- </a:t>
            </a:r>
            <a:r>
              <a:rPr lang="th-TH" sz="4400" dirty="0" smtClean="0">
                <a:latin typeface="Browallia New"/>
                <a:cs typeface="Browallia New"/>
              </a:rPr>
              <a:t>การ(พัฒนาและ)วิจัยระบบ</a:t>
            </a:r>
          </a:p>
          <a:p>
            <a:r>
              <a:rPr lang="th-TH" sz="4400" dirty="0" smtClean="0">
                <a:latin typeface="Browallia New"/>
                <a:cs typeface="Browallia New"/>
              </a:rPr>
              <a:t>และที่กระบวนการเรียนรู้ </a:t>
            </a:r>
            <a:r>
              <a:rPr lang="en-US" sz="4400" dirty="0" smtClean="0">
                <a:latin typeface="Browallia New"/>
                <a:cs typeface="Browallia New"/>
              </a:rPr>
              <a:t>- </a:t>
            </a:r>
            <a:r>
              <a:rPr lang="th-TH" sz="4400" dirty="0" smtClean="0">
                <a:latin typeface="Browallia New"/>
                <a:cs typeface="Browallia New"/>
              </a:rPr>
              <a:t>การ(พัฒนาและ)วิจัยกระบวนการเรียนรู้ </a:t>
            </a:r>
            <a:r>
              <a:rPr lang="en-US" sz="4400" dirty="0" smtClean="0">
                <a:latin typeface="Browallia New"/>
                <a:cs typeface="Browallia New"/>
              </a:rPr>
              <a:t>: </a:t>
            </a:r>
            <a:r>
              <a:rPr lang="th-TH" sz="4400" dirty="0" smtClean="0">
                <a:latin typeface="Browallia New"/>
                <a:cs typeface="Browallia New"/>
              </a:rPr>
              <a:t>ของศิษย์  ของครู </a:t>
            </a:r>
          </a:p>
          <a:p>
            <a:r>
              <a:rPr lang="th-TH" sz="4400" dirty="0" smtClean="0">
                <a:latin typeface="Browallia New"/>
                <a:cs typeface="Browallia New"/>
              </a:rPr>
              <a:t>เพื่อยกระดับคุณภาพพลเมือง  ครู  ครูของครู  สื่อมวลชน  นักการเมือง  ข้าราชการ  </a:t>
            </a:r>
          </a:p>
          <a:p>
            <a:r>
              <a:rPr lang="th-TH" sz="4400" dirty="0" smtClean="0">
                <a:latin typeface="Browallia New"/>
                <a:cs typeface="Browallia New"/>
              </a:rPr>
              <a:t>ด้วยการมีทักษะแห่งศตวรรษที่ ๒๑ </a:t>
            </a:r>
            <a:endParaRPr lang="en-US" sz="4400" dirty="0">
              <a:latin typeface="Browallia New"/>
              <a:cs typeface="Browallia New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92222" y="917224"/>
            <a:ext cx="4030175" cy="682976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/>
              <a:t>การวิจัยการศึกษา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4668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3408" y="193578"/>
            <a:ext cx="296124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โจทย์วิจัย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จัดการศึกษาอย่างไร ให้ได้ </a:t>
            </a:r>
            <a:r>
              <a:rPr lang="en-US" dirty="0" smtClean="0"/>
              <a:t>Learning Outcome </a:t>
            </a:r>
            <a:r>
              <a:rPr lang="th-TH" dirty="0" smtClean="0"/>
              <a:t>ที่มีคุณภาพ ตามแนวทาง </a:t>
            </a:r>
            <a:r>
              <a:rPr lang="en-US" dirty="0" smtClean="0"/>
              <a:t>21st Century Skills </a:t>
            </a:r>
          </a:p>
          <a:p>
            <a:r>
              <a:rPr lang="th-TH" dirty="0" smtClean="0"/>
              <a:t>ทั้งในเชิงระบบ การจัดการ</a:t>
            </a:r>
          </a:p>
          <a:p>
            <a:r>
              <a:rPr lang="th-TH" dirty="0" smtClean="0"/>
              <a:t>และเชิงการจัดกระบวนการเรียนรู้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45815" y="4039481"/>
            <a:ext cx="1562948" cy="914400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PBL</a:t>
            </a:r>
            <a:endParaRPr lang="en-US" sz="4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945815" y="5668963"/>
            <a:ext cx="1562948" cy="9144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PLC</a:t>
            </a:r>
            <a:endParaRPr lang="en-US" sz="4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557055" y="4853869"/>
            <a:ext cx="1562948" cy="914400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21CS</a:t>
            </a:r>
            <a:endParaRPr lang="en-US" sz="4000" b="1" dirty="0"/>
          </a:p>
        </p:txBody>
      </p:sp>
      <p:sp>
        <p:nvSpPr>
          <p:cNvPr id="8" name="Up-Down Arrow 7"/>
          <p:cNvSpPr/>
          <p:nvPr/>
        </p:nvSpPr>
        <p:spPr>
          <a:xfrm>
            <a:off x="1675443" y="5039220"/>
            <a:ext cx="189163" cy="580439"/>
          </a:xfrm>
          <a:prstGeom prst="upDownArrow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594095" y="5133790"/>
            <a:ext cx="978408" cy="484632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12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751" y="62973"/>
            <a:ext cx="6993467" cy="1143000"/>
          </a:xfr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ใช้การวิจัยรับใช้การปฏิบัติ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h-TH" sz="3600" dirty="0" smtClean="0"/>
              <a:t>เน้น </a:t>
            </a:r>
            <a:r>
              <a:rPr lang="en-US" sz="3600" dirty="0" smtClean="0"/>
              <a:t>translational research  </a:t>
            </a:r>
            <a:r>
              <a:rPr lang="th-TH" sz="3600" dirty="0" smtClean="0"/>
              <a:t>เพื่อพัฒนาการเรียนรู้</a:t>
            </a:r>
          </a:p>
          <a:p>
            <a:r>
              <a:rPr lang="th-TH" sz="3600" dirty="0" smtClean="0"/>
              <a:t>เริ่มที่ </a:t>
            </a:r>
            <a:r>
              <a:rPr lang="en-US" sz="3600" dirty="0" smtClean="0"/>
              <a:t>PBL &amp; PLC  </a:t>
            </a:r>
          </a:p>
          <a:p>
            <a:r>
              <a:rPr lang="th-TH" sz="3600" dirty="0" smtClean="0"/>
              <a:t>ตั้งคำถามพัฒนา        คำถามวิจัย</a:t>
            </a:r>
          </a:p>
          <a:p>
            <a:r>
              <a:rPr lang="th-TH" sz="3600" dirty="0" smtClean="0"/>
              <a:t>ออกแบบการเรียนรู้   และออกแบบการเก็บข้อมูล</a:t>
            </a:r>
          </a:p>
          <a:p>
            <a:r>
              <a:rPr lang="th-TH" sz="3600" dirty="0" smtClean="0"/>
              <a:t>ดำเนินการ    บันทึก  ประมวลข้อมูล  วิเคราะห์  สังเคราะห์   รายงาน   </a:t>
            </a:r>
            <a:endParaRPr lang="en-US" sz="3600" dirty="0"/>
          </a:p>
        </p:txBody>
      </p:sp>
      <p:sp>
        <p:nvSpPr>
          <p:cNvPr id="4" name="Right Arrow 3"/>
          <p:cNvSpPr/>
          <p:nvPr/>
        </p:nvSpPr>
        <p:spPr>
          <a:xfrm>
            <a:off x="3997824" y="3284617"/>
            <a:ext cx="529241" cy="201198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5843943"/>
            <a:ext cx="8229600" cy="914400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/>
              <a:t>ทำแล้วทำอีก เป้าหมายเพื่อการเรียนรู้และพัฒนา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9445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971" y="105306"/>
            <a:ext cx="6556022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วิจัยในปฏิบัติเพื่อพัฒนา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442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h-TH" sz="4400" dirty="0" smtClean="0">
                <a:latin typeface="Browallia New"/>
                <a:cs typeface="Browallia New"/>
              </a:rPr>
              <a:t>ตั้งคำถามต่อทุกขั้นตอนที่ทำ  </a:t>
            </a:r>
          </a:p>
          <a:p>
            <a:r>
              <a:rPr lang="th-TH" sz="4400" dirty="0" smtClean="0">
                <a:latin typeface="Browallia New"/>
                <a:cs typeface="Browallia New"/>
              </a:rPr>
              <a:t>หาคำตอบจากแหล่งความรู้</a:t>
            </a:r>
          </a:p>
          <a:p>
            <a:r>
              <a:rPr lang="th-TH" sz="4400" dirty="0" smtClean="0">
                <a:latin typeface="Browallia New"/>
                <a:cs typeface="Browallia New"/>
              </a:rPr>
              <a:t>หากไม่ชัด หาทางตอบเอง  โดยตั้งโจทย์วิจัย  </a:t>
            </a:r>
            <a:r>
              <a:rPr lang="th-TH" sz="4400" u="sng" dirty="0" smtClean="0">
                <a:latin typeface="Browallia New"/>
                <a:cs typeface="Browallia New"/>
              </a:rPr>
              <a:t>ท้าทายทฤษฎี</a:t>
            </a:r>
          </a:p>
          <a:p>
            <a:r>
              <a:rPr lang="th-TH" sz="4400" dirty="0" smtClean="0">
                <a:latin typeface="Browallia New"/>
                <a:cs typeface="Browallia New"/>
              </a:rPr>
              <a:t>เก็บข้อมูล(อย่างเป็นระบบ) จากการปฏิบัติ</a:t>
            </a:r>
          </a:p>
          <a:p>
            <a:r>
              <a:rPr lang="th-TH" sz="4400" dirty="0" smtClean="0">
                <a:latin typeface="Browallia New"/>
                <a:cs typeface="Browallia New"/>
              </a:rPr>
              <a:t>วิเคราะห์  สังเคราะห์  รายงาน</a:t>
            </a:r>
            <a:endParaRPr lang="en-US" sz="4400" dirty="0">
              <a:latin typeface="Browallia New"/>
              <a:cs typeface="Browallia New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5843943"/>
            <a:ext cx="8229600" cy="914400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/>
              <a:t>ทำแล้วทำอีก เป้าหมายเพื่อการเรียนรู้และพัฒนา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16797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971" y="105306"/>
            <a:ext cx="6556022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วิจัยในปฏิบัติเพื่อพัฒนา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442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h-TH" sz="4400" dirty="0" smtClean="0">
                <a:solidFill>
                  <a:schemeClr val="bg1">
                    <a:lumMod val="75000"/>
                  </a:schemeClr>
                </a:solidFill>
                <a:latin typeface="Browallia New"/>
                <a:cs typeface="Browallia New"/>
              </a:rPr>
              <a:t>ตั้งคำถามต่อทุกขั้นตอนที่ทำ  </a:t>
            </a:r>
          </a:p>
          <a:p>
            <a:r>
              <a:rPr lang="th-TH" sz="4400" dirty="0" smtClean="0">
                <a:solidFill>
                  <a:schemeClr val="bg1">
                    <a:lumMod val="75000"/>
                  </a:schemeClr>
                </a:solidFill>
                <a:latin typeface="Browallia New"/>
                <a:cs typeface="Browallia New"/>
              </a:rPr>
              <a:t>หาคำตอบจากแหล่งความรู้</a:t>
            </a:r>
          </a:p>
          <a:p>
            <a:r>
              <a:rPr lang="th-TH" sz="4400" dirty="0" smtClean="0">
                <a:solidFill>
                  <a:schemeClr val="bg1">
                    <a:lumMod val="75000"/>
                  </a:schemeClr>
                </a:solidFill>
                <a:latin typeface="Browallia New"/>
                <a:cs typeface="Browallia New"/>
              </a:rPr>
              <a:t>หากไม่ชัด หาทางตอบเอง  โดยตั้งโจทย์วิจัย  ท้าทายทฤษฎี</a:t>
            </a:r>
          </a:p>
          <a:p>
            <a:r>
              <a:rPr lang="th-TH" sz="4400" dirty="0" smtClean="0">
                <a:solidFill>
                  <a:schemeClr val="bg1">
                    <a:lumMod val="75000"/>
                  </a:schemeClr>
                </a:solidFill>
                <a:latin typeface="Browallia New"/>
                <a:cs typeface="Browallia New"/>
              </a:rPr>
              <a:t>เก็บข้อมูล(อย่างเป็นระบบ) จากการปฏิบัติ</a:t>
            </a:r>
          </a:p>
          <a:p>
            <a:r>
              <a:rPr lang="th-TH" sz="4400" dirty="0" smtClean="0">
                <a:solidFill>
                  <a:schemeClr val="bg1">
                    <a:lumMod val="75000"/>
                  </a:schemeClr>
                </a:solidFill>
                <a:latin typeface="Browallia New"/>
                <a:cs typeface="Browallia New"/>
              </a:rPr>
              <a:t>วิเคราะห์  สังเคราะห์  รายงาน</a:t>
            </a:r>
            <a:endParaRPr lang="en-US" sz="4400" dirty="0">
              <a:solidFill>
                <a:schemeClr val="bg1">
                  <a:lumMod val="75000"/>
                </a:schemeClr>
              </a:solidFill>
              <a:latin typeface="Browallia New"/>
              <a:cs typeface="Browallia New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5843943"/>
            <a:ext cx="8229600" cy="914400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/>
              <a:t>ทำแล้วทำอีก เป้าหมายเพื่อการเรียนรู้และพัฒนา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38197" y="1749781"/>
            <a:ext cx="673686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Learning Outcome </a:t>
            </a:r>
            <a:r>
              <a:rPr lang="th-TH" sz="4000" b="1" dirty="0" smtClean="0"/>
              <a:t>ของนักเรียน</a:t>
            </a:r>
          </a:p>
          <a:p>
            <a:r>
              <a:rPr lang="th-TH" sz="4000" b="1" dirty="0" smtClean="0"/>
              <a:t>ครู</a:t>
            </a:r>
          </a:p>
          <a:p>
            <a:r>
              <a:rPr lang="th-TH" sz="4000" b="1" dirty="0" smtClean="0"/>
              <a:t>โรงเรียน</a:t>
            </a:r>
          </a:p>
          <a:p>
            <a:r>
              <a:rPr lang="th-TH" sz="4000" b="1" dirty="0" smtClean="0"/>
              <a:t>การศึกษาไทย</a:t>
            </a:r>
          </a:p>
          <a:p>
            <a:r>
              <a:rPr lang="th-TH" sz="4000" b="1" dirty="0" smtClean="0"/>
              <a:t>พลเมืองไทย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1701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1143000"/>
          </a:xfr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5400" b="1" dirty="0" smtClean="0"/>
              <a:t>ความจริงของศตวรรษที่ ๒๑</a:t>
            </a:r>
            <a:endParaRPr lang="th-T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sz="4800" b="1" dirty="0" smtClean="0">
                <a:latin typeface="Browallia New"/>
                <a:cs typeface="Browallia New"/>
              </a:rPr>
              <a:t>สังคม/โลก </a:t>
            </a:r>
            <a:r>
              <a:rPr lang="th-TH" sz="4800" b="1" dirty="0" smtClean="0">
                <a:solidFill>
                  <a:srgbClr val="0000FF"/>
                </a:solidFill>
                <a:latin typeface="Browallia New"/>
                <a:cs typeface="Browallia New"/>
              </a:rPr>
              <a:t>เปลี่ยน</a:t>
            </a:r>
          </a:p>
          <a:p>
            <a:r>
              <a:rPr lang="th-TH" sz="4800" b="1" dirty="0" smtClean="0">
                <a:latin typeface="Browallia New"/>
                <a:cs typeface="Browallia New"/>
              </a:rPr>
              <a:t>เด็ก</a:t>
            </a:r>
            <a:r>
              <a:rPr lang="th-TH" sz="4800" b="1" dirty="0" smtClean="0">
                <a:solidFill>
                  <a:srgbClr val="0000FF"/>
                </a:solidFill>
                <a:latin typeface="Browallia New"/>
                <a:cs typeface="Browallia New"/>
              </a:rPr>
              <a:t>เปลี่ยน</a:t>
            </a:r>
          </a:p>
          <a:p>
            <a:r>
              <a:rPr lang="th-TH" sz="4800" b="1" dirty="0" smtClean="0">
                <a:latin typeface="Browallia New"/>
                <a:cs typeface="Browallia New"/>
              </a:rPr>
              <a:t>ทักษะที่ต้องการในการดำรงชีวิต</a:t>
            </a:r>
            <a:r>
              <a:rPr lang="th-TH" sz="4800" b="1" dirty="0" smtClean="0">
                <a:solidFill>
                  <a:srgbClr val="0000FF"/>
                </a:solidFill>
                <a:latin typeface="Browallia New"/>
                <a:cs typeface="Browallia New"/>
              </a:rPr>
              <a:t>เปลี่ยน</a:t>
            </a:r>
          </a:p>
          <a:p>
            <a:r>
              <a:rPr lang="th-TH" sz="4800" b="1" dirty="0" smtClean="0">
                <a:latin typeface="Browallia New"/>
                <a:cs typeface="Browallia New"/>
              </a:rPr>
              <a:t>การเรียนรู้</a:t>
            </a:r>
            <a:r>
              <a:rPr lang="th-TH" sz="4800" b="1" dirty="0" smtClean="0">
                <a:solidFill>
                  <a:srgbClr val="0000FF"/>
                </a:solidFill>
                <a:latin typeface="Browallia New"/>
                <a:cs typeface="Browallia New"/>
              </a:rPr>
              <a:t>ต้องเปลี่ยน</a:t>
            </a:r>
          </a:p>
          <a:p>
            <a:r>
              <a:rPr lang="th-TH" sz="4800" b="1" u="sng" dirty="0" smtClean="0">
                <a:latin typeface="Browallia New"/>
                <a:cs typeface="Browallia New"/>
              </a:rPr>
              <a:t>สอน</a:t>
            </a:r>
            <a:r>
              <a:rPr lang="th-TH" sz="4800" b="1" dirty="0" smtClean="0">
                <a:latin typeface="Browallia New"/>
                <a:cs typeface="Browallia New"/>
              </a:rPr>
              <a:t>ไม่ได้ผล ต้อง</a:t>
            </a:r>
            <a:r>
              <a:rPr lang="th-TH" sz="4800" b="1" u="sng" dirty="0" smtClean="0">
                <a:solidFill>
                  <a:srgbClr val="006600"/>
                </a:solidFill>
                <a:latin typeface="Browallia New"/>
                <a:cs typeface="Browallia New"/>
              </a:rPr>
              <a:t>เรียน</a:t>
            </a:r>
          </a:p>
          <a:p>
            <a:r>
              <a:rPr lang="th-TH" sz="4800" b="1" dirty="0" smtClean="0">
                <a:solidFill>
                  <a:srgbClr val="FF0000"/>
                </a:solidFill>
                <a:latin typeface="Browallia New"/>
                <a:cs typeface="Browallia New"/>
              </a:rPr>
              <a:t>ครูต้องไม่เน้นสอน เน้นออกแบบการเรียนรู้ เน้นสร้างแรงบันดาลใจ เน้นเป็น</a:t>
            </a:r>
            <a:r>
              <a:rPr lang="th-TH" sz="4800" b="1" u="sng" dirty="0" smtClean="0">
                <a:solidFill>
                  <a:srgbClr val="FF0000"/>
                </a:solidFill>
                <a:latin typeface="Browallia New"/>
                <a:cs typeface="Browallia New"/>
              </a:rPr>
              <a:t>โค้ช</a:t>
            </a:r>
            <a:r>
              <a:rPr lang="th-TH" sz="4800" b="1" dirty="0" smtClean="0">
                <a:solidFill>
                  <a:srgbClr val="FF0000"/>
                </a:solidFill>
                <a:latin typeface="Browallia New"/>
                <a:cs typeface="Browallia New"/>
              </a:rPr>
              <a:t> ไม่ใช่</a:t>
            </a:r>
            <a:r>
              <a:rPr lang="th-TH" sz="4800" b="1" u="sng" dirty="0" smtClean="0">
                <a:solidFill>
                  <a:srgbClr val="FF0000"/>
                </a:solidFill>
                <a:latin typeface="Browallia New"/>
                <a:cs typeface="Browallia New"/>
              </a:rPr>
              <a:t>ผู้สอน </a:t>
            </a:r>
            <a:endParaRPr lang="th-TH" sz="4800" b="1" u="sng" dirty="0">
              <a:solidFill>
                <a:srgbClr val="FF0000"/>
              </a:solidFill>
              <a:latin typeface="Browallia New"/>
              <a:cs typeface="Browallia New"/>
            </a:endParaRPr>
          </a:p>
        </p:txBody>
      </p:sp>
    </p:spTree>
    <p:extLst>
      <p:ext uri="{BB962C8B-B14F-4D97-AF65-F5344CB8AC3E}">
        <p14:creationId xmlns:p14="http://schemas.microsoft.com/office/powerpoint/2010/main" val="1165347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417"/>
            <a:ext cx="8229600" cy="1143000"/>
          </a:xfrm>
          <a:solidFill>
            <a:srgbClr val="6600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400" dirty="0" smtClean="0"/>
              <a:t>สรุป การวิจัยและการเรียนรู้ ในศตวรรษที่ ๒๑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090"/>
            <a:ext cx="8229600" cy="4525963"/>
          </a:xfrm>
        </p:spPr>
        <p:txBody>
          <a:bodyPr>
            <a:noAutofit/>
          </a:bodyPr>
          <a:lstStyle/>
          <a:p>
            <a:r>
              <a:rPr lang="th-TH" sz="4800" dirty="0" smtClean="0">
                <a:latin typeface="Browallia New"/>
                <a:cs typeface="Browallia New"/>
              </a:rPr>
              <a:t>เรียนรู้โดยสร้างความรู้  งอกงามจากภายใน  ได้ทักษะแห่งศตวรรษที่ ๒๑ ครบชุด</a:t>
            </a:r>
          </a:p>
          <a:p>
            <a:r>
              <a:rPr lang="th-TH" sz="4800" dirty="0" smtClean="0">
                <a:latin typeface="Browallia New"/>
                <a:cs typeface="Browallia New"/>
              </a:rPr>
              <a:t>สร้างความรู้เพื่อพัฒนาการเรียนรู้   ให้เยาวชนได้งอกงามสมศักยภาพ</a:t>
            </a:r>
          </a:p>
          <a:p>
            <a:r>
              <a:rPr lang="th-TH" sz="4800" dirty="0" smtClean="0">
                <a:latin typeface="Browallia New"/>
                <a:cs typeface="Browallia New"/>
              </a:rPr>
              <a:t>เพื่อสังคมไทยมีพลเมืองคุณภาพสูง  มีทักษะแห่งศตวรรษที่ ๒๑ </a:t>
            </a:r>
            <a:endParaRPr lang="en-US" sz="4800" dirty="0">
              <a:latin typeface="Browallia New"/>
              <a:cs typeface="Browallia New"/>
            </a:endParaRPr>
          </a:p>
        </p:txBody>
      </p:sp>
    </p:spTree>
    <p:extLst>
      <p:ext uri="{BB962C8B-B14F-4D97-AF65-F5344CB8AC3E}">
        <p14:creationId xmlns:p14="http://schemas.microsoft.com/office/powerpoint/2010/main" val="52707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88" y="188640"/>
            <a:ext cx="6491064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b="1" dirty="0" smtClean="0"/>
              <a:t>คุณภาพของระบบการเรียนรู้ 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816424"/>
          </a:xfrm>
        </p:spPr>
        <p:txBody>
          <a:bodyPr>
            <a:normAutofit fontScale="92500" lnSpcReduction="10000"/>
          </a:bodyPr>
          <a:lstStyle/>
          <a:p>
            <a:r>
              <a:rPr lang="en-US" sz="4800" b="1" dirty="0" smtClean="0">
                <a:latin typeface="Browallia New"/>
                <a:cs typeface="Browallia New"/>
              </a:rPr>
              <a:t>21</a:t>
            </a:r>
            <a:r>
              <a:rPr lang="en-US" sz="4800" b="1" baseline="30000" dirty="0" smtClean="0">
                <a:latin typeface="Browallia New"/>
                <a:cs typeface="Browallia New"/>
              </a:rPr>
              <a:t>st</a:t>
            </a:r>
            <a:r>
              <a:rPr lang="en-US" sz="4800" b="1" dirty="0" smtClean="0">
                <a:latin typeface="Browallia New"/>
                <a:cs typeface="Browallia New"/>
              </a:rPr>
              <a:t> Century </a:t>
            </a:r>
            <a:r>
              <a:rPr lang="en-US" sz="4800" b="1" u="sng" dirty="0" smtClean="0">
                <a:latin typeface="Browallia New"/>
                <a:cs typeface="Browallia New"/>
              </a:rPr>
              <a:t>Skills</a:t>
            </a:r>
          </a:p>
          <a:p>
            <a:r>
              <a:rPr lang="en-US" sz="4800" b="1" dirty="0" smtClean="0">
                <a:latin typeface="Browallia New"/>
                <a:cs typeface="Browallia New"/>
              </a:rPr>
              <a:t>Transformative Learning </a:t>
            </a:r>
            <a:r>
              <a:rPr lang="th-TH" sz="3500" b="1" dirty="0" smtClean="0">
                <a:latin typeface="Browallia New"/>
                <a:cs typeface="Browallia New"/>
              </a:rPr>
              <a:t>(จาก </a:t>
            </a:r>
            <a:r>
              <a:rPr lang="en-US" sz="3500" b="1" dirty="0" smtClean="0">
                <a:latin typeface="Browallia New"/>
                <a:cs typeface="Browallia New"/>
              </a:rPr>
              <a:t>informative &amp; formative) </a:t>
            </a:r>
          </a:p>
          <a:p>
            <a:r>
              <a:rPr lang="th-TH" sz="4800" b="1" dirty="0" smtClean="0">
                <a:latin typeface="Browallia New"/>
                <a:cs typeface="Browallia New"/>
              </a:rPr>
              <a:t>มี </a:t>
            </a:r>
            <a:r>
              <a:rPr lang="en-US" sz="4800" b="1" dirty="0" smtClean="0">
                <a:latin typeface="Browallia New"/>
                <a:cs typeface="Browallia New"/>
              </a:rPr>
              <a:t>Change Agent Skills, Leadership</a:t>
            </a:r>
          </a:p>
          <a:p>
            <a:r>
              <a:rPr lang="th-TH" sz="5800" b="1" dirty="0" smtClean="0">
                <a:latin typeface="Browallia New"/>
                <a:cs typeface="Browallia New"/>
              </a:rPr>
              <a:t>ความเป็นพลเมือง </a:t>
            </a:r>
            <a:endParaRPr lang="th-TH" sz="5800" b="1" dirty="0">
              <a:latin typeface="Browallia New"/>
              <a:cs typeface="Browallia New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5776" y="1196752"/>
            <a:ext cx="3816424" cy="9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chemeClr val="tx1"/>
                </a:solidFill>
              </a:rPr>
              <a:t>ต้องไปให้ถึง</a:t>
            </a:r>
            <a:endParaRPr lang="th-TH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2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" y="60637"/>
            <a:ext cx="9039899" cy="665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16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3466728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3Rs + 7Cs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dirty="0" smtClean="0">
                <a:solidFill>
                  <a:srgbClr val="3333FF"/>
                </a:solidFill>
              </a:rPr>
              <a:t>R</a:t>
            </a:r>
            <a:r>
              <a:rPr lang="en-US" sz="4000" b="1" dirty="0" smtClean="0"/>
              <a:t>eading, ‘</a:t>
            </a:r>
            <a:r>
              <a:rPr lang="en-US" sz="4000" b="1" dirty="0" err="1" smtClean="0">
                <a:solidFill>
                  <a:srgbClr val="3333FF"/>
                </a:solidFill>
              </a:rPr>
              <a:t>R</a:t>
            </a:r>
            <a:r>
              <a:rPr lang="en-US" sz="4000" b="1" dirty="0" err="1" smtClean="0"/>
              <a:t>iting</a:t>
            </a:r>
            <a:r>
              <a:rPr lang="en-US" sz="4000" b="1" dirty="0" smtClean="0"/>
              <a:t>, ‘</a:t>
            </a:r>
            <a:r>
              <a:rPr lang="en-US" sz="4000" b="1" dirty="0" err="1" smtClean="0">
                <a:solidFill>
                  <a:srgbClr val="3333FF"/>
                </a:solidFill>
              </a:rPr>
              <a:t>R</a:t>
            </a:r>
            <a:r>
              <a:rPr lang="en-US" sz="4000" b="1" dirty="0" err="1" smtClean="0"/>
              <a:t>ithmetics</a:t>
            </a:r>
            <a:endParaRPr lang="en-US" sz="4000" b="1" dirty="0" smtClean="0"/>
          </a:p>
          <a:p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r>
              <a:rPr lang="en-US" sz="4000" b="1" dirty="0" smtClean="0"/>
              <a:t>ritical thinking &amp; problem solving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r>
              <a:rPr lang="en-US" sz="4000" b="1" dirty="0" smtClean="0"/>
              <a:t>reativity &amp; innovation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r>
              <a:rPr lang="en-US" sz="4000" b="1" dirty="0" smtClean="0"/>
              <a:t>ollaboration, teamwork &amp; leadership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r>
              <a:rPr lang="en-US" sz="4000" b="1" dirty="0" smtClean="0"/>
              <a:t>ross-cultural understanding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r>
              <a:rPr lang="en-US" sz="4000" b="1" dirty="0" smtClean="0"/>
              <a:t>ommunication, information &amp; media literacy </a:t>
            </a:r>
            <a:r>
              <a:rPr lang="th-TH" sz="4700" b="1" dirty="0" smtClean="0"/>
              <a:t>(</a:t>
            </a:r>
            <a:r>
              <a:rPr lang="th-TH" sz="4000" b="1" dirty="0" smtClean="0"/>
              <a:t> </a:t>
            </a:r>
            <a:r>
              <a:rPr lang="en-US" sz="4000" b="1" dirty="0" smtClean="0"/>
              <a:t>2 – 3 </a:t>
            </a:r>
            <a:r>
              <a:rPr lang="th-TH" sz="4700" b="1" dirty="0" smtClean="0"/>
              <a:t>ภาษา)</a:t>
            </a:r>
            <a:endParaRPr lang="en-US" sz="4000" b="1" dirty="0" smtClean="0"/>
          </a:p>
          <a:p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r>
              <a:rPr lang="en-US" sz="4000" b="1" dirty="0" smtClean="0"/>
              <a:t>omputing &amp; media literacy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r>
              <a:rPr lang="en-US" sz="4000" b="1" dirty="0" smtClean="0"/>
              <a:t>areer &amp; learning self-reliance</a:t>
            </a:r>
          </a:p>
          <a:p>
            <a:r>
              <a:rPr lang="en-US" sz="4000" b="1" dirty="0" smtClean="0">
                <a:solidFill>
                  <a:srgbClr val="0000FF"/>
                </a:solidFill>
              </a:rPr>
              <a:t>C</a:t>
            </a:r>
            <a:r>
              <a:rPr lang="en-US" sz="4000" b="1" dirty="0" smtClean="0"/>
              <a:t>hange</a:t>
            </a:r>
            <a:endParaRPr lang="th-TH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60232" y="33265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+ 2L</a:t>
            </a:r>
            <a:endParaRPr lang="th-TH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6660232" y="4725144"/>
            <a:ext cx="2376264" cy="1656184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6804248" y="4869160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Learning</a:t>
            </a:r>
          </a:p>
          <a:p>
            <a:r>
              <a:rPr lang="en-US" sz="3200" b="1" dirty="0" smtClean="0"/>
              <a:t>Leadership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2583048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312" y="188640"/>
            <a:ext cx="6131024" cy="1143000"/>
          </a:xfr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 Learning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dirty="0" smtClean="0"/>
              <a:t>Teach less, Learn more</a:t>
            </a:r>
          </a:p>
          <a:p>
            <a:r>
              <a:rPr lang="en-US" sz="4000" b="1" dirty="0" smtClean="0"/>
              <a:t>Beyond subject matters</a:t>
            </a:r>
          </a:p>
          <a:p>
            <a:r>
              <a:rPr lang="en-US" sz="4000" b="1" dirty="0" smtClean="0"/>
              <a:t>Student-directed Learning</a:t>
            </a:r>
          </a:p>
          <a:p>
            <a:r>
              <a:rPr lang="en-US" sz="4000" b="1" dirty="0" smtClean="0"/>
              <a:t>Collaborative (&gt; Competitive) </a:t>
            </a:r>
          </a:p>
          <a:p>
            <a:r>
              <a:rPr lang="en-US" sz="4000" b="1" dirty="0" smtClean="0"/>
              <a:t>Team (&gt;Individual) Learning </a:t>
            </a:r>
          </a:p>
          <a:p>
            <a:r>
              <a:rPr lang="en-US" sz="4000" b="1" dirty="0" smtClean="0"/>
              <a:t>Learning by Doing : PBL (Project-Based Learning)  </a:t>
            </a:r>
          </a:p>
          <a:p>
            <a:r>
              <a:rPr lang="en-US" sz="4000" b="1" dirty="0" smtClean="0"/>
              <a:t>New paradigm of evaluation : beyond standard, evaluate team, open (not secret) approach  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382088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396" y="134938"/>
            <a:ext cx="6929273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ต้องการวิถีการเรียนรู้ใหม่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Arial Unicode MS"/>
                <a:cs typeface="Arial Unicode MS"/>
              </a:rPr>
              <a:t>เรียนโดยลงมือทำ เพื่อให้เกิดทักษะ </a:t>
            </a:r>
            <a:r>
              <a:rPr lang="en-US" dirty="0" smtClean="0">
                <a:latin typeface="Arial Unicode MS"/>
                <a:cs typeface="Arial Unicode MS"/>
              </a:rPr>
              <a:t>(Learning by Doing) 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สุดยอดทักษะ ๓ ประการ (๓ ร)  </a:t>
            </a:r>
            <a:r>
              <a:rPr lang="en-US" dirty="0" smtClean="0">
                <a:latin typeface="Arial Unicode MS"/>
                <a:cs typeface="Arial Unicode MS"/>
              </a:rPr>
              <a:t>: </a:t>
            </a:r>
            <a:r>
              <a:rPr lang="th-TH" b="1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แรงบันดาลใจ/ไฟ</a:t>
            </a:r>
            <a:r>
              <a:rPr lang="th-TH" dirty="0" smtClean="0">
                <a:latin typeface="Arial Unicode MS"/>
                <a:cs typeface="Arial Unicode MS"/>
              </a:rPr>
              <a:t> </a:t>
            </a:r>
            <a:r>
              <a:rPr lang="en-US" dirty="0" smtClean="0">
                <a:latin typeface="Arial Unicode MS"/>
                <a:cs typeface="Arial Unicode MS"/>
              </a:rPr>
              <a:t>(Inspiration Skills)</a:t>
            </a:r>
            <a:r>
              <a:rPr lang="th-TH" dirty="0" smtClean="0">
                <a:latin typeface="Arial Unicode MS"/>
                <a:cs typeface="Arial Unicode MS"/>
              </a:rPr>
              <a:t>  </a:t>
            </a:r>
            <a:r>
              <a:rPr lang="th-TH" b="1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เรียนร</a:t>
            </a:r>
            <a:r>
              <a:rPr lang="th-TH" dirty="0" smtClean="0">
                <a:latin typeface="Arial Unicode MS"/>
                <a:cs typeface="Arial Unicode MS"/>
              </a:rPr>
              <a:t>ู้ </a:t>
            </a:r>
            <a:r>
              <a:rPr lang="en-US" dirty="0" smtClean="0">
                <a:latin typeface="Arial Unicode MS"/>
                <a:cs typeface="Arial Unicode MS"/>
              </a:rPr>
              <a:t>(Learning Skills)</a:t>
            </a:r>
            <a:r>
              <a:rPr lang="th-TH" dirty="0" smtClean="0">
                <a:latin typeface="Arial Unicode MS"/>
                <a:cs typeface="Arial Unicode MS"/>
              </a:rPr>
              <a:t> </a:t>
            </a:r>
            <a:r>
              <a:rPr lang="en-US" dirty="0" smtClean="0">
                <a:latin typeface="Arial Unicode MS"/>
                <a:cs typeface="Arial Unicode MS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ร่วมมือ</a:t>
            </a:r>
            <a:r>
              <a:rPr lang="en-US" b="1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 </a:t>
            </a:r>
            <a:r>
              <a:rPr lang="en-US" dirty="0" smtClean="0">
                <a:latin typeface="Arial Unicode MS"/>
                <a:cs typeface="Arial Unicode MS"/>
              </a:rPr>
              <a:t>(Collaboration Skills) </a:t>
            </a:r>
            <a:r>
              <a:rPr lang="th-TH" dirty="0" smtClean="0">
                <a:latin typeface="Arial Unicode MS"/>
                <a:cs typeface="Arial Unicode MS"/>
              </a:rPr>
              <a:t> </a:t>
            </a:r>
            <a:endParaRPr lang="en-US" dirty="0" smtClean="0">
              <a:latin typeface="Arial Unicode MS"/>
              <a:cs typeface="Arial Unicode MS"/>
            </a:endParaRPr>
          </a:p>
          <a:p>
            <a:r>
              <a:rPr lang="th-TH" dirty="0" smtClean="0">
                <a:latin typeface="Arial Unicode MS"/>
                <a:cs typeface="Arial Unicode MS"/>
              </a:rPr>
              <a:t>เรียนโดยการลงมือทำเป็นทีม  แล้วร่วมกันไตร่ตรองว่าได้เรียนรู้อะไร  ต้องการเรียนอะไรต่อ/เพิ่ม </a:t>
            </a:r>
            <a:endParaRPr lang="en-US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7965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2004</Words>
  <Application>Microsoft Macintosh PowerPoint</Application>
  <PresentationFormat>On-screen Show (4:3)</PresentationFormat>
  <Paragraphs>311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การวิจัยและการเรียนรู้ในศตวรรษที่ ๒๑</vt:lpstr>
      <vt:lpstr>ศตวรรษที่ ๒๑ พิเศษอย่างไร</vt:lpstr>
      <vt:lpstr>ศตวรรษที่ ๒๑ พิเศษอย่างไร</vt:lpstr>
      <vt:lpstr>ความจริงของศตวรรษที่ ๒๑</vt:lpstr>
      <vt:lpstr>คุณภาพของระบบการเรียนรู้ </vt:lpstr>
      <vt:lpstr>PowerPoint Presentation</vt:lpstr>
      <vt:lpstr>3Rs + 7Cs</vt:lpstr>
      <vt:lpstr>21st Century Learning</vt:lpstr>
      <vt:lpstr>ต้องการวิถีการเรียนรู้ใหม่</vt:lpstr>
      <vt:lpstr>PowerPoint Presentation</vt:lpstr>
      <vt:lpstr>เรียนให้ได้ทักษะ : ปฏิบัตินำ</vt:lpstr>
      <vt:lpstr>วิธีจัดการเรียนรู้ 21st Century Skills </vt:lpstr>
      <vt:lpstr>Project-Based Learning (PBL)</vt:lpstr>
      <vt:lpstr>5 คำถามหลักในการออกแบบการเรียนรู้ </vt:lpstr>
      <vt:lpstr>การวัดประเมินผล</vt:lpstr>
      <vt:lpstr>การเรียนรู้เปลี่ยนยุค</vt:lpstr>
      <vt:lpstr>บทบาท/วิถี ใหม่ของครู</vt:lpstr>
      <vt:lpstr>การศึกษาในศตวรรษที่ ๒๑</vt:lpstr>
      <vt:lpstr>เรียนให้ได้ 21st Century Skills</vt:lpstr>
      <vt:lpstr>PowerPoint Presentation</vt:lpstr>
      <vt:lpstr>ทักษะการเป็นครู</vt:lpstr>
      <vt:lpstr>การเรียนรู้ในศตวรรษที่ 20 &amp; 21</vt:lpstr>
      <vt:lpstr>การเรียนรู้ในศตวรรษที่ 20 &amp; 21 (2)</vt:lpstr>
      <vt:lpstr>เปลี่ยนแปลงการทำงานของครู</vt:lpstr>
      <vt:lpstr>เปลี่ยนแปลงการทำงานของครู (๒)</vt:lpstr>
      <vt:lpstr>ต้องช่วยครู/อาจารย์</vt:lpstr>
      <vt:lpstr>ทักษะการเป็นครู</vt:lpstr>
      <vt:lpstr>จัดโครงสร้างและระบบการทำงาน</vt:lpstr>
      <vt:lpstr>การวัด</vt:lpstr>
      <vt:lpstr>เปลี่ยนการจัดการทรัพยากร</vt:lpstr>
      <vt:lpstr>๔ คำถามหลัก</vt:lpstr>
      <vt:lpstr>เปลี่ยนปณิธานความมุ่งมั่น</vt:lpstr>
      <vt:lpstr>เปลี่ยนแปลงการสอบ</vt:lpstr>
      <vt:lpstr>เรียนรู้โดยการสร้างความรู้</vt:lpstr>
      <vt:lpstr>ยกเครื่องการศึกษาไทย</vt:lpstr>
      <vt:lpstr>โจทย์วิจัย</vt:lpstr>
      <vt:lpstr>ใช้การวิจัยรับใช้การปฏิบัติ</vt:lpstr>
      <vt:lpstr>วิจัยในปฏิบัติเพื่อพัฒนา</vt:lpstr>
      <vt:lpstr>วิจัยในปฏิบัติเพื่อพัฒนา</vt:lpstr>
      <vt:lpstr>สรุป การวิจัยและการเรียนรู้ ในศตวรรษที่ ๒๑</vt:lpstr>
    </vt:vector>
  </TitlesOfParts>
  <Company>pvicharn@gmail.com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การวิจัยและการเรียนรู้ในศตวรรษที่ ๒๑</dc:title>
  <dc:creator>Vicharn Panich</dc:creator>
  <cp:lastModifiedBy>Vicharn Panich</cp:lastModifiedBy>
  <cp:revision>45</cp:revision>
  <dcterms:created xsi:type="dcterms:W3CDTF">2012-05-09T11:53:51Z</dcterms:created>
  <dcterms:modified xsi:type="dcterms:W3CDTF">2012-06-02T05:12:20Z</dcterms:modified>
</cp:coreProperties>
</file>