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81" r:id="rId2"/>
    <p:sldId id="256" r:id="rId3"/>
    <p:sldId id="287" r:id="rId4"/>
    <p:sldId id="288" r:id="rId5"/>
    <p:sldId id="261" r:id="rId6"/>
    <p:sldId id="277" r:id="rId7"/>
    <p:sldId id="286" r:id="rId8"/>
    <p:sldId id="282" r:id="rId9"/>
    <p:sldId id="278" r:id="rId10"/>
    <p:sldId id="289" r:id="rId11"/>
    <p:sldId id="279" r:id="rId12"/>
    <p:sldId id="280" r:id="rId13"/>
    <p:sldId id="263" r:id="rId14"/>
    <p:sldId id="264" r:id="rId15"/>
    <p:sldId id="265" r:id="rId16"/>
    <p:sldId id="266" r:id="rId17"/>
    <p:sldId id="267" r:id="rId18"/>
    <p:sldId id="276" r:id="rId19"/>
    <p:sldId id="285" r:id="rId20"/>
    <p:sldId id="290" r:id="rId21"/>
    <p:sldId id="284" r:id="rId22"/>
    <p:sldId id="291" r:id="rId23"/>
    <p:sldId id="283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CE28-A17C-43F3-BF31-D094B43658C5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8225-60A2-4486-992E-3AF4D231D30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A8225-60A2-4486-992E-3AF4D231D30F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4FDD9D-6B25-400E-B456-B7B149DEC06A}" type="datetimeFigureOut">
              <a:rPr lang="th-TH" smtClean="0"/>
              <a:pPr/>
              <a:t>20/06/55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C4360-D270-4AEE-ADA8-FE1D4A58817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347864" y="-27384"/>
            <a:ext cx="196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วิทยากร</a:t>
            </a:r>
            <a:endParaRPr lang="th-TH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27365" y="4549184"/>
            <a:ext cx="567014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อรุณประเสริฐ   ศรีวิชัยมูล</a:t>
            </a:r>
          </a:p>
          <a:p>
            <a:pPr algn="ctr"/>
            <a:r>
              <a:rPr lang="th-TH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ผอ.กศน.อ.</a:t>
            </a:r>
            <a:r>
              <a:rPr lang="th-TH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เมืองเชียงราย</a:t>
            </a:r>
          </a:p>
          <a:p>
            <a:pPr algn="ctr"/>
            <a:r>
              <a:rPr lang="th-TH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และคณะ</a:t>
            </a:r>
          </a:p>
          <a:p>
            <a:pPr algn="ctr"/>
            <a:endParaRPr lang="th-TH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Tu\Desktop\ก\DSCF20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28" t="32144" r="-1"/>
          <a:stretch/>
        </p:blipFill>
        <p:spPr bwMode="auto">
          <a:xfrm>
            <a:off x="2718579" y="825758"/>
            <a:ext cx="3527700" cy="3658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5"/>
            <a:ext cx="4357718" cy="4500595"/>
          </a:xfrm>
        </p:spPr>
      </p:pic>
      <p:pic>
        <p:nvPicPr>
          <p:cNvPr id="5" name="รูปภาพ 4" descr="1102061951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142984"/>
            <a:ext cx="3714776" cy="44444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85786" y="285728"/>
            <a:ext cx="76438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คำอธิบายรายวิชา </a:t>
            </a:r>
            <a:r>
              <a:rPr lang="th-TH" b="1" dirty="0" err="1" smtClean="0">
                <a:solidFill>
                  <a:srgbClr val="002060"/>
                </a:solidFill>
              </a:rPr>
              <a:t>ทช</a:t>
            </a:r>
            <a:r>
              <a:rPr lang="th-TH" b="1" dirty="0" smtClean="0">
                <a:solidFill>
                  <a:srgbClr val="002060"/>
                </a:solidFill>
              </a:rPr>
              <a:t>31001 เศรษฐกิจพอเพียง จำนวน 1 หน่วย</a:t>
            </a:r>
            <a:r>
              <a:rPr lang="th-TH" b="1" dirty="0" err="1" smtClean="0">
                <a:solidFill>
                  <a:srgbClr val="002060"/>
                </a:solidFill>
              </a:rPr>
              <a:t>กิต</a:t>
            </a:r>
            <a:endParaRPr lang="th-TH" b="1" dirty="0" smtClean="0">
              <a:solidFill>
                <a:srgbClr val="002060"/>
              </a:solidFill>
            </a:endParaRPr>
          </a:p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ระดับมัธยมศึกษาตอนปลาย</a:t>
            </a:r>
          </a:p>
          <a:p>
            <a:r>
              <a:rPr lang="th-TH" sz="2000" b="1" dirty="0" smtClean="0">
                <a:solidFill>
                  <a:srgbClr val="FF0000"/>
                </a:solidFill>
              </a:rPr>
              <a:t>มาตรฐานการเรียนรู้ระดับ</a:t>
            </a:r>
          </a:p>
          <a:p>
            <a:r>
              <a:rPr lang="th-TH" sz="2000" dirty="0" smtClean="0"/>
              <a:t>รู้ เข้าใจ ตระหนัก และเห็นคุณค่าปรัชญาของเศรษฐกิจพอเพียง ยอมรับ ประยุกต์ใช้ใน ชุมชน และ มี</a:t>
            </a:r>
          </a:p>
          <a:p>
            <a:r>
              <a:rPr lang="th-TH" sz="2000" dirty="0" smtClean="0"/>
              <a:t>คุ้มกันในการดำเนินชีวิต และการอยู่ร่วมกันในครอบครัว ชุมชน และสังคม อย่างสันติสุข สร้างความร่วมมือ</a:t>
            </a:r>
          </a:p>
          <a:p>
            <a:r>
              <a:rPr lang="th-TH" sz="2000" dirty="0" smtClean="0"/>
              <a:t>ในการพัฒนาชุมชน ท้องถิ่น</a:t>
            </a:r>
          </a:p>
          <a:p>
            <a:r>
              <a:rPr lang="th-TH" sz="2000" b="1" dirty="0" smtClean="0">
                <a:solidFill>
                  <a:srgbClr val="FF0000"/>
                </a:solidFill>
              </a:rPr>
              <a:t>ศึกษา ฝึกปฏิบัติ และประยุกต์ใช้เกี่ยวกับเศรษฐกิจพอเพียง ดังนี้คือ</a:t>
            </a:r>
          </a:p>
          <a:p>
            <a:r>
              <a:rPr lang="th-TH" sz="2000" dirty="0" smtClean="0"/>
              <a:t>ความเป็นมา ความหมาย หลักแนวคิด ตามปรัชญาเศรษฐกิจพอเพียงทั้งระดับประเทศและสถานการณ์</a:t>
            </a:r>
          </a:p>
          <a:p>
            <a:r>
              <a:rPr lang="th-TH" sz="2000" dirty="0" smtClean="0"/>
              <a:t>โลก เพื่อให้เป็นคนมีเหตุผล พอประมาณ มีภูมิคุ้มกัน มีความรู้ และมีคุณธรรม จริยธรรม ในการพัฒนา</a:t>
            </a:r>
          </a:p>
          <a:p>
            <a:r>
              <a:rPr lang="th-TH" sz="2000" dirty="0" smtClean="0"/>
              <a:t>ชุมชน และมีส่วนร่วมในการพัฒนาชุมชนด้านสังคม เศรษฐกิจและสิ่งแวดล้อม</a:t>
            </a:r>
          </a:p>
          <a:p>
            <a:r>
              <a:rPr lang="th-TH" sz="2000" b="1" dirty="0" smtClean="0">
                <a:solidFill>
                  <a:srgbClr val="FF0000"/>
                </a:solidFill>
              </a:rPr>
              <a:t>การจัดประสบการณ์การเรียนรู้</a:t>
            </a:r>
          </a:p>
          <a:p>
            <a:r>
              <a:rPr lang="th-TH" sz="2000" dirty="0" smtClean="0"/>
              <a:t>ศึกษาข้อมูลตนเอง ข้อมูลวิชาการ ข้อมูลสิ่งแวดล้อม วิเคราะห์ สังเคราะห์ เชื่อมโยงเข้ากับความรู้และ</a:t>
            </a:r>
          </a:p>
          <a:p>
            <a:r>
              <a:rPr lang="th-TH" sz="2000" dirty="0" smtClean="0"/>
              <a:t>ประสบการณ์ จากกรณีตัวอย่าง สภาพจริง สื่อทุกประเภท อภิปรายแลกเปลี่ยนเรียนรู้ระหว่างผู้เรียนและ ภูมิ</a:t>
            </a:r>
          </a:p>
          <a:p>
            <a:r>
              <a:rPr lang="th-TH" sz="2000" dirty="0" smtClean="0"/>
              <a:t>ปัญญา ทดลอง ฝึกปฏิบัติ และวางแผนการนำไปประยุกต์ใช้ในชีวิต ทำแผน ปฏิบัติการ โครงงาน และนำไป</a:t>
            </a:r>
          </a:p>
          <a:p>
            <a:r>
              <a:rPr lang="th-TH" sz="2000" dirty="0" smtClean="0"/>
              <a:t>ประยุกต์ใช้ในกระบวนการเรียนรู้ การประกอบอาชีพ และการดำเนินชีวิตของตนเอง และมีส่วนร่วมในการ</a:t>
            </a:r>
          </a:p>
          <a:p>
            <a:r>
              <a:rPr lang="th-TH" sz="2000" dirty="0" smtClean="0"/>
              <a:t>พัฒนาชุมชน ตลอดจนมีการประเมินตนเอง</a:t>
            </a:r>
          </a:p>
          <a:p>
            <a:r>
              <a:rPr lang="th-TH" sz="2000" b="1" dirty="0" smtClean="0">
                <a:solidFill>
                  <a:srgbClr val="FF0000"/>
                </a:solidFill>
              </a:rPr>
              <a:t>การวัดและประเมินผล</a:t>
            </a:r>
          </a:p>
          <a:p>
            <a:r>
              <a:rPr lang="th-TH" sz="2000" dirty="0" smtClean="0"/>
              <a:t>ประเมินความรู้ ความเข้าใจ ประเมินแผนปฏิบัติการ โครงงาน ชิ้นงาน ผลงาน โดยวิธีการทดสอบ</a:t>
            </a:r>
          </a:p>
          <a:p>
            <a:r>
              <a:rPr lang="th-TH" sz="2000" dirty="0" smtClean="0"/>
              <a:t>สังเกต สัมภาษณ์ ตรวจสอบ ประเมินการปฏิบัติจริง และประเมินตามสภาพจริง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42844" y="642918"/>
            <a:ext cx="87154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รายละเอียดคำอธิบายรายวิชา </a:t>
            </a:r>
            <a:r>
              <a:rPr lang="th-TH" b="1" dirty="0" err="1" smtClean="0"/>
              <a:t>ทช</a:t>
            </a:r>
            <a:r>
              <a:rPr lang="th-TH" b="1" dirty="0" smtClean="0"/>
              <a:t>31001 เศรษฐกิจพอเพียง จำนวน 1 หน่วย</a:t>
            </a:r>
            <a:r>
              <a:rPr lang="th-TH" b="1" dirty="0" err="1" smtClean="0"/>
              <a:t>กิต</a:t>
            </a:r>
            <a:endParaRPr lang="th-TH" b="1" dirty="0" smtClean="0"/>
          </a:p>
          <a:p>
            <a:pPr algn="ctr"/>
            <a:r>
              <a:rPr lang="th-TH" b="1" dirty="0" smtClean="0"/>
              <a:t>ระดับมัธยมศึกษาตอนปลาย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มาตรฐานการเรียนรู้ระดับ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รู้ เข้าใจ ตระหนัก และเห็นคุณค่าปรัชญาของเศรษฐกิจพอเพียง ยอมรับ ประยุกต์ใช้ใน ชุมชน และ มี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คุ้มกันในการดำเนินชีวิต และการอยู่ร่วมกันในครอบครัว ชุมชน และสังคม อย่างสันติสุข สร้างความร่วมมือในการพัฒนาชุมชน ท้องถิ่น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5720" y="3071810"/>
          <a:ext cx="8143933" cy="2944368"/>
        </p:xfrm>
        <a:graphic>
          <a:graphicData uri="http://schemas.openxmlformats.org/drawingml/2006/table">
            <a:tbl>
              <a:tblPr/>
              <a:tblGrid>
                <a:gridCol w="439769"/>
                <a:gridCol w="1395890"/>
                <a:gridCol w="2684723"/>
                <a:gridCol w="2100836"/>
                <a:gridCol w="1522715"/>
              </a:tblGrid>
              <a:tr h="27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ที่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หัวเรื่อง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ตัวชี้วัด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เนื้อหา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จำนวน(ชั่วโมง)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ความพอเพียง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1. </a:t>
                      </a:r>
                      <a:r>
                        <a:rPr lang="th-TH" sz="24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อธิบายความเป็นมา ความหมายและหลักแนวคิดของปรัชญาเศรษฐกิจพอเพียง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2. </a:t>
                      </a:r>
                      <a:r>
                        <a:rPr lang="th-TH" sz="24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รู้เข้าใจและวิเคราะห์แนวคิด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หลักการปรัชญาของเศรษฐกิจ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พอเพียง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1. </a:t>
                      </a:r>
                      <a:r>
                        <a:rPr lang="th-TH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ความเป็นมา </a:t>
                      </a:r>
                      <a:r>
                        <a:rPr lang="th-TH" sz="24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ความหมายหลัก</a:t>
                      </a:r>
                      <a:r>
                        <a:rPr lang="th-TH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แนวคิด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2. </a:t>
                      </a:r>
                      <a:r>
                        <a:rPr lang="th-TH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ปรัชญาของเศรษฐกิจ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พอเพียงกับการจัดการ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ความรู้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535" marR="66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5786" y="142852"/>
            <a:ext cx="7358114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การวิเคราะห์การจัดการเรียนรู้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รายวิชา  เศรษฐกิจพอเพียง </a:t>
            </a:r>
            <a:r>
              <a:rPr kumimoji="0" lang="th-TH" altLang="ko-K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ทช</a:t>
            </a:r>
            <a:r>
              <a:rPr kumimoji="0" lang="th-TH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 </a:t>
            </a:r>
            <a:r>
              <a:rPr kumimoji="0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31001 </a:t>
            </a:r>
            <a:r>
              <a:rPr kumimoji="0" lang="th-TH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ระดับมัธยมศึกษาตอนปลาย</a:t>
            </a:r>
            <a:endParaRPr kumimoji="0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142840" y="1142984"/>
          <a:ext cx="8311647" cy="5286413"/>
        </p:xfrm>
        <a:graphic>
          <a:graphicData uri="http://schemas.openxmlformats.org/drawingml/2006/table">
            <a:tbl>
              <a:tblPr/>
              <a:tblGrid>
                <a:gridCol w="428632"/>
                <a:gridCol w="2000264"/>
                <a:gridCol w="1643074"/>
                <a:gridCol w="571504"/>
                <a:gridCol w="357190"/>
                <a:gridCol w="571504"/>
                <a:gridCol w="428628"/>
                <a:gridCol w="357190"/>
                <a:gridCol w="500066"/>
                <a:gridCol w="571504"/>
                <a:gridCol w="556301"/>
                <a:gridCol w="325790"/>
              </a:tblGrid>
              <a:tr h="427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ครั้งที่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ตัวชี้วัด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เนื้อหา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จำนวนชั่วโมง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วิเคราะห์เนื้อหา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การจัดการความรู้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251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ง่าย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ปานกลาง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ยาก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ตน</a:t>
                      </a:r>
                      <a:b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</a:b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เอง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ราย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งาน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พบกลุ่ม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เข้าค่าย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อบ</a:t>
                      </a:r>
                      <a:b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</a:b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รม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64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1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</a:rPr>
                        <a:t>1.</a:t>
                      </a:r>
                      <a:r>
                        <a:rPr lang="th-TH" sz="1800" dirty="0">
                          <a:latin typeface="Angsana New"/>
                          <a:ea typeface="Batang"/>
                          <a:cs typeface="+mj-cs"/>
                        </a:rPr>
                        <a:t> อธิบายความเป็นมา ความหมายและหลักแนวคิดของปรัชญาเศรษฐกิจพอเพียง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</a:rPr>
                        <a:t>2.</a:t>
                      </a:r>
                      <a:r>
                        <a:rPr lang="th-TH" sz="1800" dirty="0">
                          <a:latin typeface="Angsana New"/>
                          <a:ea typeface="Batang"/>
                          <a:cs typeface="+mj-cs"/>
                        </a:rPr>
                        <a:t> รู้เข้าใจและวิเคราะห์แนวคิดหลักการปรัชญาของเศรษฐกิจพอเพียง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800" dirty="0">
                          <a:latin typeface="Angsana New"/>
                          <a:ea typeface="Batang"/>
                          <a:cs typeface="+mj-cs"/>
                        </a:rPr>
                        <a:t>ความเป็นมา  ความหมายหลักแนวคิด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800" dirty="0">
                          <a:latin typeface="Angsana New"/>
                          <a:ea typeface="Batang"/>
                          <a:cs typeface="+mj-cs"/>
                        </a:rPr>
                        <a:t>ปรัชญาของเศรษฐกิจพอเพียงกับการจัดการความรู้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4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2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800" dirty="0">
                          <a:latin typeface="Angsana New"/>
                          <a:ea typeface="Batang"/>
                          <a:cs typeface="+mj-cs"/>
                        </a:rPr>
                        <a:t>อธิบายความหมาย ความสำคัญ และการบริหารจัดการชุมชน ตามหลักปรัชญาเศรษฐกิจพอเพียง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</a:rPr>
                        <a:t>2.</a:t>
                      </a:r>
                      <a:r>
                        <a:rPr lang="th-TH" sz="1800" dirty="0">
                          <a:latin typeface="Angsana New"/>
                          <a:ea typeface="Batang"/>
                          <a:cs typeface="+mj-cs"/>
                        </a:rPr>
                        <a:t> วิเคราะห์กระบวนการ เทคนิคการบริหารจัดการชุมชนและประยุกต์ใช้ในการดำเนินชีวิตอย่างสมดุลพร้อมรับต่อการเปลี่ยนแปลงของชุมชน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800">
                          <a:latin typeface="Angsana New"/>
                          <a:ea typeface="Batang"/>
                          <a:cs typeface="+mj-cs"/>
                        </a:rPr>
                        <a:t>ความหมาย ความสำคัญการบริหารจัดการชุมชน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800">
                          <a:latin typeface="Angsana New"/>
                          <a:ea typeface="Batang"/>
                          <a:cs typeface="+mj-cs"/>
                        </a:rPr>
                        <a:t>การบริหารจัดการชุมชนตามหลักปรัชญาเศรษฐกิจพอเพียง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</a:rPr>
                        <a:t>3.</a:t>
                      </a:r>
                      <a:r>
                        <a:rPr lang="th-TH" sz="1800">
                          <a:latin typeface="Angsana New"/>
                          <a:ea typeface="Batang"/>
                          <a:cs typeface="+mj-cs"/>
                        </a:rPr>
                        <a:t> กระบวนการ เทคนิคการบริหารจัดการชุมชน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6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14283" y="214290"/>
          <a:ext cx="8143931" cy="5638800"/>
        </p:xfrm>
        <a:graphic>
          <a:graphicData uri="http://schemas.openxmlformats.org/drawingml/2006/table">
            <a:tbl>
              <a:tblPr/>
              <a:tblGrid>
                <a:gridCol w="428627"/>
                <a:gridCol w="2002825"/>
                <a:gridCol w="1854827"/>
                <a:gridCol w="571504"/>
                <a:gridCol w="428628"/>
                <a:gridCol w="428628"/>
                <a:gridCol w="357190"/>
                <a:gridCol w="428628"/>
                <a:gridCol w="357190"/>
                <a:gridCol w="500066"/>
                <a:gridCol w="357190"/>
                <a:gridCol w="428628"/>
              </a:tblGrid>
              <a:tr h="1874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ครั้งที่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ตัวชี้วัด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เนื้อหา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จำนวนชั่วโมง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วิเคราะห์เนื้อหา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การจัดการความรู้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709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ง่าย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ปานกลาง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ยาก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ตน</a:t>
                      </a:r>
                      <a:br>
                        <a:rPr lang="th-TH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</a:br>
                      <a:r>
                        <a:rPr lang="th-TH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เอง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ราย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งาน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พบกลุ่ม</a:t>
                      </a:r>
                      <a:endParaRPr lang="en-US" sz="16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เข้าค่าย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อบ</a:t>
                      </a:r>
                      <a:br>
                        <a:rPr lang="th-TH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</a:br>
                      <a:r>
                        <a:rPr lang="th-TH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รม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77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3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 สำรวจและวิเคราะห์ปัญหาของชุมชนด้านสังคม เศรษฐกิจ สิ่งแวดล้อมและวัฒนธรรม</a:t>
                      </a: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พื้นฐานของหลักปรัชญาของเศรษฐกิจพอเพียง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 อธิบายแนวทางพัฒนาชุมชนด้าน 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imes New Roman"/>
                          <a:ea typeface="Batang"/>
                          <a:cs typeface="+mj-cs"/>
                        </a:rPr>
                        <a:t>สังคม เศรษฐกิจ สิ่งแวดล้อมและวัฒนธรรมตามหลักแนวคิดปรัชญาของเศรษฐกิจพอเพียงได้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3.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เสนอแนวทางและมีส่วนร่วมในการแก้ปัญหาหรือพัฒนาชุมชนด้านสังคมเศรษฐกิจ สิ่งแวดล้อมและวัฒนธรรมโดยใช้ปรัชญาของเศรษฐกิจพอเพียง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4.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มีส่วนร่วมในการส่งเสริม เผยแพร่ขยายผลงานการ</a:t>
                      </a:r>
                      <a:r>
                        <a:rPr lang="th-TH" sz="1600" dirty="0" err="1">
                          <a:latin typeface="Angsana New"/>
                          <a:ea typeface="Batang"/>
                          <a:cs typeface="+mj-cs"/>
                        </a:rPr>
                        <a:t>ปฎิบัติ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ตามหลักปรัชญาของเศรษฐกิจพอเพียงของบุคคล ชุมชนที่ประสบผลสำเร็จ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ปัญหาของชุมชนด้านสังคม เศรษฐกิจ สิ่งแวดล้อมและวัฒนธรรมพื้นฐานของหลักปรัชญาเศรษฐกิจพอเพียง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การพัฒนาชุมชนด้านสังคมเศรษฐกิจ สิ่งแวดล้อม และวัฒนธรรมตามหลักแนวคิดปรัชญาของเศรษฐกิจพอเพียง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3.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การมีส่วนร่วมแก้ปัญหาหรือพัฒนาชุมชนด้านสังคม เศรษฐกิจ สิ่งแวดล้อมและวัฒนธรรมโดยใช้ปรัชญาของเศรษฐกิจพอเพียง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4.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การส่งเสริม เผยแพร่ ขยายผลงานการ</a:t>
                      </a:r>
                      <a:r>
                        <a:rPr lang="th-TH" sz="1600" dirty="0" err="1">
                          <a:latin typeface="Angsana New"/>
                          <a:ea typeface="Batang"/>
                          <a:cs typeface="+mj-cs"/>
                        </a:rPr>
                        <a:t>ปฎิบัติ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ตามหลักปรัชญาของเศรษฐกิจพอเพียงของบุคคล ชุมชนที่ประสบผลสำเร็จ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10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71404" y="139751"/>
          <a:ext cx="8652116" cy="6680806"/>
        </p:xfrm>
        <a:graphic>
          <a:graphicData uri="http://schemas.openxmlformats.org/drawingml/2006/table">
            <a:tbl>
              <a:tblPr/>
              <a:tblGrid>
                <a:gridCol w="428630"/>
                <a:gridCol w="2000264"/>
                <a:gridCol w="2000264"/>
                <a:gridCol w="857256"/>
                <a:gridCol w="428628"/>
                <a:gridCol w="500066"/>
                <a:gridCol w="428628"/>
                <a:gridCol w="357190"/>
                <a:gridCol w="428628"/>
                <a:gridCol w="428628"/>
                <a:gridCol w="457548"/>
                <a:gridCol w="336386"/>
              </a:tblGrid>
              <a:tr h="2870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ครั้งที่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ตัวชี้วัด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เนื้อหา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จำนวน</a:t>
                      </a: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ชั่วโมง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วิเคราะห์เนื้อหา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การจัดการความรู้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072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ง่าย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ปานกลาง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ยาก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ตน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เอง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ราย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งาน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พบกลุ่ม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เข้าค่าย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อบ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+mj-cs"/>
                        </a:rPr>
                        <a:t>รม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2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4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อธิบายและวิเคราะห์การพัฒนาประเทศตามหลักปรัชญาเศรษฐกิจพอเพียง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ประยุกต์ใช้ในการดำเนินชีวิตอย่างสมดุลและพร้อมรับต่อการเปลี่ยนแปลงของประเทศชาติ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การวิเคราะห์สถานการณ์ของประเทศโดยใช้หลักปรัชญาเศรษฐกิจพอเพียง เช่น สถานการณ์ของประเทศที่เกี่ยวข้องกับผู้เรียน(ภาวะเงินเฟ้อ ราคาผลผลิตตกต่ำ ค่าครองชีพสูง ฯลฯ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การเลือกแนวทางการดำเนินชีวิตภายใต้สถานการณ์ของประเทศโดยใช้หลักปรัชญาเศรษฐกิจพอเพียง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10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5</a:t>
                      </a:r>
                      <a:endParaRPr lang="en-US" sz="16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>
                          <a:latin typeface="Angsana New"/>
                          <a:ea typeface="Batang"/>
                          <a:cs typeface="+mj-cs"/>
                        </a:rPr>
                        <a:t>วิเคราะห์สถานการณ์โลก ประเทศในการพัฒนาประเทศให้ก้าวหน้าไปได้ให้ก้าวหน้าไปได้อย่างสมดุลภายใต้กระแสโลกาภิวัตน์</a:t>
                      </a:r>
                      <a:endParaRPr lang="en-US" sz="160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>
                          <a:latin typeface="Angsana New"/>
                          <a:ea typeface="Batang"/>
                          <a:cs typeface="+mj-cs"/>
                        </a:rPr>
                        <a:t>ตระหนักในความสำคัญของการพัฒนาประเทศภายใต้กระแสโลกาภิวัตน์และเลือกแนวทางปรัชญาเศรษฐกิจพอเพียงมาประยุกต์ใช้ในการดำเนินชีวิตอย่างสมดุลและพร้อมรับต่อการเปลี่ยนแปลงของประเทศภายใต้กระแส</a:t>
                      </a:r>
                      <a:endParaRPr lang="en-US" sz="16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การวิเคราะห์สถานการณ์ของโลก ประเทศภายใต้กระแสโลกา</a:t>
                      </a:r>
                      <a:r>
                        <a:rPr lang="th-TH" sz="1600" dirty="0" err="1">
                          <a:latin typeface="Angsana New"/>
                          <a:ea typeface="Batang"/>
                          <a:cs typeface="+mj-cs"/>
                        </a:rPr>
                        <a:t>ภิวัตน์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ที่เกี่ยวข้อง เช่น ภาวะโลกร้อน น้ำมันเชื้อเพลิง ฯลฯ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การเลือกแนวทางการดำเนินชีวิตภายใต้สถานการณ์ของโลกประเทศโดยใช้หลักปรัชญาเศรษฐกิจพอเพียง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ngsana New"/>
                          <a:ea typeface="Batang"/>
                          <a:cs typeface="+mj-cs"/>
                        </a:rPr>
                        <a:t>10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 New"/>
                          <a:ea typeface="Batang"/>
                          <a:cs typeface="+mj-cs"/>
                          <a:sym typeface="Wingdings"/>
                        </a:rPr>
                        <a:t></a:t>
                      </a: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แผนการเรียน รายวิชาเศรษฐกิจพอเพียง  </a:t>
            </a:r>
            <a:r>
              <a:rPr kumimoji="0" lang="th-TH" altLang="ko-K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ทช</a:t>
            </a:r>
            <a:r>
              <a:rPr kumimoji="0" lang="th-TH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 </a:t>
            </a:r>
            <a:r>
              <a:rPr kumimoji="0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31003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ระดับมัธยมศึกษาตอนปลาย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                                                                            หน่วยการเรียนรู้  เรื่องความพอเพียง	</a:t>
            </a:r>
            <a:r>
              <a:rPr kumimoji="0" lang="th-TH" altLang="ko-K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                            </a:t>
            </a:r>
            <a:r>
              <a:rPr lang="th-TH" altLang="ko-KR" sz="1800" b="1" dirty="0" smtClean="0">
                <a:latin typeface="Angsana New" pitchFamily="18" charset="-34"/>
                <a:ea typeface="Batang" pitchFamily="18" charset="-127"/>
                <a:cs typeface="+mj-cs"/>
              </a:rPr>
              <a:t> </a:t>
            </a:r>
            <a:r>
              <a:rPr kumimoji="0" lang="th-TH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+mj-cs"/>
              </a:rPr>
              <a:t>แบบพบกลุ่ม</a:t>
            </a:r>
            <a:r>
              <a:rPr kumimoji="0" lang="th-TH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+mj-cs"/>
              </a:rPr>
              <a:t> </a:t>
            </a:r>
            <a:endParaRPr kumimoji="0" lang="th-TH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85720" y="1714488"/>
          <a:ext cx="8643998" cy="4754880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214446"/>
                <a:gridCol w="2854003"/>
                <a:gridCol w="1217963"/>
                <a:gridCol w="1000132"/>
              </a:tblGrid>
              <a:tr h="34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Batang"/>
                          <a:cs typeface="+mj-cs"/>
                        </a:rPr>
                        <a:t>รายวิชา/หัวเรื่อง</a:t>
                      </a:r>
                      <a:endParaRPr lang="en-US" sz="1800" b="1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Batang"/>
                          <a:cs typeface="+mj-cs"/>
                        </a:rPr>
                        <a:t>ตัวชี้วัด</a:t>
                      </a:r>
                      <a:endParaRPr lang="en-US" sz="1800" b="1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Batang"/>
                          <a:cs typeface="+mj-cs"/>
                        </a:rPr>
                        <a:t>เนื้อหา</a:t>
                      </a:r>
                      <a:endParaRPr lang="en-US" sz="1800" b="1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Batang"/>
                          <a:cs typeface="+mj-cs"/>
                        </a:rPr>
                        <a:t>การจัดกระบวนการเรียนรู้</a:t>
                      </a:r>
                      <a:endParaRPr lang="en-US" sz="1800" b="1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Batang"/>
                          <a:cs typeface="+mj-cs"/>
                        </a:rPr>
                        <a:t>สื่อ/แหล่งเรียนรู้</a:t>
                      </a:r>
                      <a:endParaRPr lang="en-US" sz="1800" b="1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imes New Roman"/>
                          <a:ea typeface="Batang"/>
                          <a:cs typeface="+mj-cs"/>
                        </a:rPr>
                        <a:t>การวัดผล/ประเมินผล</a:t>
                      </a:r>
                      <a:endParaRPr lang="en-US" sz="1800" b="1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3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Angsana New"/>
                          <a:ea typeface="Batang"/>
                          <a:cs typeface="+mj-cs"/>
                        </a:rPr>
                        <a:t>ความพอเพียง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อธิบายความเป็นมา ความหมายและหลักแนวคิดของปรัชญาเศรษฐกิจพอเพียง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รู้เข้าใจและวิเคราะห์แนวคิดหลักการปรัชญาของเศรษฐกิจพอเพียง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ความเป็นมา  ความหมายหลักแนวคิด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ปรัชญาของเศรษฐกิจพอเพียงกับการจัดการความรู้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imes New Roman"/>
                          <a:ea typeface="Batang"/>
                          <a:cs typeface="+mj-cs"/>
                        </a:rPr>
                        <a:t>ขั้นที่</a:t>
                      </a:r>
                      <a:r>
                        <a:rPr lang="en-US" sz="1600" b="1" dirty="0">
                          <a:latin typeface="Angsana New"/>
                          <a:ea typeface="Batang"/>
                          <a:cs typeface="+mj-cs"/>
                        </a:rPr>
                        <a:t> 1 </a:t>
                      </a:r>
                      <a:r>
                        <a:rPr lang="th-TH" sz="1600" b="1" dirty="0">
                          <a:latin typeface="Angsana New"/>
                          <a:ea typeface="Batang"/>
                          <a:cs typeface="+mj-cs"/>
                        </a:rPr>
                        <a:t>กำหนดสภาพปัญหาการ</a:t>
                      </a:r>
                      <a:r>
                        <a:rPr lang="th-TH" sz="1600" b="1" dirty="0" smtClean="0">
                          <a:latin typeface="Angsana New"/>
                          <a:ea typeface="Batang"/>
                          <a:cs typeface="+mj-cs"/>
                        </a:rPr>
                        <a:t>เรียนรู้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(O : </a:t>
                      </a:r>
                      <a:r>
                        <a:rPr kumimoji="0" lang="en-US" sz="1800" b="1" kern="1200" dirty="0" err="1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Orientaiton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 ครูสนทนากับผู้เรียนถึงเรื่องเศรษฐกิจพอเพียงว่าเคยทราบเรื่องนี้มาก่อนหรือไม่และมีความเข้าใจว่าอย่างไร</a:t>
                      </a:r>
                      <a:b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</a:b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 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ครูสนทนากับผู้เรียนถึงเรื่องปัญหาที่เกิดขึ้นในครอบครัวว่ามีสามเหตุมาจากเรื่องใดบ้าง เช่น ปัญหาความยากจน 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imes New Roman"/>
                          <a:ea typeface="Batang"/>
                          <a:cs typeface="+mj-cs"/>
                        </a:rPr>
                        <a:t>การว่างงาน  ครอบครัวแตกแยก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imes New Roman"/>
                          <a:ea typeface="Batang"/>
                          <a:cs typeface="+mj-cs"/>
                        </a:rPr>
                        <a:t>ขั้นที่</a:t>
                      </a:r>
                      <a:r>
                        <a:rPr lang="en-US" sz="1600" b="1" dirty="0">
                          <a:latin typeface="Angsana New"/>
                          <a:ea typeface="Batang"/>
                          <a:cs typeface="+mj-cs"/>
                        </a:rPr>
                        <a:t> 2 </a:t>
                      </a:r>
                      <a:r>
                        <a:rPr lang="th-TH" sz="1600" b="1" dirty="0">
                          <a:latin typeface="Angsana New"/>
                          <a:ea typeface="Batang"/>
                          <a:cs typeface="+mj-cs"/>
                        </a:rPr>
                        <a:t>แสวงหาข้อมูลและจัดการ</a:t>
                      </a:r>
                      <a:r>
                        <a:rPr lang="th-TH" sz="1600" b="1" dirty="0" smtClean="0">
                          <a:latin typeface="Angsana New"/>
                          <a:ea typeface="Batang"/>
                          <a:cs typeface="+mj-cs"/>
                        </a:rPr>
                        <a:t>เรียนรู้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 : New ways of learning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ครูและผู้เรียนระดมปัญหาที่เกิดขึ้นจริงในครอบครัว  ชุมชนของตนเอง</a:t>
                      </a: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/>
                      </a:r>
                      <a:b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</a:b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เรียงลำดับความสำคัญของปัญหาเพื่อนำไปสู่การปฏิบัติ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3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. ศึกษาแนวคิดปรัชญาเศรษฐกิจพอเพียง และปรัชญาคิดเป็น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imes New Roman"/>
                          <a:ea typeface="Batang"/>
                          <a:cs typeface="+mj-cs"/>
                        </a:rPr>
                        <a:t>สื่อ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หนังสือ 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รูปภาพ  ซีดี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ใบความรู้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อินเตอร์เน็ต</a:t>
                      </a:r>
                      <a:r>
                        <a:rPr lang="th-TH" sz="1600" b="1" dirty="0">
                          <a:latin typeface="Angsana New"/>
                          <a:ea typeface="Batang"/>
                          <a:cs typeface="+mj-cs"/>
                        </a:rPr>
                        <a:t> 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imes New Roman"/>
                          <a:ea typeface="Batang"/>
                          <a:cs typeface="+mj-cs"/>
                        </a:rPr>
                        <a:t>แหล่งเรียนรู้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ห้องสมุด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 ภูมิปัญญาท้องถิ่น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ภูมิปัญญาชาวบ้าน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-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ศูนย์เรียนรู้เศรษฐกิจพอเพียง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1.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ใบงาน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2. 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บัญชีชาวบ้าน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3.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แบบทดสอบ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/>
                          <a:ea typeface="Batang"/>
                          <a:cs typeface="+mj-cs"/>
                        </a:rPr>
                        <a:t>4. </a:t>
                      </a:r>
                      <a:r>
                        <a:rPr lang="th-TH" sz="1600" dirty="0">
                          <a:latin typeface="Angsana New"/>
                          <a:ea typeface="Batang"/>
                          <a:cs typeface="+mj-cs"/>
                        </a:rPr>
                        <a:t>บันทึกการเรียนรู้</a:t>
                      </a:r>
                      <a:endParaRPr lang="en-US" sz="16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285720" y="285728"/>
          <a:ext cx="8715435" cy="6286544"/>
        </p:xfrm>
        <a:graphic>
          <a:graphicData uri="http://schemas.openxmlformats.org/drawingml/2006/table">
            <a:tbl>
              <a:tblPr/>
              <a:tblGrid>
                <a:gridCol w="1169144"/>
                <a:gridCol w="1769067"/>
                <a:gridCol w="1394705"/>
                <a:gridCol w="2150516"/>
                <a:gridCol w="1169144"/>
                <a:gridCol w="1062859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imes New Roman"/>
                          <a:ea typeface="Batang"/>
                          <a:cs typeface="+mj-cs"/>
                        </a:rPr>
                        <a:t>รายวิชา/หัวเรื่อง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imes New Roman"/>
                          <a:ea typeface="Batang"/>
                          <a:cs typeface="+mj-cs"/>
                        </a:rPr>
                        <a:t>ตัวชี้วัด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imes New Roman"/>
                          <a:ea typeface="Batang"/>
                          <a:cs typeface="+mj-cs"/>
                        </a:rPr>
                        <a:t>เนื้อหา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imes New Roman"/>
                          <a:ea typeface="Batang"/>
                          <a:cs typeface="+mj-cs"/>
                        </a:rPr>
                        <a:t>การจัดกระบวนการเรียนรู้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imes New Roman"/>
                          <a:ea typeface="Batang"/>
                          <a:cs typeface="+mj-cs"/>
                        </a:rPr>
                        <a:t>สื่อ/แหล่งเรียนรู้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imes New Roman"/>
                          <a:ea typeface="Batang"/>
                          <a:cs typeface="+mj-cs"/>
                        </a:rPr>
                        <a:t>การวัดผล/ประเมินผล</a:t>
                      </a:r>
                      <a:endParaRPr lang="en-US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600" dirty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ขั้นที่ </a:t>
                      </a:r>
                      <a:r>
                        <a:rPr lang="en-US" sz="1600" b="1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3 </a:t>
                      </a:r>
                      <a:r>
                        <a:rPr lang="th-TH" sz="1600" b="1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การปฏิบัติและการ</a:t>
                      </a:r>
                      <a:r>
                        <a:rPr lang="th-TH" sz="1600" b="1" dirty="0" smtClean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นำไปใช้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 : Implementation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)</a:t>
                      </a:r>
                      <a:endParaRPr lang="en-US" sz="1800" dirty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1. 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ครูแบ่งกลุ่มผู้เรียนออกเป็นกลุ่มย่อย กลุ่มละ </a:t>
                      </a: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5-6 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คน ทำการศึกษาค้นคว้า สาเหตุของปัญหา และแนวทางการแก้ไขปัญหาโดยใช้หลักปรัชญาเศรษฐกิจพอเพียงตามหัวข้อที่ครูกำหนด กลุ่มละ </a:t>
                      </a: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1 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เรื่อง และให้ตัวแทนกลุ่มนำเสนอผลการศึกษาค้นคว้าเพื่อแลกเปลี่ยนเรียนรู้</a:t>
                      </a:r>
                      <a:b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</a:b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2. 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ครูให้ผู้เรียนฝึกทำบัญชีครัวเรือน</a:t>
                      </a:r>
                      <a:endParaRPr lang="en-US" sz="1600" dirty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ขั้นที่ </a:t>
                      </a:r>
                      <a:r>
                        <a:rPr lang="en-US" sz="1600" b="1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4 </a:t>
                      </a:r>
                      <a:r>
                        <a:rPr lang="th-TH" sz="1600" b="1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การประเมินผลการเรียนรู้</a:t>
                      </a: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 </a:t>
                      </a:r>
                      <a:endParaRPr lang="en-US" sz="1600" dirty="0" smtClean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E : Evaluation</a:t>
                      </a:r>
                      <a:r>
                        <a:rPr kumimoji="0" lang="th-TH" sz="1800" b="1" kern="120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)</a:t>
                      </a:r>
                      <a:endParaRPr lang="en-US" sz="1600" dirty="0">
                        <a:solidFill>
                          <a:srgbClr val="FF0000"/>
                        </a:solidFill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1. 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แบบทดสอบ </a:t>
                      </a:r>
                      <a:b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</a:b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2.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ใบงาน</a:t>
                      </a:r>
                      <a:endParaRPr lang="en-US" sz="1600" dirty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3.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 ทำบัญชีครัวเรือน</a:t>
                      </a: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/>
                      </a:r>
                      <a:b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</a:br>
                      <a:r>
                        <a:rPr lang="en-US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4.</a:t>
                      </a:r>
                      <a:r>
                        <a:rPr lang="th-TH" sz="1600" dirty="0">
                          <a:latin typeface="Angsana New" pitchFamily="18" charset="-34"/>
                          <a:ea typeface="Batang"/>
                          <a:cs typeface="Angsana New" pitchFamily="18" charset="-34"/>
                        </a:rPr>
                        <a:t> สังเกตการมีส่วนร่วม</a:t>
                      </a:r>
                      <a:endParaRPr lang="en-US" sz="1600" dirty="0">
                        <a:latin typeface="Angsana New" pitchFamily="18" charset="-34"/>
                        <a:ea typeface="Batang"/>
                        <a:cs typeface="Angsana New" pitchFamily="18" charset="-34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Angsana New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h-TH" sz="1800" dirty="0">
                        <a:latin typeface="Times New Roman"/>
                        <a:ea typeface="Batang"/>
                        <a:cs typeface="+mj-cs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6050" y="428604"/>
            <a:ext cx="3281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ตัวอย่างใบงาน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571612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ใบงานที่ </a:t>
            </a: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  1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คำสั่ง  ให้ผู้เรียนตอบคำถามในหัวข้อต่อไปนี้ตามความเข้าใจของท่าน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1. จงอธิบายหลักปรัชญาเศรษฐกิจพอเพียงตามความเข้าใจของท่านโดยละเอียด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</a:t>
            </a: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2.  บัญชีครัวเรือนตามหลักของปรัชญาเศรษฐกิจพอเพียงมีความสำคัญอย่างไร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th-TH" sz="8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งานกลุ่ม</a:t>
            </a:r>
            <a:endParaRPr lang="th-TH" sz="80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4000" dirty="0" smtClean="0"/>
              <a:t>	</a:t>
            </a:r>
            <a:r>
              <a:rPr lang="th-TH" sz="4000" dirty="0" smtClean="0">
                <a:solidFill>
                  <a:srgbClr val="7030A0"/>
                </a:solidFill>
              </a:rPr>
              <a:t>จัดทำแผนการเรียนโดยใช้รูปแบบ </a:t>
            </a:r>
            <a:r>
              <a:rPr lang="en-US" sz="3600" dirty="0" smtClean="0">
                <a:solidFill>
                  <a:srgbClr val="7030A0"/>
                </a:solidFill>
              </a:rPr>
              <a:t>ONIE MODEL</a:t>
            </a:r>
            <a:endParaRPr lang="th-TH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7030A0"/>
                </a:solidFill>
              </a:rPr>
              <a:t>   มากลุ่มละ </a:t>
            </a:r>
            <a:r>
              <a:rPr lang="en-US" sz="4000" dirty="0" smtClean="0">
                <a:solidFill>
                  <a:srgbClr val="7030A0"/>
                </a:solidFill>
              </a:rPr>
              <a:t>1</a:t>
            </a:r>
            <a:r>
              <a:rPr lang="th-TH" sz="4000" dirty="0" smtClean="0">
                <a:solidFill>
                  <a:srgbClr val="7030A0"/>
                </a:solidFill>
              </a:rPr>
              <a:t>  หัวเรื่อง จากคำอธิบายรายวิชาที่ได้รับ </a:t>
            </a:r>
          </a:p>
          <a:p>
            <a:pPr>
              <a:buNone/>
            </a:pPr>
            <a:r>
              <a:rPr lang="th-TH" sz="4000" dirty="0" smtClean="0">
                <a:solidFill>
                  <a:srgbClr val="7030A0"/>
                </a:solidFill>
              </a:rPr>
              <a:t>  โดยจัดทำลงในกระดาษ </a:t>
            </a:r>
            <a:r>
              <a:rPr lang="en-US" sz="4000" dirty="0" smtClean="0">
                <a:solidFill>
                  <a:srgbClr val="7030A0"/>
                </a:solidFill>
              </a:rPr>
              <a:t>A4 </a:t>
            </a:r>
            <a:r>
              <a:rPr lang="th-TH" sz="4000" dirty="0" smtClean="0">
                <a:solidFill>
                  <a:srgbClr val="7030A0"/>
                </a:solidFill>
              </a:rPr>
              <a:t>  และให้ส่งตัวแทนกลุ่มออกมานำเสนอผลงาน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dirty="0"/>
          </a:p>
        </p:txBody>
      </p:sp>
      <p:pic>
        <p:nvPicPr>
          <p:cNvPr id="7" name="รูปภาพ 6" descr="39h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714884"/>
            <a:ext cx="678661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2214554"/>
            <a:ext cx="9144000" cy="1684339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8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การจัดกระบวนการเรียนรู้</a:t>
            </a:r>
            <a:endParaRPr lang="th-TH" sz="8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1857364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กลุ่มที่ </a:t>
            </a:r>
            <a:r>
              <a:rPr lang="en-US" sz="4800" b="1" dirty="0" smtClean="0">
                <a:solidFill>
                  <a:srgbClr val="7030A0"/>
                </a:solidFill>
                <a:cs typeface="+mj-cs"/>
              </a:rPr>
              <a:t>1- 10 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ประถมศึกษา</a:t>
            </a:r>
          </a:p>
          <a:p>
            <a:pPr>
              <a:buNone/>
            </a:pP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กลุ่มที่ </a:t>
            </a:r>
            <a:r>
              <a:rPr lang="en-US" sz="4800" b="1" dirty="0" smtClean="0">
                <a:solidFill>
                  <a:srgbClr val="7030A0"/>
                </a:solidFill>
                <a:cs typeface="+mj-cs"/>
              </a:rPr>
              <a:t>11 – 20 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มัธยมศึกษาตอนต้น</a:t>
            </a:r>
          </a:p>
          <a:p>
            <a:pPr>
              <a:buNone/>
            </a:pP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กลุ่มที่ </a:t>
            </a:r>
            <a:r>
              <a:rPr lang="en-US" sz="4800" b="1" dirty="0" smtClean="0">
                <a:solidFill>
                  <a:srgbClr val="7030A0"/>
                </a:solidFill>
                <a:cs typeface="+mj-cs"/>
              </a:rPr>
              <a:t>21 – 40 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มัธยมศึกษา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ตอนปลาย</a:t>
            </a:r>
            <a:endParaRPr lang="th-TH" sz="4800" b="1" dirty="0">
              <a:solidFill>
                <a:srgbClr val="7030A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งานเมืองกาญ\ตกแต่ง\6086-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00108"/>
            <a:ext cx="4857784" cy="530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00" y="1714488"/>
            <a:ext cx="7543824" cy="38242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6000" b="1" dirty="0" smtClean="0">
                <a:solidFill>
                  <a:srgbClr val="7030A0"/>
                </a:solidFill>
                <a:cs typeface="JasmineUPC" pitchFamily="18" charset="-34"/>
              </a:rPr>
              <a:t>งานสร้างบ้านห้างหอยากพอดู</a:t>
            </a:r>
          </a:p>
          <a:p>
            <a:pPr>
              <a:buNone/>
            </a:pPr>
            <a:r>
              <a:rPr lang="th-TH" sz="6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แต่....</a:t>
            </a:r>
          </a:p>
          <a:p>
            <a:pPr>
              <a:buNone/>
            </a:pPr>
            <a:r>
              <a:rPr lang="th-TH" sz="6000" b="1" dirty="0" smtClean="0">
                <a:solidFill>
                  <a:srgbClr val="7030A0"/>
                </a:solidFill>
                <a:cs typeface="JasmineUPC" pitchFamily="18" charset="-34"/>
              </a:rPr>
              <a:t>         งานครูยากยิ่งกว่าสิ่งใด</a:t>
            </a:r>
            <a:endParaRPr lang="th-TH" sz="6000" b="1" dirty="0">
              <a:solidFill>
                <a:srgbClr val="7030A0"/>
              </a:solidFill>
              <a:cs typeface="JasmineUPC" pitchFamily="18" charset="-34"/>
            </a:endParaRPr>
          </a:p>
        </p:txBody>
      </p:sp>
      <p:pic>
        <p:nvPicPr>
          <p:cNvPr id="5" name="รูปภาพ 4" descr="39h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5143512"/>
            <a:ext cx="5929354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14480" y="1500174"/>
            <a:ext cx="587051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สิ้นสุดการนำเสนอ</a:t>
            </a:r>
          </a:p>
          <a:p>
            <a:pPr algn="ctr"/>
            <a:r>
              <a:rPr lang="th-TH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ขอบคุณค่ะ</a:t>
            </a:r>
            <a:endParaRPr lang="th-TH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5602" name="Picture 2" descr="C:\Documents and Settings\acer\Desktop\งานเมืองกาญ\ตกแต่ง\ctoo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1872251" cy="2454271"/>
          </a:xfrm>
          <a:prstGeom prst="rect">
            <a:avLst/>
          </a:prstGeom>
          <a:noFill/>
        </p:spPr>
      </p:pic>
      <p:pic>
        <p:nvPicPr>
          <p:cNvPr id="6" name="Picture 2" descr="C:\Documents and Settings\acer\Desktop\งานเมืองกาญ\ตกแต่ง\ctoon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057497"/>
            <a:ext cx="1665283" cy="2182964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สุขฤทัย</a:t>
            </a:r>
            <a:endParaRPr lang="th-TH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200024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th-TH" sz="5400" b="1" dirty="0" smtClean="0">
                <a:solidFill>
                  <a:srgbClr val="7030A0"/>
                </a:solidFill>
              </a:rPr>
              <a:t>สุขฤทัยเพลินใจเพลินตา</a:t>
            </a:r>
          </a:p>
          <a:p>
            <a:pPr>
              <a:buNone/>
            </a:pPr>
            <a:r>
              <a:rPr lang="th-TH" sz="5400" b="1" dirty="0" smtClean="0">
                <a:solidFill>
                  <a:srgbClr val="7030A0"/>
                </a:solidFill>
              </a:rPr>
              <a:t>สุขอุราเพลินตาเพลินใจ</a:t>
            </a:r>
          </a:p>
          <a:p>
            <a:pPr>
              <a:buNone/>
            </a:pPr>
            <a:r>
              <a:rPr lang="th-TH" sz="5400" b="1" dirty="0" smtClean="0">
                <a:solidFill>
                  <a:srgbClr val="7030A0"/>
                </a:solidFill>
              </a:rPr>
              <a:t>โอ้ละเหนอ โอ้ละเหนอ (ซ้ำ)</a:t>
            </a:r>
          </a:p>
          <a:p>
            <a:pPr>
              <a:buNone/>
            </a:pPr>
            <a:r>
              <a:rPr lang="th-TH" sz="5400" b="1" dirty="0" smtClean="0">
                <a:solidFill>
                  <a:srgbClr val="7030A0"/>
                </a:solidFill>
              </a:rPr>
              <a:t>ฉันได้เจอะเพื่อนใจเพื่อนใจ (ซ้ำ)</a:t>
            </a:r>
          </a:p>
          <a:p>
            <a:pPr algn="ctr"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000232" y="207167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6000" b="1" dirty="0" smtClean="0">
                <a:solidFill>
                  <a:srgbClr val="7030A0"/>
                </a:solidFill>
              </a:rPr>
              <a:t>สิ่งที่มีความกังวลใจ </a:t>
            </a:r>
          </a:p>
          <a:p>
            <a:pPr>
              <a:buNone/>
            </a:pPr>
            <a:r>
              <a:rPr lang="th-TH" sz="6000" b="1" dirty="0" smtClean="0">
                <a:solidFill>
                  <a:srgbClr val="7030A0"/>
                </a:solidFill>
              </a:rPr>
              <a:t>ความไม่สบายใจ </a:t>
            </a:r>
          </a:p>
          <a:p>
            <a:pPr>
              <a:buNone/>
            </a:pPr>
            <a:r>
              <a:rPr lang="th-TH" sz="6000" b="1" dirty="0" smtClean="0">
                <a:solidFill>
                  <a:srgbClr val="7030A0"/>
                </a:solidFill>
              </a:rPr>
              <a:t>ในการจัดกระบวนการเรียนรู้</a:t>
            </a:r>
            <a:endParaRPr lang="th-TH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4614866" cy="1000124"/>
          </a:xfrm>
        </p:spPr>
        <p:txBody>
          <a:bodyPr/>
          <a:lstStyle/>
          <a:p>
            <a:r>
              <a:rPr lang="th-TH" b="1" dirty="0" smtClean="0"/>
              <a:t>วิธีการเรียนรู้แบบ </a:t>
            </a:r>
            <a:r>
              <a:rPr lang="th-TH" b="1" dirty="0" err="1" smtClean="0"/>
              <a:t>กศน.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5984" y="1643050"/>
            <a:ext cx="5286412" cy="478634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th-TH" sz="3600" b="1" dirty="0" smtClean="0"/>
              <a:t>การเรียนรู้ด้วยตนเอง</a:t>
            </a:r>
          </a:p>
          <a:p>
            <a:pPr>
              <a:buFontTx/>
              <a:buChar char="-"/>
            </a:pPr>
            <a:r>
              <a:rPr lang="th-TH" sz="3600" b="1" dirty="0" smtClean="0"/>
              <a:t>การเรียนรู้แบบพบกลุ่ม</a:t>
            </a:r>
          </a:p>
          <a:p>
            <a:pPr>
              <a:buFontTx/>
              <a:buChar char="-"/>
            </a:pPr>
            <a:r>
              <a:rPr lang="th-TH" sz="3600" b="1" dirty="0" smtClean="0"/>
              <a:t>การเรียนรู้แบบทางไกล</a:t>
            </a:r>
          </a:p>
          <a:p>
            <a:pPr>
              <a:buFontTx/>
              <a:buChar char="-"/>
            </a:pPr>
            <a:r>
              <a:rPr lang="th-TH" sz="3600" b="1" dirty="0" smtClean="0"/>
              <a:t>การเรียนรู้แบบชั้นเรียน</a:t>
            </a:r>
          </a:p>
          <a:p>
            <a:pPr>
              <a:buFontTx/>
              <a:buChar char="-"/>
            </a:pPr>
            <a:r>
              <a:rPr lang="th-TH" sz="3600" b="1" dirty="0" smtClean="0"/>
              <a:t>การเรียนรู้ตามอัธยาศัย</a:t>
            </a:r>
          </a:p>
          <a:p>
            <a:pPr>
              <a:buFontTx/>
              <a:buChar char="-"/>
            </a:pPr>
            <a:r>
              <a:rPr lang="th-TH" sz="3600" b="1" dirty="0" smtClean="0"/>
              <a:t>การเรียนรู้จากการทำโครงงาน</a:t>
            </a:r>
          </a:p>
          <a:p>
            <a:pPr>
              <a:buFontTx/>
              <a:buChar char="-"/>
            </a:pPr>
            <a:r>
              <a:rPr lang="th-TH" sz="3600" b="1" dirty="0" smtClean="0"/>
              <a:t>การเรียนรู้รูปแบบต่างๆ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857488" y="2428868"/>
            <a:ext cx="237116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คือ ?</a:t>
            </a:r>
          </a:p>
          <a:p>
            <a:pPr algn="ctr"/>
            <a:r>
              <a:rPr lang="th-TH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เพื่อ ?</a:t>
            </a:r>
            <a:endParaRPr lang="th-TH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4480" y="928670"/>
            <a:ext cx="6362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แผนการจัดการเรียนรู้</a:t>
            </a:r>
            <a:endParaRPr lang="th-TH" sz="7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th-TH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h-TH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แผนการจัดการเรียนรู้</a:t>
            </a:r>
            <a:endParaRPr lang="th-TH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4800" b="1" dirty="0" smtClean="0"/>
              <a:t>เอกสารเครื่องมือที่ช่วยให้ครูมีทิศทางดำเนินการการจัดการเรียนรู้นำไปสู่การพัฒนาผู้เรียนให้เป็นไปตามเจตนารมณ์ของหลักสูตรได้อย่างมีประสิทธิภาพ</a:t>
            </a:r>
            <a:endParaRPr lang="en-US" sz="4800" b="1" dirty="0" smtClean="0"/>
          </a:p>
          <a:p>
            <a:endParaRPr lang="th-TH" dirty="0"/>
          </a:p>
        </p:txBody>
      </p:sp>
      <p:sp>
        <p:nvSpPr>
          <p:cNvPr id="4" name="ลูกศรลง 3"/>
          <p:cNvSpPr/>
          <p:nvPr/>
        </p:nvSpPr>
        <p:spPr>
          <a:xfrm>
            <a:off x="4429124" y="2071678"/>
            <a:ext cx="428628" cy="64294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2214546" y="2071678"/>
            <a:ext cx="428628" cy="64294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6572264" y="2071678"/>
            <a:ext cx="428628" cy="64294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4572008"/>
            <a:ext cx="8215338" cy="307181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/>
            </a:r>
            <a:b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</a:b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ea typeface="Batang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ngsana New" pitchFamily="18" charset="-34"/>
                <a:ea typeface="Batang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 ขั้นที่</a:t>
            </a:r>
            <a:r>
              <a:rPr lang="en-US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 1 </a:t>
            </a: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กำหนดสภาพปัญหา /สถานการณ์/จุดประสงค์/แนะแนว</a:t>
            </a:r>
            <a:b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           การเรียนรู้</a:t>
            </a:r>
            <a:r>
              <a:rPr lang="en-US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(O : </a:t>
            </a:r>
            <a:r>
              <a:rPr lang="en-US" sz="3600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Orientaiton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b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ขั้นที่</a:t>
            </a:r>
            <a:r>
              <a:rPr lang="en-US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 2 </a:t>
            </a: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แสวงหาข้อมูลและจัดการเรียนรู้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 : New ways of learning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ขั้นที่ </a:t>
            </a:r>
            <a:r>
              <a:rPr lang="en-US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3 </a:t>
            </a: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การปฏิบัติและการนำไปใช้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I : Implementation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ขั้นที่ </a:t>
            </a:r>
            <a:r>
              <a:rPr lang="en-US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4 </a:t>
            </a:r>
            <a:r>
              <a:rPr lang="th-TH" sz="3600" b="1" dirty="0" smtClean="0">
                <a:latin typeface="Angsana New" pitchFamily="18" charset="-34"/>
                <a:ea typeface="Batang"/>
                <a:cs typeface="Angsana New" pitchFamily="18" charset="-34"/>
              </a:rPr>
              <a:t>การประเมินผลการเรียนรู้</a:t>
            </a:r>
            <a:r>
              <a:rPr lang="en-US" sz="3600" dirty="0" smtClean="0">
                <a:latin typeface="Angsana New" pitchFamily="18" charset="-34"/>
                <a:ea typeface="Batang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ea typeface="Batang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E : Evaluation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600" dirty="0" smtClean="0">
                <a:latin typeface="Angsana New" pitchFamily="18" charset="-34"/>
                <a:ea typeface="Batang"/>
                <a:cs typeface="Angsana New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ea typeface="Batang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ea typeface="Batang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ngsana New" pitchFamily="18" charset="-34"/>
                <a:ea typeface="Batang"/>
                <a:cs typeface="Angsana New" pitchFamily="18" charset="-34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ea typeface="Batang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ngsana New" pitchFamily="18" charset="-34"/>
                <a:ea typeface="Batang"/>
                <a:cs typeface="Angsana New" pitchFamily="18" charset="-34"/>
              </a:rPr>
            </a:b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71670" y="1000108"/>
            <a:ext cx="4884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ONIE  MODEL</a:t>
            </a:r>
            <a:endParaRPr lang="th-TH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57224" y="714356"/>
            <a:ext cx="741420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องค์ประกอบแผนการจัดการเรียนรู้</a:t>
            </a:r>
            <a:endParaRPr lang="th-TH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428736"/>
            <a:ext cx="46891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/>
              <a:t>1. หน่วยการเรียนรู้</a:t>
            </a:r>
          </a:p>
          <a:p>
            <a:r>
              <a:rPr lang="th-TH" sz="4400" dirty="0" smtClean="0"/>
              <a:t>2. หัวเรื่อง</a:t>
            </a:r>
          </a:p>
          <a:p>
            <a:pPr marL="514350" indent="-514350"/>
            <a:r>
              <a:rPr lang="th-TH" sz="4400" dirty="0" smtClean="0"/>
              <a:t>3. ตัวชี้วัด</a:t>
            </a:r>
          </a:p>
          <a:p>
            <a:pPr marL="514350" indent="-514350"/>
            <a:r>
              <a:rPr lang="th-TH" sz="4400" dirty="0" smtClean="0"/>
              <a:t>4. เนื้อหา</a:t>
            </a:r>
          </a:p>
          <a:p>
            <a:pPr marL="514350" indent="-514350"/>
            <a:r>
              <a:rPr lang="th-TH" sz="4400" dirty="0" smtClean="0"/>
              <a:t>5. การจัดกระบวนการเรียนรู้</a:t>
            </a:r>
          </a:p>
          <a:p>
            <a:pPr marL="514350" indent="-514350"/>
            <a:r>
              <a:rPr lang="th-TH" sz="4400" dirty="0" smtClean="0"/>
              <a:t>6. สื่อและแหล่งเรียนรู้</a:t>
            </a:r>
          </a:p>
          <a:p>
            <a:pPr marL="514350" indent="-514350"/>
            <a:r>
              <a:rPr lang="th-TH" sz="4400" dirty="0" smtClean="0"/>
              <a:t>7. การวัดผลและประเมินผล</a:t>
            </a:r>
          </a:p>
          <a:p>
            <a:endParaRPr lang="th-TH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1411</Words>
  <Application>Microsoft Office PowerPoint</Application>
  <PresentationFormat>นำเสนอทางหน้าจอ (4:3)</PresentationFormat>
  <Paragraphs>251</Paragraphs>
  <Slides>23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ไหลเวียน</vt:lpstr>
      <vt:lpstr>ภาพนิ่ง 1</vt:lpstr>
      <vt:lpstr>การจัดกระบวนการเรียนรู้</vt:lpstr>
      <vt:lpstr>สุขฤทัย</vt:lpstr>
      <vt:lpstr>ภาพนิ่ง 4</vt:lpstr>
      <vt:lpstr>วิธีการเรียนรู้แบบ กศน.</vt:lpstr>
      <vt:lpstr>ภาพนิ่ง 6</vt:lpstr>
      <vt:lpstr> แผนการจัดการเรียนรู้</vt:lpstr>
      <vt:lpstr>    ขั้นที่ 1 กำหนดสภาพปัญหา /สถานการณ์/จุดประสงค์/แนะแนว            การเรียนรู้  (O : Orientaiton) ขั้นที่ 2 แสวงหาข้อมูลและจัดการเรียนรู้(N : New ways of learning) ขั้นที่ 3 การปฏิบัติและการนำไปใช้ ( I : Implementation) ขั้นที่ 4 การประเมินผลการเรียนรู้  ( E : Evaluation)      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งานกลุ่ม</vt:lpstr>
      <vt:lpstr>ภาพนิ่ง 20</vt:lpstr>
      <vt:lpstr>ภาพนิ่ง 21</vt:lpstr>
      <vt:lpstr>ภาพนิ่ง 22</vt:lpstr>
      <vt:lpstr>ภาพนิ่ง 23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บทบาทหน้าที่ครู กศน.ตำบล (หัวหน้า กศน.ตำบล)</dc:title>
  <dc:creator>Corporate Edition</dc:creator>
  <cp:lastModifiedBy>ASUS</cp:lastModifiedBy>
  <cp:revision>92</cp:revision>
  <dcterms:created xsi:type="dcterms:W3CDTF">2012-05-22T02:39:57Z</dcterms:created>
  <dcterms:modified xsi:type="dcterms:W3CDTF">2012-06-20T05:05:32Z</dcterms:modified>
</cp:coreProperties>
</file>