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4"/>
  </p:notesMasterIdLst>
  <p:handoutMasterIdLst>
    <p:handoutMasterId r:id="rId45"/>
  </p:handoutMasterIdLst>
  <p:sldIdLst>
    <p:sldId id="290" r:id="rId2"/>
    <p:sldId id="306" r:id="rId3"/>
    <p:sldId id="291" r:id="rId4"/>
    <p:sldId id="301" r:id="rId5"/>
    <p:sldId id="292" r:id="rId6"/>
    <p:sldId id="293" r:id="rId7"/>
    <p:sldId id="296" r:id="rId8"/>
    <p:sldId id="297" r:id="rId9"/>
    <p:sldId id="298" r:id="rId10"/>
    <p:sldId id="274" r:id="rId11"/>
    <p:sldId id="256" r:id="rId12"/>
    <p:sldId id="275" r:id="rId13"/>
    <p:sldId id="257" r:id="rId14"/>
    <p:sldId id="302" r:id="rId15"/>
    <p:sldId id="276" r:id="rId16"/>
    <p:sldId id="303" r:id="rId17"/>
    <p:sldId id="304" r:id="rId18"/>
    <p:sldId id="277" r:id="rId19"/>
    <p:sldId id="258" r:id="rId20"/>
    <p:sldId id="278" r:id="rId21"/>
    <p:sldId id="259" r:id="rId22"/>
    <p:sldId id="279" r:id="rId23"/>
    <p:sldId id="260" r:id="rId24"/>
    <p:sldId id="280" r:id="rId25"/>
    <p:sldId id="261" r:id="rId26"/>
    <p:sldId id="281" r:id="rId27"/>
    <p:sldId id="262" r:id="rId28"/>
    <p:sldId id="283" r:id="rId29"/>
    <p:sldId id="263" r:id="rId30"/>
    <p:sldId id="266" r:id="rId31"/>
    <p:sldId id="267" r:id="rId32"/>
    <p:sldId id="268" r:id="rId33"/>
    <p:sldId id="269" r:id="rId34"/>
    <p:sldId id="264" r:id="rId35"/>
    <p:sldId id="270" r:id="rId36"/>
    <p:sldId id="271" r:id="rId37"/>
    <p:sldId id="272" r:id="rId38"/>
    <p:sldId id="309" r:id="rId39"/>
    <p:sldId id="299" r:id="rId40"/>
    <p:sldId id="307" r:id="rId41"/>
    <p:sldId id="300" r:id="rId42"/>
    <p:sldId id="308" r:id="rId43"/>
  </p:sldIdLst>
  <p:sldSz cx="9144000" cy="6858000" type="screen4x3"/>
  <p:notesSz cx="6858000" cy="99472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00000"/>
    <a:srgbClr val="0000CC"/>
    <a:srgbClr val="66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389" autoAdjust="0"/>
    <p:restoredTop sz="94693" autoAdjust="0"/>
  </p:normalViewPr>
  <p:slideViewPr>
    <p:cSldViewPr>
      <p:cViewPr>
        <p:scale>
          <a:sx n="75" d="100"/>
          <a:sy n="75" d="100"/>
        </p:scale>
        <p:origin x="-74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0662926-0516-4581-83EC-DA8689708B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0" tIns="45880" rIns="91760" bIns="45880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3B8B53-E723-4308-83E2-BF06C6573E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C0C4F-405B-4F88-925D-0F4D811C7021}" type="slidenum">
              <a:rPr lang="en-US" smtClean="0"/>
              <a:pPr/>
              <a:t>11</a:t>
            </a:fld>
            <a:endParaRPr lang="th-TH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วงรี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วงรี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วงรี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22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10AF-C8AB-45F8-8CF8-6A4BA233D7D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D5AF-4AE9-44F1-849D-0832E9C909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63B4-5FB9-4147-8111-356932704B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69CAC9-9001-4189-AD35-87B795F2A4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วงรี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วงรี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วงรี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วงรี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วงรี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0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F01A-A098-4AE3-B5B1-B2A07DE84D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B3B3-7859-4F77-B813-92F4906CDC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984A-FEC9-4DC7-9AC9-59475907DC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66016F-EFEA-48AD-BE33-33D918C4F91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DAC7-EC72-4757-B77C-2FD288D229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เชื่อมต่อตรง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วงรี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92E549-9FCC-4184-BF30-523E05280C8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CD998E-F3F9-448F-A9D7-F533696580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8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วงรี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4F72F8-1B2D-42F3-B3C7-8EAD0D046DF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3" r:id="rId4"/>
    <p:sldLayoutId id="2147483774" r:id="rId5"/>
    <p:sldLayoutId id="2147483781" r:id="rId6"/>
    <p:sldLayoutId id="2147483775" r:id="rId7"/>
    <p:sldLayoutId id="2147483782" r:id="rId8"/>
    <p:sldLayoutId id="2147483783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th/imgres?imgurl=http://province.moph.go.th/sadao/image/governance.jpg&amp;imgrefurl=http://province.moph.go.th/sadao/srm5.html&amp;usg=__-LipyrbHTwBCF9szSIREW6nvgRI=&amp;h=248&amp;w=250&amp;sz=19&amp;hl=th&amp;start=5&amp;zoom=1&amp;tbnid=BofELObMr02KKM:&amp;tbnh=110&amp;tbnw=111&amp;ei=Qg_XT_-TI8K8rAf2jvn7Dw&amp;prev=/search%3Fq%3D%25E0%25B8%25A7%25E0%25B8%25B1%25E0%25B8%2592%25E0%25B8%2599%25E0%25B8%2598%25E0%25B8%25A3%25E0%25B8%25A3%25E0%25B8%25A1%25E0%25B8%25AD%25E0%25B8%2587%25E0%25B8%2584%25E0%25B9%258C%25E0%25B8%2581%25E0%25B8%25A3%26um%3D1%26hl%3Dth%26gbv%3D2%26tbm%3Disch&amp;um=1&amp;itbs=1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th/imgres?imgurl=http://www.pro-up2u.com/images/1147489683/devil_thug_marching_hb.gif&amp;imgrefurl=http://www.pro-up2u.com/index.php%3Flay%3Dshow%26ac%3Darticle%26Id%3D326552%26Ntype%3D1&amp;usg=__2ooexW5i9EzJgWgnuRNLZEB07_M=&amp;h=350&amp;w=303&amp;sz=153&amp;hl=th&amp;start=19&amp;zoom=1&amp;tbnid=76abNzcoelk44M:&amp;tbnh=120&amp;tbnw=104&amp;ei=Qg_XT_-TI8K8rAf2jvn7Dw&amp;prev=/search%3Fq%3D%25E0%25B8%25A7%25E0%25B8%25B1%25E0%25B8%2592%25E0%25B8%2599%25E0%25B8%2598%25E0%25B8%25A3%25E0%25B8%25A3%25E0%25B8%25A1%25E0%25B8%25AD%25E0%25B8%2587%25E0%25B8%2584%25E0%25B9%258C%25E0%25B8%2581%25E0%25B8%25A3%26um%3D1%26hl%3Dth%26gbv%3D2%26tbm%3Disch&amp;um=1&amp;itbs=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th/imgres?imgurl=http://www.pattanakit.net/images/1192831677/wwwww.jpg&amp;imgrefurl=http://www.pattanakit.net/index.php%3Flay%3Dshow%26ac%3Darticle%26Id%3D5327379%26Ntype%3D121&amp;usg=__wsUcAZNGU04XUpLlfAn5Ar1ZQU0=&amp;h=282&amp;w=285&amp;sz=35&amp;hl=th&amp;start=15&amp;zoom=1&amp;tbnid=RbTEScPS1y6UAM:&amp;tbnh=114&amp;tbnw=115&amp;ei=Qg_XT_-TI8K8rAf2jvn7Dw&amp;prev=/search%3Fq%3D%25E0%25B8%25A7%25E0%25B8%25B1%25E0%25B8%2592%25E0%25B8%2599%25E0%25B8%2598%25E0%25B8%25A3%25E0%25B8%25A3%25E0%25B8%25A1%25E0%25B8%25AD%25E0%25B8%2587%25E0%25B8%2584%25E0%25B9%258C%25E0%25B8%2581%25E0%25B8%25A3%26um%3D1%26hl%3Dth%26gbv%3D2%26tbm%3Disch&amp;um=1&amp;itbs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467544" y="188640"/>
            <a:ext cx="7704856" cy="17728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73113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5400" b="1" cap="none" smtClean="0">
                <a:solidFill>
                  <a:srgbClr val="0000FF"/>
                </a:solidFill>
              </a:rPr>
              <a:t>การปฏิรูปการส่งเสริม                             และการจัดการศึกษาตลอดชีวิต</a:t>
            </a:r>
            <a:endParaRPr lang="th-TH" sz="5400" cap="none" smtClean="0">
              <a:solidFill>
                <a:srgbClr val="0000FF"/>
              </a:solidFill>
            </a:endParaRPr>
          </a:p>
        </p:txBody>
      </p:sp>
      <p:sp>
        <p:nvSpPr>
          <p:cNvPr id="8198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95288" y="2349500"/>
            <a:ext cx="7467600" cy="4873625"/>
          </a:xfrm>
        </p:spPr>
        <p:txBody>
          <a:bodyPr/>
          <a:lstStyle/>
          <a:p>
            <a:pPr algn="thaiDist">
              <a:buFont typeface="Wingdings" pitchFamily="2" charset="2"/>
              <a:buNone/>
            </a:pPr>
            <a:r>
              <a:rPr lang="th-TH" sz="44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1.   พัฒนาศักยภาพประชาชนในประเทศให้เป็น บุคคลที่มีความสามารถเรียนรู้  และพัฒนาตนเองมีนิสัยใฝ่รู้แสวงหาความรู้ตลอดเวลา</a:t>
            </a:r>
          </a:p>
          <a:p>
            <a:pPr algn="thaiDist">
              <a:buFont typeface="Wingdings" pitchFamily="2" charset="2"/>
              <a:buNone/>
            </a:pPr>
            <a:endParaRPr lang="th-TH" sz="2000" b="1" smtClean="0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200" name="Picture 8" descr="j03028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508500"/>
            <a:ext cx="1181100" cy="1655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0.gstatic.com/images?q=tbn:ANd9GcRYTssMFTv2HaIZ6ldMZ0JYVjBox3eU1zsH4lbNPCxsJHXiPBIWAz6WV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4613592" cy="4572032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5786" y="2071678"/>
            <a:ext cx="7993062" cy="1484313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8000" b="1" cap="small" dirty="0">
                <a:latin typeface="TH SarabunPSK" pitchFamily="34" charset="-34"/>
                <a:ea typeface="+mj-ea"/>
                <a:cs typeface="TH SarabunPSK" pitchFamily="34" charset="-34"/>
              </a:rPr>
              <a:t>วัฒนธรรมองค์กรคืออะไร</a:t>
            </a:r>
            <a:r>
              <a:rPr lang="en-US" sz="8000" b="1" cap="small" dirty="0"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endParaRPr lang="th-TH" sz="8000" b="1" cap="small" dirty="0"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8569325" cy="4175125"/>
          </a:xfrm>
        </p:spPr>
        <p:txBody>
          <a:bodyPr/>
          <a:lstStyle/>
          <a:p>
            <a:pPr lvl="1" algn="thaiDist" eaLnBrk="1" hangingPunct="1"/>
            <a:r>
              <a:rPr lang="th-TH" sz="6000" b="1" smtClean="0">
                <a:latin typeface="Angsana New" pitchFamily="18" charset="-34"/>
                <a:cs typeface="Angsana New" pitchFamily="18" charset="-34"/>
              </a:rPr>
              <a:t>พฤติกรรมที่สร้างขึ้นจากคนในองค์กรโดยมีการเรียนรู้ซึ่งกันและกัน และยึดถือปฏิบัติกันมาจนเป็นธรรมเนียมปฏิบัติในองค์กรนั้น ๆ และกลายเป็นค่านิยมร่วมกันในองค์กร</a:t>
            </a:r>
            <a:r>
              <a:rPr lang="en-US" sz="60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60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1125538"/>
            <a:ext cx="7993062" cy="2735262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8000" b="1" dirty="0">
                <a:latin typeface="Angsana New" pitchFamily="18" charset="-34"/>
              </a:rPr>
              <a:t>ปัญหาของวัฒนธรรมองค์กรเกี่ยวกับการ  ทำงาน </a:t>
            </a:r>
            <a:endParaRPr lang="th-TH" sz="8000" b="1" cap="small" dirty="0">
              <a:latin typeface="Angsana New" pitchFamily="18" charset="-34"/>
              <a:ea typeface="+mj-ea"/>
            </a:endParaRPr>
          </a:p>
        </p:txBody>
      </p:sp>
      <p:pic>
        <p:nvPicPr>
          <p:cNvPr id="32770" name="Picture 2" descr="http://t3.gstatic.com/images?q=tbn:ANd9GcThKk1edUX8N5JCPB_brhsD4QrmZIwVD_eoqPCTZTblAKyL5n2_FB3sp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5"/>
            <a:ext cx="2357454" cy="272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549275"/>
            <a:ext cx="8640763" cy="5040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6000" b="1" smtClean="0">
                <a:latin typeface="Angsana New" pitchFamily="18" charset="-34"/>
                <a:cs typeface="Angsana New" pitchFamily="18" charset="-34"/>
              </a:rPr>
              <a:t>1.   องค์กรของเขาดีอยู่แล้วไม่เห็นจะมี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6000" b="1" smtClean="0">
                <a:latin typeface="Angsana New" pitchFamily="18" charset="-34"/>
                <a:cs typeface="Angsana New" pitchFamily="18" charset="-34"/>
              </a:rPr>
              <a:t>      ปัญหาที่ตรงไหนเลย</a:t>
            </a:r>
            <a:r>
              <a:rPr lang="en-US" sz="60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60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6000" b="1" smtClean="0">
                <a:latin typeface="Angsana New" pitchFamily="18" charset="-34"/>
                <a:cs typeface="Angsana New" pitchFamily="18" charset="-34"/>
              </a:rPr>
              <a:t>2.  ไม่สนใจผู้รับบริการ</a:t>
            </a:r>
            <a:r>
              <a:rPr lang="en-US" sz="60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60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endParaRPr lang="th-TH" sz="60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th-TH" cap="none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66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3.  ไม่คิดที่จะพัฒนาการทำงานหรือบริการใหม่ ๆ ออกมา</a:t>
            </a:r>
            <a:r>
              <a:rPr lang="en-US" sz="66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66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6600" b="1" smtClean="0">
                <a:latin typeface="Angsana New" pitchFamily="18" charset="-34"/>
                <a:cs typeface="Angsana New" pitchFamily="18" charset="-34"/>
              </a:rPr>
              <a:t>4. รอให้</a:t>
            </a:r>
            <a:r>
              <a:rPr lang="en-US" sz="6600" b="1" smtClean="0">
                <a:latin typeface="Angsana New" pitchFamily="18" charset="-34"/>
                <a:cs typeface="Angsana New" pitchFamily="18" charset="-34"/>
              </a:rPr>
              <a:t> “</a:t>
            </a:r>
            <a:r>
              <a:rPr lang="th-TH" sz="6600" b="1" smtClean="0">
                <a:latin typeface="Angsana New" pitchFamily="18" charset="-34"/>
                <a:cs typeface="Angsana New" pitchFamily="18" charset="-34"/>
              </a:rPr>
              <a:t>เบื้องบน</a:t>
            </a:r>
            <a:r>
              <a:rPr lang="en-US" sz="6600" b="1" smtClean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6600" b="1" smtClean="0">
                <a:latin typeface="Angsana New" pitchFamily="18" charset="-34"/>
                <a:cs typeface="Angsana New" pitchFamily="18" charset="-34"/>
              </a:rPr>
              <a:t>สั่งมาเพียงอย่างเดียว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404813"/>
            <a:ext cx="8640762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5.    ผู้นำและพนักงานคิดแต่จะทำงานด้าน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   ปฏิบัติการหรือธุรการเป็นงานหลัก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th-TH" cap="none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 startAt="6"/>
            </a:pPr>
            <a:r>
              <a:rPr lang="th-TH" sz="6600" b="1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66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ผู้นำเสียเวลามากกับการ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h-TH" sz="66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จ้ำจี้จ้ำไชพนักงานที่ขาดคุณภาพ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h-TH" sz="66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ไม่มีเวลาไปใส่  ใจกับพนักงานที่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h-TH" sz="66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ทำงานดี </a:t>
            </a:r>
          </a:p>
          <a:p>
            <a:pPr marL="457200" indent="-457200"/>
            <a:endParaRPr lang="th-TH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149725"/>
            <a:ext cx="3455988" cy="1582738"/>
          </a:xfrm>
        </p:spPr>
      </p:pic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404813"/>
            <a:ext cx="7467600" cy="33115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 startAt="7"/>
            </a:pPr>
            <a:r>
              <a:rPr lang="th-TH" sz="66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ผู้นำไม่สามารถนำการ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h-TH" sz="66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เปลี่ยนแปลงให้เกิดเป็นรูปธรรม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h-TH" sz="66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ขึ้นในองค์กรได้ </a:t>
            </a:r>
          </a:p>
          <a:p>
            <a:pPr marL="457200" indent="-457200"/>
            <a:endParaRPr lang="th-TH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51520" y="1628800"/>
            <a:ext cx="835292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8785225" cy="923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10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วัฒนธรรมองค์กรที่ดี</a:t>
            </a:r>
            <a:endParaRPr lang="th-TH" sz="10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05263"/>
            <a:ext cx="23034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549275"/>
            <a:ext cx="8567737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1.    การสื่อสารอย่างเปิดเผย</a:t>
            </a:r>
            <a:r>
              <a:rPr lang="en-US" sz="540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5400" smtClean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2.    การทำงานเป็นทีม</a:t>
            </a:r>
            <a:r>
              <a:rPr lang="en-US" sz="540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5400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3.    การทำงานอย่างมีประสิทธิภาพ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  และไม่สิ้นเปลือง</a:t>
            </a:r>
            <a:r>
              <a:rPr lang="en-US" sz="540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540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4.    ความรับผิดชอบต่อหน้าที่</a:t>
            </a:r>
            <a:r>
              <a:rPr lang="en-US" sz="5400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5400" smtClean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5.    ใช้ความรู้ความสามารถ</a:t>
            </a:r>
            <a:r>
              <a:rPr lang="en-US" sz="540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540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860800"/>
            <a:ext cx="2376487" cy="2295525"/>
          </a:xfrm>
        </p:spPr>
      </p:pic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7467600" cy="2305050"/>
          </a:xfrm>
        </p:spPr>
        <p:txBody>
          <a:bodyPr/>
          <a:lstStyle/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48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2. การพัฒนาเครื่องมือการเรียนรู้ให้แก่ </a:t>
            </a: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48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ประชาชน  ให้มีความสามารถในการเรียนรู้  </a:t>
            </a: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48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ด้วยตนเอง</a:t>
            </a:r>
          </a:p>
          <a:p>
            <a:pPr>
              <a:lnSpc>
                <a:spcPct val="90000"/>
              </a:lnSpc>
            </a:pPr>
            <a:endParaRPr lang="th-TH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-1323528"/>
            <a:ext cx="91440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8785225" cy="923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10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5720" y="-500090"/>
            <a:ext cx="8358188" cy="2708291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5400" b="1" cap="small" dirty="0">
                <a:latin typeface="TH SarabunPSK" pitchFamily="34" charset="-34"/>
                <a:ea typeface="+mj-ea"/>
                <a:cs typeface="TH SarabunPSK" pitchFamily="34" charset="-34"/>
              </a:rPr>
              <a:t>  </a:t>
            </a:r>
            <a:r>
              <a:rPr lang="th-TH" sz="9600" b="1" cap="small" dirty="0">
                <a:latin typeface="Angsana New" pitchFamily="18" charset="-34"/>
                <a:ea typeface="+mj-ea"/>
              </a:rPr>
              <a:t>การสร้างวัฒนธรรมองค์กรที่ดีและมีคุณภาพ</a:t>
            </a:r>
            <a:r>
              <a:rPr lang="en-US" sz="9600" cap="small" dirty="0">
                <a:latin typeface="Angsana New" pitchFamily="18" charset="-34"/>
                <a:ea typeface="+mj-ea"/>
              </a:rPr>
              <a:t> </a:t>
            </a:r>
            <a:endParaRPr lang="th-TH" sz="9600" cap="small" dirty="0">
              <a:latin typeface="Angsana New" pitchFamily="18" charset="-34"/>
              <a:ea typeface="+mj-ea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4437112"/>
            <a:ext cx="91440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9" name="รูปภาพ 8" descr="560035_390950980953253_15792508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85992"/>
            <a:ext cx="5048252" cy="337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755576" y="260648"/>
            <a:ext cx="741682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476250"/>
            <a:ext cx="8255000" cy="4357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วัฒนธรรมองค์กรที่มีคุณภาพ</a:t>
            </a: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(Quality Culture)</a:t>
            </a:r>
          </a:p>
          <a:p>
            <a:pPr algn="ctr" eaLnBrk="1" hangingPunct="1">
              <a:buFont typeface="Wingdings" pitchFamily="2" charset="2"/>
              <a:buNone/>
            </a:pPr>
            <a:endParaRPr lang="th-TH" sz="1000" b="1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1.   เกิดค่านิยมร่วม และแบบแผนในการ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  ทำงานร่วมกันของบุคลากรทั่วทั้งองค์กร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2.  เป็นแนวทาง และกณฑ์สำหรับตัดสินใจ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 ในการทำงานประจำวันและการแก้ไข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ปัญหาต่าง ๆ</a:t>
            </a: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54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-819472"/>
            <a:ext cx="914400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8785225" cy="923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10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2844" y="2286000"/>
            <a:ext cx="8358188" cy="11430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5400" b="1" cap="small" dirty="0">
                <a:latin typeface="TH SarabunPSK" pitchFamily="34" charset="-34"/>
                <a:ea typeface="+mj-ea"/>
                <a:cs typeface="TH SarabunPSK" pitchFamily="34" charset="-34"/>
              </a:rPr>
              <a:t>   </a:t>
            </a: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1.  </a:t>
            </a:r>
            <a:r>
              <a:rPr lang="th-TH" sz="9600" b="1" dirty="0" err="1">
                <a:latin typeface="TH SarabunPSK" pitchFamily="34" charset="-34"/>
                <a:cs typeface="TH SarabunPSK" pitchFamily="34" charset="-34"/>
              </a:rPr>
              <a:t>ค่านิยม</a:t>
            </a:r>
            <a:endParaRPr lang="th-TH" sz="9600" cap="small" dirty="0">
              <a:latin typeface="Angsana New" pitchFamily="18" charset="-34"/>
              <a:ea typeface="+mj-ea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4841776"/>
            <a:ext cx="91440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2536" name="Picture 8" descr="http://t0.gstatic.com/images?q=tbn:ANd9GcQEz7ZOCC4PXnA19EXDOnqgpdz9PIc6iJLaPietvwVf7KecMYqLYcDcP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8"/>
            <a:ext cx="3260715" cy="250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919163"/>
            <a:ext cx="8640762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1.   </a:t>
            </a:r>
            <a:r>
              <a:rPr lang="th-TH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คุณค่าผลงานกำหนดจากความพึงพอใจ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ของผู้รับผลงานนั้นไปใช้</a:t>
            </a:r>
            <a:endParaRPr lang="en-US" sz="5400" b="1" smtClean="0">
              <a:solidFill>
                <a:srgbClr val="8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2.   </a:t>
            </a:r>
            <a:r>
              <a:rPr lang="th-TH" sz="54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มีจริยธรรม ซื่อสัตย์ ซื่อตรง ไม่เอารัดเอา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  เปรียบผู้รับบริการและเพื่อนร่วมงาน</a:t>
            </a:r>
            <a:endParaRPr lang="en-US" sz="54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3.   </a:t>
            </a: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ศึกษาหาความรู้ พัฒนาความสามารถและ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  ปรับปรุงทัศนคติของตนเองตลอดเวลา</a:t>
            </a: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54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-819472"/>
            <a:ext cx="914400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8785225" cy="923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10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643182"/>
            <a:ext cx="8358188" cy="11430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2. สไตล์การทำงาน</a:t>
            </a:r>
            <a:endParaRPr lang="th-TH" sz="9600" cap="small" dirty="0">
              <a:latin typeface="Angsana New" pitchFamily="18" charset="-34"/>
              <a:ea typeface="+mj-ea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4841776"/>
            <a:ext cx="91440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0482" name="Picture 2" descr="http://t0.gstatic.com/images?q=tbn:ANd9GcQILjiOFEl4wc9rVSx11JtseUoh1S84qmvq9tBBxGllmXlbx1Pf8z88Ry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2" y="-214338"/>
            <a:ext cx="25222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404813"/>
            <a:ext cx="85725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ทำงานโดยมีการวางแผน มีเป้าหมายที่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 ชัดเจน ปรับปรุงให้ดีขึ้นตลอดเวลา</a:t>
            </a:r>
            <a:r>
              <a:rPr lang="en-US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       (P-D-C-A)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5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ใช้ความรู้ ความมีเหตุผล ความรอบคอบ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และข้อมูลจริงในการทำงานทุก ๆ อย่าง</a:t>
            </a:r>
            <a:endParaRPr lang="en-US" sz="5400" b="1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3)    </a:t>
            </a: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มุ่งมั่นที่จะบรรลุผลสำเร็จอย่างอดทน ไม่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       ย่อท้อต่ออุปสรรค</a:t>
            </a:r>
            <a:r>
              <a:rPr lang="en-US" sz="54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54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-819472"/>
            <a:ext cx="914400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8785225" cy="923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10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3213100"/>
            <a:ext cx="8358187" cy="11430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9600" b="1" dirty="0">
                <a:latin typeface="TH SarabunPSK" pitchFamily="34" charset="-34"/>
                <a:cs typeface="TH SarabunPSK" pitchFamily="34" charset="-34"/>
              </a:rPr>
              <a:t>3. พฤติกรรมในการทำงาน</a:t>
            </a:r>
            <a:endParaRPr lang="th-TH" sz="9600" cap="small" dirty="0">
              <a:latin typeface="Angsana New" pitchFamily="18" charset="-34"/>
              <a:ea typeface="+mj-ea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4841776"/>
            <a:ext cx="91440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404813"/>
            <a:ext cx="8501063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ร่วมมือกัน ช่วยเหลือซึ่งกันและกัน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เรียนรู้และรับฟังความคิดเห็นจาก  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เพื่อนร่วมงาน</a:t>
            </a:r>
            <a:endParaRPr lang="en-US" sz="6000" b="1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6000" b="1" smtClean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6000" b="1" smtClean="0">
                <a:latin typeface="Angsana New" pitchFamily="18" charset="-34"/>
                <a:cs typeface="Angsana New" pitchFamily="18" charset="-34"/>
              </a:rPr>
              <a:t>   เป็นนักแก้ปัญหา มิใช่เป็นนักสร้าง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6000" b="1" smtClean="0">
                <a:latin typeface="Angsana New" pitchFamily="18" charset="-34"/>
                <a:cs typeface="Angsana New" pitchFamily="18" charset="-34"/>
              </a:rPr>
              <a:t>       ปัญหา</a:t>
            </a:r>
            <a:r>
              <a:rPr lang="en-US" sz="6000" b="1" smtClean="0">
                <a:latin typeface="Angsana New" pitchFamily="18" charset="-34"/>
                <a:cs typeface="Angsana New" pitchFamily="18" charset="-34"/>
              </a:rPr>
              <a:t>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มีความสามารถสื่อสาร สุ</a:t>
            </a:r>
            <a:r>
              <a:rPr lang="en-US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en-US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ปุ</a:t>
            </a:r>
            <a:r>
              <a:rPr lang="en-US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ลิ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0" y="-819472"/>
            <a:ext cx="9144000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8785225" cy="9239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9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10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2997200"/>
            <a:ext cx="8358188" cy="1143000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วัฒนธรรมองค์กรของสำนักงาน </a:t>
            </a:r>
            <a:r>
              <a:rPr lang="th-TH" sz="8000" b="1" dirty="0" err="1">
                <a:latin typeface="TH SarabunPSK" pitchFamily="34" charset="-34"/>
                <a:cs typeface="TH SarabunPSK" pitchFamily="34" charset="-34"/>
              </a:rPr>
              <a:t>กศน.</a:t>
            </a:r>
            <a:endParaRPr lang="th-TH" sz="8000" cap="small" dirty="0">
              <a:latin typeface="Angsana New" pitchFamily="18" charset="-34"/>
              <a:ea typeface="+mj-ea"/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4841776"/>
            <a:ext cx="91440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61975"/>
            <a:ext cx="64643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5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วัฒนธรรมองค์กร</a:t>
            </a:r>
            <a:br>
              <a:rPr lang="th-TH" sz="5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5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สำนักงาน </a:t>
            </a:r>
            <a:r>
              <a:rPr lang="th-TH" sz="56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กศน.</a:t>
            </a:r>
            <a:endParaRPr lang="th-TH" sz="56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9699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-323850" y="2443163"/>
            <a:ext cx="8243888" cy="2786062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ภายใต้การนำของ</a:t>
            </a:r>
            <a:br>
              <a:rPr lang="th-TH" sz="4400" b="1" smtClean="0">
                <a:latin typeface="Angsana New" pitchFamily="18" charset="-34"/>
                <a:cs typeface="Angsana New" pitchFamily="18" charset="-34"/>
              </a:rPr>
            </a:br>
            <a:r>
              <a:rPr lang="th-TH" sz="50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นายประเสริฐ  บุญเรือง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 เลขาธิการ กศน. </a:t>
            </a:r>
            <a:br>
              <a:rPr lang="th-TH" sz="4400" b="1" smtClean="0">
                <a:latin typeface="Angsana New" pitchFamily="18" charset="-34"/>
                <a:cs typeface="Angsana New" pitchFamily="18" charset="-34"/>
              </a:rPr>
            </a:br>
            <a:r>
              <a:rPr lang="th-TH" sz="5000" b="1" smtClean="0">
                <a:latin typeface="Angsana New" pitchFamily="18" charset="-34"/>
                <a:cs typeface="Angsana New" pitchFamily="18" charset="-34"/>
              </a:rPr>
              <a:t>ได้ปลูกฝั่งวัฒนธรรมการทำงานที่มีคุณภาพ </a:t>
            </a:r>
            <a:br>
              <a:rPr lang="th-TH" sz="5000" b="1" smtClean="0">
                <a:latin typeface="Angsana New" pitchFamily="18" charset="-34"/>
                <a:cs typeface="Angsana New" pitchFamily="18" charset="-34"/>
              </a:rPr>
            </a:br>
            <a:r>
              <a:rPr lang="th-TH" sz="5000" b="1" smtClean="0">
                <a:latin typeface="Angsana New" pitchFamily="18" charset="-34"/>
                <a:cs typeface="Angsana New" pitchFamily="18" charset="-34"/>
              </a:rPr>
              <a:t>อันเป็นหัวใจสำคัญดังนี้ 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2279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23850" y="981075"/>
            <a:ext cx="8496300" cy="4873625"/>
          </a:xfrm>
        </p:spPr>
        <p:txBody>
          <a:bodyPr/>
          <a:lstStyle/>
          <a:p>
            <a:pPr marL="342900" indent="-342900" algn="thaiDist">
              <a:buFont typeface="Wingdings" pitchFamily="2" charset="2"/>
              <a:buAutoNum type="arabicPeriod" startAt="3"/>
            </a:pPr>
            <a:r>
              <a:rPr lang="th-TH" sz="44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การพัฒนาความเชื่อมโยงการศึกษาในระบบการศึกษานอกระบบ  และการศึกษาตามอัธยาศัย</a:t>
            </a:r>
          </a:p>
          <a:p>
            <a:pPr marL="342900" indent="-342900" algn="thaiDist">
              <a:buFont typeface="Wingdings" pitchFamily="2" charset="2"/>
              <a:buAutoNum type="arabicPeriod" startAt="3"/>
            </a:pPr>
            <a:endParaRPr lang="th-TH" sz="4400" b="1" smtClean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 algn="thaiDist">
              <a:buFont typeface="Wingdings" pitchFamily="2" charset="2"/>
              <a:buNone/>
            </a:pPr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4. เป็นการพัฒนาชุมชนให้มีรากฐานที่ยั่งยืน  สามารถพึ่งพาตนเองได้</a:t>
            </a:r>
          </a:p>
          <a:p>
            <a:pPr marL="342900" indent="-342900" algn="thaiDist">
              <a:buFont typeface="Wingdings" pitchFamily="2" charset="2"/>
              <a:buAutoNum type="arabicPeriod" startAt="6"/>
            </a:pPr>
            <a:endParaRPr lang="th-TH" sz="4400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365625"/>
            <a:ext cx="23034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248345" y="2472829"/>
            <a:ext cx="8640960" cy="4293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548680"/>
            <a:ext cx="3888432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4330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 ค่านิยม</a:t>
            </a:r>
            <a:endParaRPr lang="th-TH" sz="6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76375" y="2636838"/>
            <a:ext cx="7129463" cy="1571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6600" b="1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6600" b="1" smtClean="0">
                <a:latin typeface="TH SarabunPSK" pitchFamily="34" charset="-34"/>
                <a:cs typeface="TH SarabunPSK" pitchFamily="34" charset="-34"/>
              </a:rPr>
              <a:t>การปฏิบัติงานที่ดี  ต้องได้ทั้งคน          และงานโดยไม่เสียหลักการ</a:t>
            </a:r>
            <a:r>
              <a:rPr lang="en-US" sz="6600" b="1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6600" b="1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611560" y="2636912"/>
            <a:ext cx="7704856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16632"/>
            <a:ext cx="6984776" cy="15121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2.สไตล์การทำงาน </a:t>
            </a:r>
          </a:p>
        </p:txBody>
      </p:sp>
      <p:sp>
        <p:nvSpPr>
          <p:cNvPr id="3175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2924175"/>
            <a:ext cx="7632700" cy="2714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7200" b="1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7200" b="1" smtClean="0">
                <a:latin typeface="TH SarabunPSK" pitchFamily="34" charset="-34"/>
                <a:cs typeface="TH SarabunPSK" pitchFamily="34" charset="-34"/>
              </a:rPr>
              <a:t> คนสำราญ </a:t>
            </a:r>
            <a:r>
              <a:rPr lang="en-US" sz="7200" b="1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7200" b="1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7200" b="1" smtClean="0">
                <a:latin typeface="TH SarabunPSK" pitchFamily="34" charset="-34"/>
                <a:cs typeface="TH SarabunPSK" pitchFamily="34" charset="-34"/>
              </a:rPr>
              <a:t>งานสำเร็จ </a:t>
            </a:r>
            <a:r>
              <a:rPr lang="en-US" sz="7200" b="1" smtClean="0">
                <a:latin typeface="TH SarabunPSK" pitchFamily="34" charset="-34"/>
                <a:cs typeface="TH SarabunPSK" pitchFamily="34" charset="-34"/>
              </a:rPr>
              <a:t>”</a:t>
            </a:r>
            <a:endParaRPr lang="th-TH" sz="7200" b="1" smtClean="0">
              <a:latin typeface="TH SarabunPSK" pitchFamily="34" charset="-34"/>
              <a:cs typeface="TH SarabunPSK" pitchFamily="34" charset="-34"/>
            </a:endParaRPr>
          </a:p>
          <a:p>
            <a:pPr eaLnBrk="1" hangingPunct="1"/>
            <a:endParaRPr lang="th-TH" sz="7200" b="1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251520" y="1772816"/>
            <a:ext cx="7704856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088" y="2205038"/>
            <a:ext cx="6896100" cy="1971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7500" b="1" smtClean="0">
                <a:latin typeface="TH SarabunPSK" pitchFamily="34" charset="-34"/>
                <a:cs typeface="TH SarabunPSK" pitchFamily="34" charset="-34"/>
              </a:rPr>
              <a:t>3.พฤติกรรมในการทำงาน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827584" y="1772816"/>
            <a:ext cx="7704856" cy="3312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379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00250" y="2443163"/>
            <a:ext cx="5376863" cy="15573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7500" b="1" smtClean="0">
                <a:solidFill>
                  <a:srgbClr val="800000"/>
                </a:solidFill>
                <a:latin typeface="TH SarabunPSK" pitchFamily="34" charset="-34"/>
                <a:cs typeface="TH SarabunPSK" pitchFamily="34" charset="-34"/>
              </a:rPr>
              <a:t>1.ตั้งมั่นในบริการ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251520" y="1772816"/>
            <a:ext cx="8064896" cy="3312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482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390650" y="2243138"/>
            <a:ext cx="6681788" cy="1900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8300" b="1" smtClean="0"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2.มุ่งมั่นในการทำงาน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251520" y="1772816"/>
            <a:ext cx="8568952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58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0125" y="2243138"/>
            <a:ext cx="7467600" cy="2257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7500" b="1" smtClean="0">
                <a:latin typeface="TH SarabunPSK" pitchFamily="34" charset="-34"/>
                <a:cs typeface="TH SarabunPSK" pitchFamily="34" charset="-34"/>
              </a:rPr>
              <a:t>3.เชื่อถือในคุณค่าของตน</a:t>
            </a:r>
          </a:p>
          <a:p>
            <a:pPr algn="ctr" eaLnBrk="1" hangingPunct="1"/>
            <a:endParaRPr lang="th-TH" sz="7500" b="1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251520" y="1556792"/>
            <a:ext cx="7704856" cy="3888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857375"/>
            <a:ext cx="8642350" cy="4092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6800" b="1" smtClean="0">
                <a:latin typeface="TH SarabunPSK" pitchFamily="34" charset="-34"/>
                <a:cs typeface="TH SarabunPSK" pitchFamily="34" charset="-34"/>
              </a:rPr>
              <a:t>4.ยึดมั่นในความรับผิดชอบ</a:t>
            </a:r>
            <a:br>
              <a:rPr lang="th-TH" sz="6800" b="1" smtClean="0">
                <a:latin typeface="TH SarabunPSK" pitchFamily="34" charset="-34"/>
                <a:cs typeface="TH SarabunPSK" pitchFamily="34" charset="-34"/>
              </a:rPr>
            </a:br>
            <a:r>
              <a:rPr lang="th-TH" sz="6800" b="1" smtClean="0">
                <a:latin typeface="TH SarabunPSK" pitchFamily="34" charset="-34"/>
                <a:cs typeface="TH SarabunPSK" pitchFamily="34" charset="-34"/>
              </a:rPr>
              <a:t> ต่อผู้เรียน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0" y="1772816"/>
            <a:ext cx="9144000" cy="33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2028825"/>
            <a:ext cx="8713787" cy="2400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7200" b="1" smtClean="0">
                <a:latin typeface="Angsana New" pitchFamily="18" charset="-34"/>
                <a:cs typeface="Angsana New" pitchFamily="18" charset="-34"/>
              </a:rPr>
              <a:t>5.   มีจิตสำนึกในการทำงานเป็นทีม                 โดยมีเป้าหมายร่วมกันที่ชัดเจน </a:t>
            </a:r>
          </a:p>
          <a:p>
            <a:pPr eaLnBrk="1" hangingPunct="1"/>
            <a:endParaRPr lang="th-TH" sz="6200" b="1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ตัวยึดเนื้อหา 7" descr="181372_478034228889483_29179830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1533" y="142852"/>
            <a:ext cx="8673164" cy="6468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h-TH" sz="6800" b="1" cap="none" smtClean="0">
                <a:solidFill>
                  <a:srgbClr val="660066"/>
                </a:solidFill>
              </a:rPr>
              <a:t>การทำงานให้อยู่ในหัวใจประชาชน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76300" y="1600200"/>
            <a:ext cx="7467600" cy="4873625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FF"/>
                </a:solidFill>
                <a:latin typeface="Calisto MT" pitchFamily="18" charset="0"/>
                <a:cs typeface="AngsanaUPC" pitchFamily="18" charset="-34"/>
              </a:rPr>
              <a:t>1.  </a:t>
            </a:r>
            <a:r>
              <a:rPr lang="th-TH" sz="4800" b="1" dirty="0" smtClean="0">
                <a:solidFill>
                  <a:srgbClr val="0000FF"/>
                </a:solidFill>
                <a:latin typeface="Calisto MT" pitchFamily="18" charset="0"/>
                <a:cs typeface="AngsanaUPC" pitchFamily="18" charset="-34"/>
              </a:rPr>
              <a:t>ครองใจคนในครอบครัว</a:t>
            </a:r>
          </a:p>
          <a:p>
            <a:endParaRPr lang="th-TH" sz="4800" b="1" dirty="0" smtClean="0">
              <a:solidFill>
                <a:srgbClr val="0000FF"/>
              </a:solidFill>
              <a:latin typeface="Calisto MT" pitchFamily="18" charset="0"/>
              <a:cs typeface="AngsanaUPC" pitchFamily="18" charset="-34"/>
            </a:endParaRPr>
          </a:p>
          <a:p>
            <a:r>
              <a:rPr lang="en-US" sz="5400" b="1" dirty="0" smtClean="0">
                <a:cs typeface="KodchiangUPC" pitchFamily="18" charset="-34"/>
              </a:rPr>
              <a:t>2.</a:t>
            </a:r>
            <a:r>
              <a:rPr lang="th-TH" sz="5400" b="1" dirty="0" smtClean="0"/>
              <a:t>ครองใจเพื่อนร่วมงานและผู้เกี่ยวข้อง</a:t>
            </a:r>
          </a:p>
          <a:p>
            <a:endParaRPr lang="th-TH" sz="5400" b="1" dirty="0" smtClean="0"/>
          </a:p>
          <a:p>
            <a:r>
              <a:rPr lang="en-US" sz="6000" b="1" dirty="0" smtClean="0">
                <a:cs typeface="KodchiangUPC" pitchFamily="18" charset="-34"/>
              </a:rPr>
              <a:t>3.</a:t>
            </a:r>
            <a:r>
              <a:rPr lang="th-TH" sz="6000" b="1" dirty="0" smtClean="0"/>
              <a:t>มองประชานดุจญาติ</a:t>
            </a:r>
          </a:p>
          <a:p>
            <a:endParaRPr lang="th-TH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th-TH" cap="none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thaiDist">
              <a:buFont typeface="Wingdings" pitchFamily="2" charset="2"/>
              <a:buNone/>
            </a:pPr>
            <a:r>
              <a:rPr lang="th-TH" sz="54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5. พัฒนาการมีส่วนร่วมขององค์กร</a:t>
            </a:r>
          </a:p>
          <a:p>
            <a:pPr algn="thaiDist">
              <a:buFont typeface="Wingdings" pitchFamily="2" charset="2"/>
              <a:buNone/>
            </a:pPr>
            <a:r>
              <a:rPr lang="th-TH" sz="5400" b="1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    ต่าง ๆ ที่เกี่ยวข้อง</a:t>
            </a:r>
          </a:p>
          <a:p>
            <a:pPr algn="thaiDist">
              <a:buFont typeface="Wingdings" pitchFamily="2" charset="2"/>
              <a:buNone/>
            </a:pPr>
            <a:r>
              <a:rPr lang="th-TH" sz="5400" b="1" smtClean="0">
                <a:latin typeface="Angsana New" pitchFamily="18" charset="-34"/>
                <a:cs typeface="Angsana New" pitchFamily="18" charset="-34"/>
              </a:rPr>
              <a:t>6.เป็นการพัฒนาศักยภาพในการแข่งขันกับสังคมโลกที่มีการเปลี่ยนแปลงอย่างรวดเร็ว</a:t>
            </a:r>
          </a:p>
          <a:p>
            <a:endParaRPr 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th-TH" cap="none" smtClean="0"/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186766" cy="4873625"/>
          </a:xfrm>
        </p:spPr>
        <p:txBody>
          <a:bodyPr/>
          <a:lstStyle/>
          <a:p>
            <a:pPr>
              <a:buNone/>
            </a:pPr>
            <a:r>
              <a:rPr lang="th-TH" sz="6500" b="1" dirty="0" smtClean="0">
                <a:solidFill>
                  <a:srgbClr val="800000"/>
                </a:solidFill>
                <a:cs typeface="KodchiangUPC" pitchFamily="18" charset="-34"/>
              </a:rPr>
              <a:t> 4. </a:t>
            </a:r>
            <a:r>
              <a:rPr lang="th-TH" sz="6500" b="1" dirty="0" smtClean="0">
                <a:solidFill>
                  <a:srgbClr val="800000"/>
                </a:solidFill>
              </a:rPr>
              <a:t>ให้ประชาชนเข้าถึงได้ตลอดเวลา</a:t>
            </a:r>
          </a:p>
          <a:p>
            <a:pPr>
              <a:buNone/>
            </a:pPr>
            <a:r>
              <a:rPr lang="th-TH" sz="6500" b="1" dirty="0" smtClean="0"/>
              <a:t> 5. มีกิจกรรมแปลกใหม่เสมอ</a:t>
            </a:r>
          </a:p>
          <a:p>
            <a:pPr>
              <a:buNone/>
            </a:pPr>
            <a:r>
              <a:rPr lang="th-TH" sz="8800" b="1" dirty="0" smtClean="0"/>
              <a:t> </a:t>
            </a:r>
            <a:r>
              <a:rPr lang="th-TH" sz="6500" b="1" dirty="0" smtClean="0"/>
              <a:t>6</a:t>
            </a:r>
            <a:r>
              <a:rPr lang="th-TH" sz="8800" b="1" dirty="0" smtClean="0"/>
              <a:t>. </a:t>
            </a:r>
            <a:r>
              <a:rPr lang="th-TH" sz="6500" b="1" dirty="0" smtClean="0"/>
              <a:t>บริการให้ดีที่สุดทุกครั้ง</a:t>
            </a:r>
          </a:p>
          <a:p>
            <a:pPr>
              <a:buNone/>
            </a:pPr>
            <a:endParaRPr lang="th-TH" sz="6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th-TH" sz="8000" cap="none" dirty="0" smtClean="0"/>
              <a:t>ฝากไว้เป็นกำลังใจ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/>
            <a:r>
              <a:rPr lang="th-TH" sz="6000" b="1" dirty="0" smtClean="0"/>
              <a:t>ปัญหามีไว้แก้</a:t>
            </a:r>
          </a:p>
          <a:p>
            <a:pPr algn="ctr"/>
            <a:endParaRPr lang="th-TH" sz="6000" b="1" dirty="0" smtClean="0"/>
          </a:p>
          <a:p>
            <a:pPr algn="ctr"/>
            <a:r>
              <a:rPr lang="th-TH" sz="6000" b="1" dirty="0" smtClean="0">
                <a:solidFill>
                  <a:srgbClr val="800000"/>
                </a:solidFill>
              </a:rPr>
              <a:t>สถิติมีไว้ทำลาย</a:t>
            </a:r>
          </a:p>
          <a:p>
            <a:pPr algn="ctr"/>
            <a:endParaRPr lang="th-TH" sz="6000" b="1" dirty="0" smtClean="0">
              <a:solidFill>
                <a:srgbClr val="800000"/>
              </a:solidFill>
            </a:endParaRPr>
          </a:p>
          <a:p>
            <a:pPr algn="ctr"/>
            <a:r>
              <a:rPr lang="th-TH" sz="6000" b="1" dirty="0" smtClean="0"/>
              <a:t>เป้าหมายมีไว้ชน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หน้าปก+ท่.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57166"/>
            <a:ext cx="4342879" cy="6143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750814" y="377676"/>
            <a:ext cx="7704856" cy="17728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810101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4800" b="1" cap="none" smtClean="0">
                <a:solidFill>
                  <a:srgbClr val="0000CC"/>
                </a:solidFill>
              </a:rPr>
              <a:t>บทบาทหน้าที่ของครู กศน. ตำบล </a:t>
            </a:r>
            <a:br>
              <a:rPr lang="th-TH" sz="4800" b="1" cap="none" smtClean="0">
                <a:solidFill>
                  <a:srgbClr val="0000CC"/>
                </a:solidFill>
              </a:rPr>
            </a:br>
            <a:r>
              <a:rPr lang="th-TH" sz="4800" b="1" cap="none" smtClean="0">
                <a:solidFill>
                  <a:srgbClr val="0000CC"/>
                </a:solidFill>
              </a:rPr>
              <a:t>กับการจัดและส่งเสริมตลอดชีวิต</a:t>
            </a:r>
          </a:p>
        </p:txBody>
      </p:sp>
      <p:sp>
        <p:nvSpPr>
          <p:cNvPr id="10246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50825" y="2276475"/>
            <a:ext cx="7705725" cy="3600450"/>
          </a:xfrm>
        </p:spPr>
        <p:txBody>
          <a:bodyPr/>
          <a:lstStyle/>
          <a:p>
            <a:pPr marL="342900" indent="-342900">
              <a:buFont typeface="Wingdings" pitchFamily="2" charset="2"/>
              <a:buAutoNum type="arabicPeriod"/>
            </a:pPr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การวางแผน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th-TH" sz="4400" b="1" smtClean="0"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th-TH" sz="4400" b="1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การจัดและส่งเสริมการศึกษานอกระบบและการศึกษาตามอัธยาศัย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0" y="981075"/>
            <a:ext cx="8316913" cy="1584325"/>
          </a:xfrm>
        </p:spPr>
        <p:txBody>
          <a:bodyPr/>
          <a:lstStyle/>
          <a:p>
            <a:pPr algn="thaiDist">
              <a:buFont typeface="Wingdings" pitchFamily="2" charset="2"/>
              <a:buNone/>
            </a:pPr>
            <a:r>
              <a:rPr lang="th-TH" sz="4400" b="1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4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400" b="1" smtClean="0">
                <a:solidFill>
                  <a:srgbClr val="800000"/>
                </a:solidFill>
                <a:latin typeface="Angsana New" pitchFamily="18" charset="-34"/>
                <a:cs typeface="Angsana New" pitchFamily="18" charset="-34"/>
              </a:rPr>
              <a:t> บริการการเรียนรู้ในชุมชนร่วมกับภาคีเครือข่าย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9250" y="2420938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85273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800" b="1" cap="none" smtClean="0">
                <a:cs typeface="KodchiangUPC" pitchFamily="18" charset="-34"/>
              </a:rPr>
              <a:t>4.</a:t>
            </a:r>
            <a:r>
              <a:rPr lang="th-TH" sz="3800" b="1" cap="none" smtClean="0"/>
              <a:t>การสร้างและพัฒนาภาคีเครือข่ายการเรียนรู้ในชุมชน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1989138"/>
            <a:ext cx="4217987" cy="3311525"/>
          </a:xfrm>
        </p:spPr>
        <p:txBody>
          <a:bodyPr/>
          <a:lstStyle/>
          <a:p>
            <a:pPr lvl="4"/>
            <a:endParaRPr lang="th-TH" smtClean="0"/>
          </a:p>
        </p:txBody>
      </p:sp>
      <p:pic>
        <p:nvPicPr>
          <p:cNvPr id="55300" name="Picture 4" descr="Rotation of DSCN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989138"/>
            <a:ext cx="2693987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600" b="1" cap="none" smtClean="0">
                <a:cs typeface="KodchiangUPC" pitchFamily="18" charset="-34"/>
              </a:rPr>
              <a:t>5.</a:t>
            </a:r>
            <a:r>
              <a:rPr lang="th-TH" sz="4800" b="1" cap="none" smtClean="0"/>
              <a:t>การประชาสัมพันธ์และเผยแพร่งานโครงการ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57338"/>
            <a:ext cx="545147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600" cap="none" smtClean="0">
                <a:cs typeface="KodchiangUPC" pitchFamily="18" charset="-34"/>
              </a:rPr>
              <a:t>6.</a:t>
            </a:r>
            <a:r>
              <a:rPr lang="th-TH" sz="5600" cap="none" smtClean="0"/>
              <a:t>รายงานผลการปฎิบัติงาน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276475"/>
            <a:ext cx="3959225" cy="367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เฉลียง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470</TotalTime>
  <Words>722</Words>
  <Application>Microsoft Office PowerPoint</Application>
  <PresentationFormat>นำเสนอทางหน้าจอ (4:3)</PresentationFormat>
  <Paragraphs>110</Paragraphs>
  <Slides>42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3" baseType="lpstr">
      <vt:lpstr>เฉลียง</vt:lpstr>
      <vt:lpstr>การปฏิรูปการส่งเสริม                             และการจัดการศึกษาตลอดชีวิต</vt:lpstr>
      <vt:lpstr>ภาพนิ่ง 2</vt:lpstr>
      <vt:lpstr>ภาพนิ่ง 3</vt:lpstr>
      <vt:lpstr>ภาพนิ่ง 4</vt:lpstr>
      <vt:lpstr>บทบาทหน้าที่ของครู กศน. ตำบล  กับการจัดและส่งเสริมตลอดชีวิต</vt:lpstr>
      <vt:lpstr>ภาพนิ่ง 6</vt:lpstr>
      <vt:lpstr>4.การสร้างและพัฒนาภาคีเครือข่ายการเรียนรู้ในชุมชน</vt:lpstr>
      <vt:lpstr>5.การประชาสัมพันธ์และเผยแพร่งานโครงการ</vt:lpstr>
      <vt:lpstr>6.รายงานผลการปฎิบัติงาน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วัฒนธรรมองค์กรที่ดี</vt:lpstr>
      <vt:lpstr>ภาพนิ่ง 19</vt:lpstr>
      <vt:lpstr> </vt:lpstr>
      <vt:lpstr>ภาพนิ่ง 21</vt:lpstr>
      <vt:lpstr> </vt:lpstr>
      <vt:lpstr>ภาพนิ่ง 23</vt:lpstr>
      <vt:lpstr> </vt:lpstr>
      <vt:lpstr>ภาพนิ่ง 25</vt:lpstr>
      <vt:lpstr> </vt:lpstr>
      <vt:lpstr>ภาพนิ่ง 27</vt:lpstr>
      <vt:lpstr> </vt:lpstr>
      <vt:lpstr>    วัฒนธรรมองค์กร สำนักงาน กศน.</vt:lpstr>
      <vt:lpstr>1.  ค่านิยม</vt:lpstr>
      <vt:lpstr>2.สไตล์การทำงาน 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การทำงานให้อยู่ในหัวใจประชาชน</vt:lpstr>
      <vt:lpstr>ภาพนิ่ง 40</vt:lpstr>
      <vt:lpstr>ฝากไว้เป็นกำลังใจ</vt:lpstr>
      <vt:lpstr>ภาพนิ่ง 42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วัฒนธรรมองค์กรคืออะไร</dc:title>
  <dc:creator>Microsoft th</dc:creator>
  <cp:lastModifiedBy>Microsoft th</cp:lastModifiedBy>
  <cp:revision>53</cp:revision>
  <dcterms:created xsi:type="dcterms:W3CDTF">2007-05-02T20:36:32Z</dcterms:created>
  <dcterms:modified xsi:type="dcterms:W3CDTF">2012-06-12T09:56:07Z</dcterms:modified>
</cp:coreProperties>
</file>