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62" r:id="rId2"/>
    <p:sldId id="276" r:id="rId3"/>
    <p:sldId id="294" r:id="rId4"/>
    <p:sldId id="293" r:id="rId5"/>
    <p:sldId id="266" r:id="rId6"/>
    <p:sldId id="257" r:id="rId7"/>
    <p:sldId id="265" r:id="rId8"/>
    <p:sldId id="277" r:id="rId9"/>
    <p:sldId id="263" r:id="rId10"/>
    <p:sldId id="269" r:id="rId11"/>
    <p:sldId id="264" r:id="rId12"/>
    <p:sldId id="271" r:id="rId13"/>
    <p:sldId id="272" r:id="rId14"/>
    <p:sldId id="273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0" r:id="rId24"/>
    <p:sldId id="286" r:id="rId25"/>
    <p:sldId id="291" r:id="rId26"/>
    <p:sldId id="295" r:id="rId27"/>
    <p:sldId id="267" r:id="rId28"/>
    <p:sldId id="289" r:id="rId29"/>
    <p:sldId id="288" r:id="rId30"/>
    <p:sldId id="287" r:id="rId31"/>
    <p:sldId id="296" r:id="rId32"/>
    <p:sldId id="29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8000"/>
    <a:srgbClr val="800000"/>
    <a:srgbClr val="FF0066"/>
    <a:srgbClr val="0099FF"/>
    <a:srgbClr val="66FF33"/>
    <a:srgbClr val="EEFFDD"/>
    <a:srgbClr val="E4FFC9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4538" autoAdjust="0"/>
    <p:restoredTop sz="99821" autoAdjust="0"/>
  </p:normalViewPr>
  <p:slideViewPr>
    <p:cSldViewPr>
      <p:cViewPr varScale="1">
        <p:scale>
          <a:sx n="72" d="100"/>
          <a:sy n="72" d="100"/>
        </p:scale>
        <p:origin x="-178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6852-02ED-4F03-A424-4D006C5564F1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ADE2E6-13F7-402B-8C26-826A87392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F000-DB07-47D0-ACA6-453528CAC569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9DE5-ED14-4D64-9473-CE9D032B4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16F4-C445-4028-9E27-FE127957F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5607-7320-4C99-BE43-EF9641326A83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20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676400"/>
            <a:ext cx="7391400" cy="4419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th-TH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0FD4-0668-40D3-83C4-1C2C16C0B39D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F709-3F29-40D7-BFFE-901CCB099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7D44-829F-49EA-8B2C-BAF2CEF71B6E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7149DE-A9EE-46C4-ABF7-47DF89E5D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FD60-50DB-4ECA-9AA5-C252C231B39B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99C6-865F-4D18-AC60-E7BA21B8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A1F8-B801-4315-A7AC-60AB5E830BD3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67BC9BD-992C-4CBE-89C1-C442621B6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0089-3DD3-479B-B9AB-A8B535B8797E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F696-18A2-484A-8792-8C47F43C0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54BC-A274-457D-8DC0-DC9F84C5EE8D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16D9E7-77B0-4F8A-A042-EAAB742B9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C075FB-D335-4EEE-8F52-5283810EA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4047-F5A2-4A3F-B8FD-8B18F3F8812B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E9CF-39D2-4482-965C-D36B4D93B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EE64-4B1E-4B68-ABD5-D1340282061B}" type="datetimeFigureOut">
              <a:rPr lang="en-US"/>
              <a:pPr>
                <a:defRPr/>
              </a:pPr>
              <a:t>6/13/2012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9F5404E-3B34-4797-8C0D-F55C075751E5}" type="datetimeFigureOut">
              <a:rPr lang="en-US"/>
              <a:pPr>
                <a:defRPr/>
              </a:pPr>
              <a:t>6/13/2012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8B264F2-DB3D-48DE-9D65-24D09CDD1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 picture of mine 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2532063"/>
            <a:ext cx="2725738" cy="36337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NGLIKOSANA@ARTY" pitchFamily="2" charset="0"/>
                <a:ea typeface="굴림" pitchFamily="50" charset="-127"/>
                <a:cs typeface="BANGLIKOSANA@ARTY" pitchFamily="2" charset="0"/>
              </a:rPr>
              <a:t>ธรรมะกับการทำงาน</a:t>
            </a:r>
            <a:endParaRPr lang="ko-KR" alt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NGLIKOSANA@ARTY" pitchFamily="2" charset="0"/>
              <a:ea typeface="굴림" pitchFamily="50" charset="-127"/>
              <a:cs typeface="BANGLIKOSANA@ARTY" pitchFamily="2" charset="0"/>
            </a:endParaRP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492896"/>
            <a:ext cx="5976664" cy="3744416"/>
          </a:xfrm>
          <a:ln>
            <a:solidFill>
              <a:srgbClr val="008000"/>
            </a:solidFill>
          </a:ln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h-TH" altLang="ko-KR" sz="3600" dirty="0" smtClean="0">
                <a:solidFill>
                  <a:srgbClr val="FF0000"/>
                </a:solidFill>
                <a:latin typeface="TF Arluck" pitchFamily="2" charset="-34"/>
                <a:ea typeface="TF Arluck" pitchFamily="2" charset="-34"/>
                <a:cs typeface="TF Arluck" pitchFamily="2" charset="-34"/>
              </a:rPr>
              <a:t>โดย....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h-TH" altLang="ko-KR" sz="58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Niramit AS" pitchFamily="2" charset="-34"/>
                <a:ea typeface="TF Arluck" pitchFamily="2" charset="-34"/>
                <a:cs typeface="TH Niramit AS" pitchFamily="2" charset="-34"/>
              </a:rPr>
              <a:t>พระมหาสมปอง จนฺทวํโส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h-TH" altLang="ko-KR" sz="3600" dirty="0" smtClean="0">
                <a:solidFill>
                  <a:srgbClr val="002060"/>
                </a:solidFill>
                <a:latin typeface="TF Arluck" pitchFamily="2" charset="-34"/>
                <a:ea typeface="TF Arluck" pitchFamily="2" charset="-34"/>
                <a:cs typeface="TF Arluck" pitchFamily="2" charset="-34"/>
              </a:rPr>
              <a:t>อายุ ๓๘ พรรษา ๑๗ เปรียญธรรม ๖ ประโยค,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h-TH" altLang="ko-KR" sz="3600" dirty="0" smtClean="0">
                <a:solidFill>
                  <a:srgbClr val="002060"/>
                </a:solidFill>
                <a:latin typeface="TF Arluck" pitchFamily="2" charset="-34"/>
                <a:ea typeface="TF Arluck" pitchFamily="2" charset="-34"/>
                <a:cs typeface="TF Arluck" pitchFamily="2" charset="-34"/>
              </a:rPr>
              <a:t>พธ.บ.</a:t>
            </a:r>
            <a:r>
              <a:rPr lang="th-TH" altLang="ko-KR" sz="2400" dirty="0" smtClean="0">
                <a:solidFill>
                  <a:srgbClr val="002060"/>
                </a:solidFill>
                <a:latin typeface="TF Arluck" pitchFamily="2" charset="-34"/>
                <a:ea typeface="TF Arluck" pitchFamily="2" charset="-34"/>
                <a:cs typeface="TF Arluck" pitchFamily="2" charset="-34"/>
              </a:rPr>
              <a:t>(</a:t>
            </a:r>
            <a:r>
              <a:rPr lang="en-US" altLang="ko-KR" sz="2400" dirty="0" smtClean="0">
                <a:solidFill>
                  <a:srgbClr val="002060"/>
                </a:solidFill>
                <a:latin typeface="TF Arluck" pitchFamily="2" charset="-34"/>
                <a:ea typeface="TF Arluck" pitchFamily="2" charset="-34"/>
                <a:cs typeface="TF Arluck" pitchFamily="2" charset="-34"/>
              </a:rPr>
              <a:t>First hon.)</a:t>
            </a:r>
            <a:r>
              <a:rPr lang="th-TH" altLang="ko-KR" sz="3600" dirty="0" smtClean="0">
                <a:solidFill>
                  <a:srgbClr val="002060"/>
                </a:solidFill>
                <a:latin typeface="TF Arluck" pitchFamily="2" charset="-34"/>
                <a:ea typeface="TF Arluck" pitchFamily="2" charset="-34"/>
                <a:cs typeface="TF Arluck" pitchFamily="2" charset="-34"/>
              </a:rPr>
              <a:t>,ศษ.บ.(ภาษาไทย),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h-TH" altLang="ko-KR" sz="3600" dirty="0" smtClean="0">
                <a:solidFill>
                  <a:srgbClr val="002060"/>
                </a:solidFill>
                <a:latin typeface="TF Arluck" pitchFamily="2" charset="-34"/>
                <a:ea typeface="TF Arluck" pitchFamily="2" charset="-34"/>
                <a:cs typeface="TF Arluck" pitchFamily="2" charset="-34"/>
              </a:rPr>
              <a:t>พุทธศาสตรมหาบัณฑิต (ปรัชญา)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750" y="1916113"/>
            <a:ext cx="7993063" cy="0"/>
          </a:xfrm>
          <a:prstGeom prst="lin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5" descr="ธรรมะกับการทำงาน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2" descr="leav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gray">
          <a:xfrm rot="-2700000">
            <a:off x="3692525" y="3027363"/>
            <a:ext cx="473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3" descr="leave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gray">
          <a:xfrm rot="-2700000">
            <a:off x="3563938" y="4365625"/>
            <a:ext cx="803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4" descr="leave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gray">
          <a:xfrm rot="-2700000">
            <a:off x="4895850" y="4292600"/>
            <a:ext cx="473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E4FFC9"/>
          </a:solidFill>
        </p:spPr>
        <p:txBody>
          <a:bodyPr/>
          <a:lstStyle/>
          <a:p>
            <a:r>
              <a:rPr lang="th-TH" altLang="ko-KR" sz="4800" b="1" dirty="0" smtClean="0">
                <a:solidFill>
                  <a:srgbClr val="FF0000"/>
                </a:solidFill>
                <a:latin typeface="TH Krub" pitchFamily="2" charset="-34"/>
                <a:cs typeface="+mn-cs"/>
              </a:rPr>
              <a:t>ธรรมะที่ทำให้งานได้ผล คนก็เป็นสุข</a:t>
            </a:r>
            <a:endParaRPr lang="en-US" altLang="ko-KR" sz="4800" b="1" dirty="0" smtClean="0">
              <a:solidFill>
                <a:srgbClr val="FF0000"/>
              </a:solidFill>
              <a:latin typeface="TH Krub" pitchFamily="2" charset="-34"/>
              <a:cs typeface="+mn-cs"/>
            </a:endParaRPr>
          </a:p>
        </p:txBody>
      </p:sp>
      <p:pic>
        <p:nvPicPr>
          <p:cNvPr id="23558" name="Picture 3" descr="leave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grayscl/>
          </a:blip>
          <a:srcRect/>
          <a:stretch>
            <a:fillRect/>
          </a:stretch>
        </p:blipFill>
        <p:spPr bwMode="gray">
          <a:xfrm rot="18900000">
            <a:off x="8340725" y="3192463"/>
            <a:ext cx="803275" cy="473075"/>
          </a:xfrm>
        </p:spPr>
      </p:pic>
      <p:sp>
        <p:nvSpPr>
          <p:cNvPr id="72735" name="Oval 31"/>
          <p:cNvSpPr>
            <a:spLocks noChangeArrowheads="1"/>
          </p:cNvSpPr>
          <p:nvPr/>
        </p:nvSpPr>
        <p:spPr bwMode="gray">
          <a:xfrm>
            <a:off x="3779838" y="3213100"/>
            <a:ext cx="1584325" cy="15843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0784"/>
                  <a:invGamma/>
                  <a:alpha val="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002060"/>
                </a:solidFill>
                <a:cs typeface="+mn-cs"/>
              </a:rPr>
              <a:t>อิทธิบาท ๔</a:t>
            </a: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gray">
          <a:xfrm>
            <a:off x="639763" y="1897063"/>
            <a:ext cx="3175000" cy="185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3600" b="1" dirty="0">
                <a:ea typeface="굴림" pitchFamily="50" charset="-127"/>
                <a:cs typeface="+mn-cs"/>
              </a:rPr>
              <a:t>รักงาน/ เต็มใจทำงาน</a:t>
            </a:r>
            <a:endParaRPr lang="en-US" altLang="ko-KR" sz="3600" b="1" dirty="0">
              <a:ea typeface="굴림" pitchFamily="50" charset="-127"/>
              <a:cs typeface="+mn-cs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gray">
          <a:xfrm>
            <a:off x="609600" y="1668463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+mn-cs"/>
              </a:rPr>
              <a:t>๑. ฉันทะ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+mn-cs"/>
            </a:endParaRPr>
          </a:p>
        </p:txBody>
      </p:sp>
      <p:pic>
        <p:nvPicPr>
          <p:cNvPr id="23562" name="Picture 7" descr="lea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-2700000">
            <a:off x="609600" y="1592263"/>
            <a:ext cx="1873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0" name="AutoShape 16"/>
          <p:cNvSpPr>
            <a:spLocks noChangeArrowheads="1"/>
          </p:cNvSpPr>
          <p:nvPr/>
        </p:nvSpPr>
        <p:spPr bwMode="gray">
          <a:xfrm>
            <a:off x="639763" y="4489450"/>
            <a:ext cx="3175000" cy="185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3200" b="1" dirty="0">
                <a:ea typeface="굴림" pitchFamily="50" charset="-127"/>
                <a:cs typeface="+mn-cs"/>
              </a:rPr>
              <a:t>ทุ่มเทใจ อุทิศตัวให้กับงาน</a:t>
            </a:r>
          </a:p>
          <a:p>
            <a:pPr algn="ctr" eaLnBrk="0" hangingPunct="0">
              <a:defRPr/>
            </a:pPr>
            <a:r>
              <a:rPr lang="th-TH" altLang="ko-KR" sz="3200" b="1" dirty="0">
                <a:ea typeface="굴림" pitchFamily="50" charset="-127"/>
                <a:cs typeface="+mn-cs"/>
              </a:rPr>
              <a:t>ตั้งใจทำงาน</a:t>
            </a:r>
            <a:endParaRPr lang="en-US" altLang="ko-KR" sz="3200" b="1" dirty="0">
              <a:ea typeface="굴림" pitchFamily="50" charset="-127"/>
              <a:cs typeface="+mn-cs"/>
            </a:endParaRPr>
          </a:p>
        </p:txBody>
      </p:sp>
      <p:sp>
        <p:nvSpPr>
          <p:cNvPr id="72721" name="AutoShape 17"/>
          <p:cNvSpPr>
            <a:spLocks noChangeArrowheads="1"/>
          </p:cNvSpPr>
          <p:nvPr/>
        </p:nvSpPr>
        <p:spPr bwMode="gray">
          <a:xfrm>
            <a:off x="609600" y="426085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+mn-cs"/>
              </a:rPr>
              <a:t>จิตตะ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+mn-cs"/>
            </a:endParaRPr>
          </a:p>
        </p:txBody>
      </p:sp>
      <p:pic>
        <p:nvPicPr>
          <p:cNvPr id="23565" name="Picture 18" descr="lea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-2700000">
            <a:off x="609600" y="418465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4" name="AutoShape 20"/>
          <p:cNvSpPr>
            <a:spLocks noChangeArrowheads="1"/>
          </p:cNvSpPr>
          <p:nvPr/>
        </p:nvSpPr>
        <p:spPr bwMode="gray">
          <a:xfrm>
            <a:off x="5327650" y="1897063"/>
            <a:ext cx="3175000" cy="185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3200" b="1" dirty="0">
                <a:ea typeface="굴림" pitchFamily="50" charset="-127"/>
                <a:cs typeface="+mn-cs"/>
              </a:rPr>
              <a:t>อดทน /สู้งาน/ ขยันทำงาน/</a:t>
            </a:r>
          </a:p>
          <a:p>
            <a:pPr algn="ctr" eaLnBrk="0" hangingPunct="0">
              <a:defRPr/>
            </a:pPr>
            <a:r>
              <a:rPr lang="th-TH" altLang="ko-KR" sz="3200" b="1" dirty="0">
                <a:ea typeface="굴림" pitchFamily="50" charset="-127"/>
                <a:cs typeface="+mn-cs"/>
              </a:rPr>
              <a:t>ทำให้สำเร็จ</a:t>
            </a:r>
            <a:endParaRPr lang="en-US" altLang="ko-KR" sz="3200" b="1" dirty="0">
              <a:ea typeface="굴림" pitchFamily="50" charset="-127"/>
              <a:cs typeface="+mn-cs"/>
            </a:endParaRPr>
          </a:p>
        </p:txBody>
      </p:sp>
      <p:sp>
        <p:nvSpPr>
          <p:cNvPr id="72725" name="AutoShape 21"/>
          <p:cNvSpPr>
            <a:spLocks noChangeArrowheads="1"/>
          </p:cNvSpPr>
          <p:nvPr/>
        </p:nvSpPr>
        <p:spPr bwMode="gray">
          <a:xfrm>
            <a:off x="5297488" y="1668463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+mn-cs"/>
              </a:rPr>
              <a:t>๒. วิริยะ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+mn-cs"/>
            </a:endParaRPr>
          </a:p>
        </p:txBody>
      </p:sp>
      <p:pic>
        <p:nvPicPr>
          <p:cNvPr id="23568" name="Picture 22" descr="lea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-2700000">
            <a:off x="5297488" y="1592263"/>
            <a:ext cx="1873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8" name="AutoShape 24"/>
          <p:cNvSpPr>
            <a:spLocks noChangeArrowheads="1"/>
          </p:cNvSpPr>
          <p:nvPr/>
        </p:nvSpPr>
        <p:spPr bwMode="gray">
          <a:xfrm>
            <a:off x="5327650" y="4489450"/>
            <a:ext cx="3175000" cy="185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3200" b="1" dirty="0">
                <a:ea typeface="굴림" pitchFamily="50" charset="-127"/>
                <a:cs typeface="+mn-cs"/>
              </a:rPr>
              <a:t>เรียนรู้งาน/ตรวจสอบ</a:t>
            </a:r>
          </a:p>
          <a:p>
            <a:pPr algn="ctr" eaLnBrk="0" hangingPunct="0">
              <a:defRPr/>
            </a:pPr>
            <a:r>
              <a:rPr lang="th-TH" altLang="ko-KR" sz="3200" b="1" dirty="0">
                <a:ea typeface="굴림" pitchFamily="50" charset="-127"/>
                <a:cs typeface="+mn-cs"/>
              </a:rPr>
              <a:t>ทำงานให้เรียบร้อย</a:t>
            </a:r>
          </a:p>
          <a:p>
            <a:pPr algn="ctr" eaLnBrk="0" hangingPunct="0">
              <a:defRPr/>
            </a:pPr>
            <a:r>
              <a:rPr lang="th-TH" altLang="ko-KR" sz="3200" b="1" dirty="0">
                <a:ea typeface="굴림" pitchFamily="50" charset="-127"/>
                <a:cs typeface="+mn-cs"/>
              </a:rPr>
              <a:t>เข้าใจงาน/สร้างสรรค์งาน</a:t>
            </a:r>
            <a:endParaRPr lang="en-US" altLang="ko-KR" sz="3200" b="1" dirty="0">
              <a:ea typeface="굴림" pitchFamily="50" charset="-127"/>
              <a:cs typeface="+mn-cs"/>
            </a:endParaRPr>
          </a:p>
        </p:txBody>
      </p:sp>
      <p:sp>
        <p:nvSpPr>
          <p:cNvPr id="72729" name="AutoShape 25"/>
          <p:cNvSpPr>
            <a:spLocks noChangeArrowheads="1"/>
          </p:cNvSpPr>
          <p:nvPr/>
        </p:nvSpPr>
        <p:spPr bwMode="gray">
          <a:xfrm>
            <a:off x="5297488" y="426085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+mn-cs"/>
              </a:rPr>
              <a:t>วิมังสา</a:t>
            </a:r>
            <a:r>
              <a:rPr lang="th-TH" altLang="ko-KR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+mn-cs"/>
              </a:rPr>
              <a:t>า</a:t>
            </a:r>
            <a:endParaRPr lang="en-US" altLang="ko-KR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+mn-cs"/>
            </a:endParaRPr>
          </a:p>
        </p:txBody>
      </p:sp>
      <p:pic>
        <p:nvPicPr>
          <p:cNvPr id="23571" name="Picture 26" descr="lea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-2700000">
            <a:off x="5297488" y="418465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35" grpId="0" animBg="1"/>
      <p:bldP spid="72709" grpId="0" animBg="1"/>
      <p:bldP spid="72710" grpId="0" animBg="1"/>
      <p:bldP spid="72720" grpId="0" animBg="1"/>
      <p:bldP spid="72721" grpId="0" animBg="1"/>
      <p:bldP spid="72724" grpId="0" animBg="1"/>
      <p:bldP spid="72725" grpId="0" animBg="1"/>
      <p:bldP spid="72728" grpId="0" animBg="1"/>
      <p:bldP spid="727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12"/>
          <p:cNvSpPr>
            <a:spLocks noChangeArrowheads="1"/>
          </p:cNvSpPr>
          <p:nvPr/>
        </p:nvSpPr>
        <p:spPr bwMode="gray">
          <a:xfrm>
            <a:off x="2819400" y="2811463"/>
            <a:ext cx="3505200" cy="3505200"/>
          </a:xfrm>
          <a:prstGeom prst="ellipse">
            <a:avLst/>
          </a:prstGeom>
          <a:noFill/>
          <a:ln w="25400" cap="rnd" algn="ctr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1800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400" b="1" dirty="0" smtClean="0">
                <a:solidFill>
                  <a:srgbClr val="002060"/>
                </a:solidFill>
                <a:latin typeface="TH Krub" pitchFamily="2" charset="-34"/>
                <a:cs typeface="+mn-cs"/>
              </a:rPr>
              <a:t>ความสัมพันธ์ในที่ทำงาน</a:t>
            </a:r>
            <a:endParaRPr lang="en-US" altLang="ko-KR" sz="4400" b="1" dirty="0">
              <a:solidFill>
                <a:srgbClr val="002060"/>
              </a:solidFill>
              <a:latin typeface="TH Krub" pitchFamily="2" charset="-34"/>
              <a:cs typeface="+mn-cs"/>
            </a:endParaRPr>
          </a:p>
        </p:txBody>
      </p:sp>
      <p:pic>
        <p:nvPicPr>
          <p:cNvPr id="24580" name="Picture 13" descr="leav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gray">
          <a:xfrm rot="19237344">
            <a:off x="5759450" y="3205163"/>
            <a:ext cx="403225" cy="611187"/>
          </a:xfrm>
        </p:spPr>
      </p:pic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3581400" y="1592263"/>
            <a:ext cx="1981200" cy="1981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0784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4000" b="1" dirty="0">
                <a:ea typeface="굴림" pitchFamily="50" charset="-127"/>
                <a:cs typeface="+mn-cs"/>
              </a:rPr>
              <a:t>หัวหน้างาน</a:t>
            </a:r>
            <a:endParaRPr lang="en-US" altLang="ko-KR" sz="4000" b="1" dirty="0">
              <a:ea typeface="굴림" pitchFamily="50" charset="-127"/>
              <a:cs typeface="+mn-cs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gray">
          <a:xfrm>
            <a:off x="1676400" y="4106863"/>
            <a:ext cx="1981200" cy="1981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0784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6000" b="1" dirty="0">
                <a:ea typeface="굴림" pitchFamily="50" charset="-127"/>
                <a:cs typeface="+mn-cs"/>
              </a:rPr>
              <a:t>ตัวเรา</a:t>
            </a:r>
            <a:endParaRPr lang="en-US" altLang="ko-KR" sz="6000" b="1" dirty="0">
              <a:ea typeface="굴림" pitchFamily="50" charset="-127"/>
              <a:cs typeface="+mn-cs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gray">
          <a:xfrm>
            <a:off x="5562600" y="4183063"/>
            <a:ext cx="1981200" cy="1981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0784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3600" b="1" dirty="0">
                <a:ea typeface="굴림" pitchFamily="50" charset="-127"/>
                <a:cs typeface="+mn-cs"/>
              </a:rPr>
              <a:t>เพื่อนร่วมงาน</a:t>
            </a:r>
            <a:endParaRPr lang="en-US" altLang="ko-KR" sz="3600" b="1" dirty="0">
              <a:ea typeface="굴림" pitchFamily="50" charset="-127"/>
              <a:cs typeface="+mn-cs"/>
            </a:endParaRPr>
          </a:p>
        </p:txBody>
      </p:sp>
      <p:pic>
        <p:nvPicPr>
          <p:cNvPr id="24584" name="Picture 15" descr="leave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gray">
          <a:xfrm>
            <a:off x="4264025" y="6084888"/>
            <a:ext cx="6127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6" descr="leave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gray">
          <a:xfrm rot="2343188">
            <a:off x="2998788" y="3240088"/>
            <a:ext cx="4032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92500" y="3716338"/>
            <a:ext cx="20939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h-TH" b="1"/>
              <a:t>รักกัน</a:t>
            </a:r>
          </a:p>
          <a:p>
            <a:pPr algn="ctr" eaLnBrk="0" hangingPunct="0"/>
            <a:r>
              <a:rPr lang="th-TH" b="1"/>
              <a:t>เข้าใจกัน</a:t>
            </a:r>
          </a:p>
          <a:p>
            <a:pPr algn="ctr" eaLnBrk="0" hangingPunct="0"/>
            <a:r>
              <a:rPr lang="th-TH" b="1"/>
              <a:t>เห็นใจกัน</a:t>
            </a:r>
          </a:p>
          <a:p>
            <a:pPr algn="ctr" eaLnBrk="0" hangingPunct="0"/>
            <a:r>
              <a:rPr lang="th-TH" b="1"/>
              <a:t>จริงใจต่อกันและกัน</a:t>
            </a:r>
          </a:p>
          <a:p>
            <a:pPr algn="ctr" eaLnBrk="0" hangingPunct="0"/>
            <a:r>
              <a:rPr lang="th-TH" b="1"/>
              <a:t>มีน้ำใจต่อกัน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9" grpId="0" animBg="1"/>
      <p:bldP spid="51210" grpId="0" animBg="1"/>
      <p:bldP spid="51211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812212" cy="8794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800" b="1" dirty="0" smtClean="0">
                <a:solidFill>
                  <a:srgbClr val="FF0000"/>
                </a:solidFill>
                <a:latin typeface="BANGLIKOSANA@ARTY" pitchFamily="2" charset="0"/>
                <a:cs typeface="+mn-cs"/>
              </a:rPr>
              <a:t>พักสมอง</a:t>
            </a:r>
            <a:endParaRPr lang="en-US" altLang="ko-KR" sz="4800" b="1" dirty="0">
              <a:solidFill>
                <a:srgbClr val="FF0000"/>
              </a:solidFill>
              <a:latin typeface="BANGLIKOSANA@ARTY" pitchFamily="2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2138" y="1268413"/>
            <a:ext cx="58324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ในโลกแห่งการแข่งขัน</a:t>
            </a:r>
          </a:p>
          <a:p>
            <a:pPr algn="ctr" eaLnBrk="0" hangingPunct="0"/>
            <a:endParaRPr lang="th-TH" sz="1400" b="1" dirty="0">
              <a:solidFill>
                <a:srgbClr val="002060"/>
              </a:solidFill>
              <a:latin typeface="TH SarabunPSK" pitchFamily="34" charset="-34"/>
              <a:cs typeface="+mn-cs"/>
            </a:endParaRPr>
          </a:p>
          <a:p>
            <a:pPr algn="ctr" eaLnBrk="0" hangingPunct="0"/>
            <a:endParaRPr lang="th-TH" sz="1800" b="1" dirty="0">
              <a:solidFill>
                <a:srgbClr val="002060"/>
              </a:solidFill>
              <a:latin typeface="TH SarabunPSK" pitchFamily="34" charset="-34"/>
              <a:cs typeface="+mn-cs"/>
            </a:endParaRPr>
          </a:p>
          <a:p>
            <a:pPr algn="ctr" eaLnBrk="0" hangingPunct="0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รางวัลแห่งรางวัลคือการให้</a:t>
            </a:r>
          </a:p>
          <a:p>
            <a:pPr algn="ctr" eaLnBrk="0" hangingPunct="0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รางวัลแห่งใจคือให้เขา</a:t>
            </a:r>
          </a:p>
          <a:p>
            <a:pPr algn="ctr" eaLnBrk="0" hangingPunct="0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รางวัลของโลกนี้คือสีเทา</a:t>
            </a:r>
          </a:p>
          <a:p>
            <a:pPr algn="ctr" eaLnBrk="0" hangingPunct="0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รางวัลของเราคือเข้าใจ</a:t>
            </a:r>
          </a:p>
          <a:p>
            <a:pPr algn="ctr" eaLnBrk="0" hangingPunct="0"/>
            <a:endParaRPr lang="th-TH" sz="3200" b="1" dirty="0">
              <a:solidFill>
                <a:srgbClr val="002060"/>
              </a:solidFill>
              <a:latin typeface="TH SarabunPSK" pitchFamily="34" charset="-34"/>
              <a:cs typeface="+mn-cs"/>
            </a:endParaRPr>
          </a:p>
          <a:p>
            <a:pPr algn="ctr" eaLnBrk="0" hangingPunct="0"/>
            <a:r>
              <a:rPr lang="th-TH" b="1" dirty="0" err="1">
                <a:solidFill>
                  <a:srgbClr val="800000"/>
                </a:solidFill>
                <a:latin typeface="TH SarabunPSK" pitchFamily="34" charset="-34"/>
                <a:cs typeface="+mn-cs"/>
              </a:rPr>
              <a:t>ศิว</a:t>
            </a:r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กานท์ ปทุมสูติ</a:t>
            </a:r>
          </a:p>
          <a:p>
            <a:pPr algn="ctr" eaLnBrk="0" hangingPunct="0"/>
            <a:r>
              <a:rPr lang="th-TH" b="1" dirty="0" err="1">
                <a:solidFill>
                  <a:srgbClr val="002060"/>
                </a:solidFill>
                <a:latin typeface="TH SarabunPSK" pitchFamily="34" charset="-34"/>
                <a:cs typeface="+mn-cs"/>
              </a:rPr>
              <a:t>นัยตา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กวี</a:t>
            </a:r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,  หน้า ๑๖ , ฉบับพิมพ์ ครั้งแรก พ.ศ. ๒๕๕๕</a:t>
            </a:r>
          </a:p>
          <a:p>
            <a:pPr algn="ctr" eaLnBrk="0" hangingPunct="0"/>
            <a:endParaRPr lang="th-TH" sz="1800" dirty="0">
              <a:cs typeface="+mn-cs"/>
            </a:endParaRPr>
          </a:p>
        </p:txBody>
      </p:sp>
      <p:pic>
        <p:nvPicPr>
          <p:cNvPr id="25604" name="Picture 6" descr="Image.asp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3954463" cy="2635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000" dirty="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ธรรมะประยุกต์ในการทำงาน</a:t>
            </a:r>
            <a:endParaRPr lang="en-US" altLang="ko-KR" sz="4000" dirty="0">
              <a:solidFill>
                <a:srgbClr val="8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6627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6375" y="2205038"/>
            <a:ext cx="6738963" cy="3416320"/>
          </a:xfrm>
          <a:prstGeom prst="rect">
            <a:avLst/>
          </a:prstGeom>
          <a:solidFill>
            <a:srgbClr val="EEFF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๑.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รักจริง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    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	๒.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อิงหลัก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</a:b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๓.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ปักป้าย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      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	๔.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ใช้มือ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</a:b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๕.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ถือสี่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     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	๖.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ดีพร้อม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</a:b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๗.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ยอมบ้าง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  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	๘.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ช่างเขียน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</a:b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๙.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เรียนรู้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        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	๑๐.</a:t>
            </a:r>
            <a:r>
              <a:rPr lang="en-US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40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สู้งาน</a:t>
            </a:r>
            <a:endParaRPr lang="en-US" sz="4000" b="1" dirty="0">
              <a:solidFill>
                <a:srgbClr val="002060"/>
              </a:solidFill>
              <a:latin typeface="TH Krub" pitchFamily="2" charset="-34"/>
              <a:cs typeface="+mn-cs"/>
            </a:endParaRPr>
          </a:p>
          <a:p>
            <a:pPr algn="ctr" eaLnBrk="0" hangingPunct="0"/>
            <a:endParaRPr lang="th-TH" sz="1800" dirty="0"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113" y="1052513"/>
            <a:ext cx="7272337" cy="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2400" b="1" dirty="0">
                <a:solidFill>
                  <a:srgbClr val="002060"/>
                </a:solidFill>
                <a:cs typeface="+mn-cs"/>
              </a:rPr>
              <a:t>นำมาจาก.... พระเดชพระคุณท่าน พระราชธรรมวาที  ( ชัยวัฒน์ ธมฺมวฑฺฒโน )</a:t>
            </a:r>
            <a:r>
              <a:rPr lang="en-US" sz="2400" b="1" dirty="0">
                <a:solidFill>
                  <a:srgbClr val="002060"/>
                </a:solidFill>
                <a:cs typeface="+mn-cs"/>
              </a:rPr>
              <a:t> </a:t>
            </a:r>
            <a:endParaRPr lang="th-TH" sz="2400" b="1" dirty="0">
              <a:solidFill>
                <a:srgbClr val="002060"/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th-TH" sz="2400" b="1" dirty="0">
                <a:solidFill>
                  <a:srgbClr val="002060"/>
                </a:solidFill>
                <a:cs typeface="+mn-cs"/>
              </a:rPr>
              <a:t>วัดประยุรวงศาวาสวรวิหาร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  </a:t>
            </a:r>
            <a:r>
              <a:rPr lang="en-US" sz="1800" dirty="0">
                <a:cs typeface="+mn-cs"/>
              </a:rPr>
              <a:t> </a:t>
            </a:r>
            <a:endParaRPr lang="th-TH" sz="1800" dirty="0"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7651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1042988" y="1349375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๑.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รักจริง</a:t>
            </a:r>
            <a:r>
              <a:rPr lang="en-US" sz="3200" b="1" dirty="0">
                <a:latin typeface="TH SarabunPSK" pitchFamily="34" charset="-34"/>
                <a:cs typeface="+mn-cs"/>
              </a:rPr>
              <a:t/>
            </a:r>
            <a:br>
              <a:rPr lang="en-US" sz="3200" b="1" dirty="0">
                <a:latin typeface="TH SarabunPSK" pitchFamily="34" charset="-34"/>
                <a:cs typeface="+mn-cs"/>
              </a:rPr>
            </a:br>
            <a:r>
              <a:rPr lang="en-US" sz="3200" dirty="0">
                <a:latin typeface="TH SarabunPSK" pitchFamily="34" charset="-34"/>
                <a:cs typeface="+mn-cs"/>
              </a:rPr>
              <a:t>       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จะทำอะไรก็ตาม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สิ่งสำคัญจะต้องมีความรักในหน้าที่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     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พอใจในหน้าที่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เต็มใจในหน้าที่ที่ได้รับมอบหมาย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     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ไม่ใช่ทำแบบเสียไม่ได้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หรือสักแต่ว่าทำ...อย่างนี้เอาดีไม่ได้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     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ทำงานที่ไหนอย่ามีความรู้สึกเหมือนอยู่บ้านเช่า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     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ต้องทำแล้วมีความรู้สึกว่านี่คือบ้านของเรา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เอาจริงเอาจัง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     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ทุ่มเท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ดูแล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เอาใจใส่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คนอยู่บ้านเช่า...พังก็ช่าง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ไม่ใช่</a:t>
            </a:r>
            <a:r>
              <a:rPr lang="th-TH" sz="3200" dirty="0" smtClean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บ้าน </a:t>
            </a:r>
            <a:br>
              <a:rPr lang="th-TH" sz="3200" dirty="0" smtClean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200" dirty="0" smtClean="0">
                <a:solidFill>
                  <a:srgbClr val="800000"/>
                </a:solidFill>
                <a:latin typeface="TH SarabunPSK" pitchFamily="34" charset="-34"/>
                <a:cs typeface="+mn-cs"/>
              </a:rPr>
              <a:t>         เรา</a:t>
            </a:r>
            <a:r>
              <a:rPr lang="en-US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2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ขาดความรับผิดชอบ </a:t>
            </a:r>
            <a:endParaRPr lang="en-US" sz="3200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eaLnBrk="0" hangingPunct="0"/>
            <a:endParaRPr lang="th-TH" sz="3200" dirty="0"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8675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088" y="1349375"/>
            <a:ext cx="813752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+mn-cs"/>
              </a:rPr>
              <a:t>๒.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+mn-cs"/>
              </a:rPr>
              <a:t>อิงหลัก</a:t>
            </a:r>
            <a:r>
              <a:rPr lang="en-US" sz="3200" b="1" dirty="0">
                <a:latin typeface="TH Niramit AS" pitchFamily="2" charset="-34"/>
                <a:cs typeface="+mn-cs"/>
              </a:rPr>
              <a:t/>
            </a:r>
            <a:br>
              <a:rPr lang="en-US" sz="3200" b="1" dirty="0">
                <a:latin typeface="TH Niramit AS" pitchFamily="2" charset="-34"/>
                <a:cs typeface="+mn-cs"/>
              </a:rPr>
            </a:br>
            <a:r>
              <a:rPr lang="th-TH" sz="3200" b="1" dirty="0" smtClean="0">
                <a:solidFill>
                  <a:srgbClr val="800000"/>
                </a:solidFill>
                <a:latin typeface="TH Niramit AS" pitchFamily="2" charset="-34"/>
                <a:cs typeface="+mn-cs"/>
              </a:rPr>
              <a:t>ทำ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อะไรก็ต้องมีหลัก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เรียกว่า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ล้มมีที่พิง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</a:b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หลักของนักทำงาน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คือ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หลักเกณฑ์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หลักการ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หลักฐาน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หลักธรรม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</a:b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     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หลักเกณฑ์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มีกฎกติกาว่าอย่างไร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เอาอะไรเป็นประมาณ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</a:b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   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หลักการ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 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ทำเพื่ออะไร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</a:b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    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หลักฐาน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ทำอะไรแล้วให้มีที่มาที่ไป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</a:b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   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หลักธรรม</a:t>
            </a:r>
            <a:r>
              <a:rPr lang="en-US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Niramit AS" pitchFamily="2" charset="-34"/>
                <a:cs typeface="+mn-cs"/>
              </a:rPr>
              <a:t>เป็นอะไรก็ต้องอาศัยหลักธรรมของการเป็นนั้นๆ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9699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1042988" y="1773238"/>
            <a:ext cx="74898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๓.</a:t>
            </a:r>
            <a:r>
              <a:rPr lang="en-US" sz="40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 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ปักป้าย</a:t>
            </a:r>
            <a:r>
              <a:rPr lang="en-US" sz="4000" b="1" dirty="0">
                <a:latin typeface="TH SarabunPSK" pitchFamily="34" charset="-34"/>
                <a:cs typeface="+mn-cs"/>
              </a:rPr>
              <a:t> </a:t>
            </a:r>
            <a:r>
              <a:rPr lang="en-US" sz="4000" dirty="0">
                <a:latin typeface="TH SarabunPSK" pitchFamily="34" charset="-34"/>
                <a:cs typeface="+mn-cs"/>
              </a:rPr>
              <a:t/>
            </a:r>
            <a:br>
              <a:rPr lang="en-US" sz="4000" dirty="0">
                <a:latin typeface="TH SarabunPSK" pitchFamily="34" charset="-34"/>
                <a:cs typeface="+mn-cs"/>
              </a:rPr>
            </a:br>
            <a:r>
              <a:rPr lang="en-US" sz="4000" dirty="0">
                <a:latin typeface="TH SarabunPSK" pitchFamily="34" charset="-34"/>
                <a:cs typeface="+mn-cs"/>
              </a:rPr>
              <a:t>    </a:t>
            </a:r>
            <a:r>
              <a:rPr lang="th-TH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ประสบความสำเร็จก็ต้องโฆษณาประชาสัมพันธ์</a:t>
            </a:r>
            <a:r>
              <a:rPr lang="en-US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en-US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  </a:t>
            </a:r>
            <a:r>
              <a:rPr lang="th-TH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คือบอกกล่าวให้โลกรู้</a:t>
            </a:r>
            <a:r>
              <a:rPr lang="en-US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เรียกว่ามีดีอวด</a:t>
            </a:r>
            <a:r>
              <a:rPr lang="en-US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40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ไม่ใช่อวดดี</a:t>
            </a:r>
            <a:endParaRPr lang="en-US" sz="4000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0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23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900113" y="1268413"/>
            <a:ext cx="799306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cs typeface="+mn-cs"/>
              </a:rPr>
              <a:t>       </a:t>
            </a:r>
          </a:p>
          <a:p>
            <a:pPr eaLnBrk="0" hangingPunct="0"/>
            <a:r>
              <a:rPr lang="th-TH" sz="3200" b="1" dirty="0">
                <a:solidFill>
                  <a:srgbClr val="FF0000"/>
                </a:solidFill>
                <a:cs typeface="+mn-cs"/>
              </a:rPr>
              <a:t>๔.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 </a:t>
            </a:r>
            <a:r>
              <a:rPr lang="th-TH" sz="3200" b="1" dirty="0">
                <a:solidFill>
                  <a:srgbClr val="FF0000"/>
                </a:solidFill>
                <a:cs typeface="+mn-cs"/>
              </a:rPr>
              <a:t>ใช้มือ</a:t>
            </a:r>
            <a:r>
              <a:rPr lang="en-US" sz="3200" b="1" dirty="0">
                <a:cs typeface="+mn-cs"/>
              </a:rPr>
              <a:t/>
            </a:r>
            <a:br>
              <a:rPr lang="en-US" sz="3200" b="1" dirty="0">
                <a:cs typeface="+mn-cs"/>
              </a:rPr>
            </a:br>
            <a:r>
              <a:rPr lang="en-US" sz="3200" dirty="0">
                <a:cs typeface="+mn-cs"/>
              </a:rPr>
              <a:t>    </a:t>
            </a:r>
            <a:r>
              <a:rPr lang="th-TH" dirty="0">
                <a:solidFill>
                  <a:srgbClr val="800000"/>
                </a:solidFill>
                <a:cs typeface="+mn-cs"/>
              </a:rPr>
              <a:t>ในการทำงานจะต้องประสานขอความร่วมมือจากหน่วยงานอื่น</a:t>
            </a:r>
            <a:r>
              <a:rPr lang="en-US" dirty="0">
                <a:solidFill>
                  <a:srgbClr val="800000"/>
                </a:solidFill>
                <a:cs typeface="+mn-cs"/>
              </a:rPr>
              <a:t>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ฉะนั้นมือทั้ง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๑๐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นิ้วสำคัญมาก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  </a:t>
            </a:r>
            <a:br>
              <a:rPr lang="en-US" dirty="0">
                <a:solidFill>
                  <a:srgbClr val="800000"/>
                </a:solidFill>
                <a:cs typeface="+mn-cs"/>
              </a:rPr>
            </a:br>
            <a:r>
              <a:rPr lang="en-US" dirty="0">
                <a:solidFill>
                  <a:srgbClr val="800000"/>
                </a:solidFill>
                <a:cs typeface="+mn-cs"/>
              </a:rPr>
              <a:t>    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วันทา...คารวะ...ขอความรู้ขอความเห็น...ขอความช่วยเหลือ</a:t>
            </a:r>
            <a:r>
              <a:rPr lang="en-US" dirty="0">
                <a:solidFill>
                  <a:srgbClr val="800000"/>
                </a:solidFill>
                <a:cs typeface="+mn-cs"/>
              </a:rPr>
              <a:t> </a:t>
            </a:r>
            <a:br>
              <a:rPr lang="en-US" dirty="0">
                <a:solidFill>
                  <a:srgbClr val="800000"/>
                </a:solidFill>
                <a:cs typeface="+mn-cs"/>
              </a:rPr>
            </a:br>
            <a:r>
              <a:rPr lang="en-US" dirty="0">
                <a:solidFill>
                  <a:srgbClr val="800000"/>
                </a:solidFill>
                <a:cs typeface="+mn-cs"/>
              </a:rPr>
              <a:t>    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ท่านทั้งหลายจงนึกถึงเล่าปี่...</a:t>
            </a:r>
            <a:r>
              <a:rPr lang="en-US" dirty="0">
                <a:solidFill>
                  <a:srgbClr val="800000"/>
                </a:solidFill>
                <a:cs typeface="+mn-cs"/>
              </a:rPr>
              <a:t/>
            </a:r>
            <a:br>
              <a:rPr lang="en-US" dirty="0">
                <a:solidFill>
                  <a:srgbClr val="800000"/>
                </a:solidFill>
                <a:cs typeface="+mn-cs"/>
              </a:rPr>
            </a:br>
            <a:r>
              <a:rPr lang="en-US" dirty="0">
                <a:solidFill>
                  <a:srgbClr val="800000"/>
                </a:solidFill>
                <a:cs typeface="+mn-cs"/>
              </a:rPr>
              <a:t>    </a:t>
            </a:r>
            <a:r>
              <a:rPr lang="th-TH" dirty="0">
                <a:solidFill>
                  <a:srgbClr val="800000"/>
                </a:solidFill>
                <a:cs typeface="+mn-cs"/>
              </a:rPr>
              <a:t>เล่าปี่ทำไมเอาขง</a:t>
            </a:r>
            <a:r>
              <a:rPr lang="th-TH" dirty="0" err="1">
                <a:solidFill>
                  <a:srgbClr val="800000"/>
                </a:solidFill>
                <a:cs typeface="+mn-cs"/>
              </a:rPr>
              <a:t>เบ้ง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มาช่วยงานได้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ทั้งที่ขง</a:t>
            </a:r>
            <a:r>
              <a:rPr lang="th-TH" dirty="0" err="1">
                <a:solidFill>
                  <a:srgbClr val="800000"/>
                </a:solidFill>
                <a:cs typeface="+mn-cs"/>
              </a:rPr>
              <a:t>เบ้ง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นั้นถือตัวมาก</a:t>
            </a:r>
            <a:endParaRPr lang="th-TH" dirty="0">
              <a:cs typeface="+mn-cs"/>
            </a:endParaRPr>
          </a:p>
          <a:p>
            <a:pPr eaLnBrk="0" hangingPunct="0"/>
            <a:r>
              <a:rPr lang="en-US" dirty="0">
                <a:solidFill>
                  <a:srgbClr val="800000"/>
                </a:solidFill>
                <a:cs typeface="+mn-cs"/>
              </a:rPr>
              <a:t>..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ก็เพราะนิ้วทั้งสิบ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วันทา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คารวะ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งอนง้อ</a:t>
            </a:r>
            <a:r>
              <a:rPr lang="en-US" dirty="0">
                <a:solidFill>
                  <a:srgbClr val="800000"/>
                </a:solidFill>
                <a:cs typeface="+mn-cs"/>
              </a:rPr>
              <a:t>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จนกระทั่งขง</a:t>
            </a:r>
            <a:r>
              <a:rPr lang="th-TH" dirty="0" err="1">
                <a:solidFill>
                  <a:srgbClr val="800000"/>
                </a:solidFill>
                <a:cs typeface="+mn-cs"/>
              </a:rPr>
              <a:t>เบ้ง</a:t>
            </a:r>
            <a:r>
              <a:rPr lang="th-TH" dirty="0">
                <a:solidFill>
                  <a:srgbClr val="800000"/>
                </a:solidFill>
                <a:cs typeface="+mn-cs"/>
              </a:rPr>
              <a:t>เห็นใจ...</a:t>
            </a:r>
            <a:r>
              <a:rPr lang="en-US" dirty="0">
                <a:solidFill>
                  <a:srgbClr val="800000"/>
                </a:solidFill>
                <a:cs typeface="+mn-cs"/>
              </a:rPr>
              <a:t/>
            </a:r>
            <a:br>
              <a:rPr lang="en-US" dirty="0">
                <a:solidFill>
                  <a:srgbClr val="800000"/>
                </a:solidFill>
                <a:cs typeface="+mn-cs"/>
              </a:rPr>
            </a:br>
            <a:r>
              <a:rPr lang="en-US" dirty="0">
                <a:solidFill>
                  <a:srgbClr val="800000"/>
                </a:solidFill>
                <a:cs typeface="+mn-cs"/>
              </a:rPr>
              <a:t>     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เราจำไปด้วยเล่าปี่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เพราะอะไร...เพราะนิ้วมือทั้งสิบ</a:t>
            </a:r>
            <a:r>
              <a:rPr lang="en-US" dirty="0">
                <a:solidFill>
                  <a:srgbClr val="800000"/>
                </a:solidFill>
                <a:cs typeface="+mn-cs"/>
              </a:rPr>
              <a:t/>
            </a:r>
            <a:br>
              <a:rPr lang="en-US" dirty="0">
                <a:solidFill>
                  <a:srgbClr val="800000"/>
                </a:solidFill>
                <a:cs typeface="+mn-cs"/>
              </a:rPr>
            </a:br>
            <a:r>
              <a:rPr lang="en-US" dirty="0">
                <a:solidFill>
                  <a:srgbClr val="800000"/>
                </a:solidFill>
                <a:cs typeface="+mn-cs"/>
              </a:rPr>
              <a:t>     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นักทำงาน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นักประสานงาน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ต้องมีมนุษย์สัมพันธ์</a:t>
            </a:r>
            <a:r>
              <a:rPr lang="en-US" dirty="0">
                <a:solidFill>
                  <a:srgbClr val="800000"/>
                </a:solidFill>
                <a:cs typeface="+mn-cs"/>
              </a:rPr>
              <a:t/>
            </a:r>
            <a:br>
              <a:rPr lang="en-US" dirty="0">
                <a:solidFill>
                  <a:srgbClr val="800000"/>
                </a:solidFill>
                <a:cs typeface="+mn-cs"/>
              </a:rPr>
            </a:br>
            <a:r>
              <a:rPr lang="en-US" dirty="0">
                <a:solidFill>
                  <a:srgbClr val="800000"/>
                </a:solidFill>
                <a:cs typeface="+mn-cs"/>
              </a:rPr>
              <a:t>     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ยิ่งมีมนุษย์สัมพันธ์มาก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ทางก็ยิ่งกว้าง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ทำอะไรก็</a:t>
            </a:r>
            <a:r>
              <a:rPr lang="th-TH" dirty="0" err="1">
                <a:solidFill>
                  <a:srgbClr val="800000"/>
                </a:solidFill>
                <a:cs typeface="+mn-cs"/>
              </a:rPr>
              <a:t>สดวก</a:t>
            </a:r>
            <a:r>
              <a:rPr lang="en-US" dirty="0">
                <a:solidFill>
                  <a:srgbClr val="800000"/>
                </a:solidFill>
                <a:cs typeface="+mn-cs"/>
              </a:rPr>
              <a:t/>
            </a:r>
            <a:br>
              <a:rPr lang="en-US" dirty="0">
                <a:solidFill>
                  <a:srgbClr val="800000"/>
                </a:solidFill>
                <a:cs typeface="+mn-cs"/>
              </a:rPr>
            </a:br>
            <a:r>
              <a:rPr lang="en-US" dirty="0">
                <a:solidFill>
                  <a:srgbClr val="800000"/>
                </a:solidFill>
                <a:cs typeface="+mn-cs"/>
              </a:rPr>
              <a:t>     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ต้องอ่อนน้อม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อ่อนหวาน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อ่อนโยน</a:t>
            </a:r>
            <a:r>
              <a:rPr lang="en-US" dirty="0">
                <a:solidFill>
                  <a:srgbClr val="800000"/>
                </a:solidFill>
                <a:cs typeface="+mn-cs"/>
              </a:rPr>
              <a:t>   </a:t>
            </a:r>
            <a:r>
              <a:rPr lang="th-TH" dirty="0">
                <a:solidFill>
                  <a:srgbClr val="800000"/>
                </a:solidFill>
                <a:cs typeface="+mn-cs"/>
              </a:rPr>
              <a:t>จึงจะเป็นคนมีเสน่ห์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1747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1071538" y="1740180"/>
            <a:ext cx="78930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๕.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ถือสี่...</a:t>
            </a:r>
            <a:r>
              <a:rPr lang="en-US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เป็นผู้ใหญ่ต้องถือพรหมวิหาร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๔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คือ เมตตา,กรุณา,มุทิตา,อุเบกขา</a:t>
            </a:r>
            <a:endParaRPr lang="en-US" b="1" dirty="0">
              <a:solidFill>
                <a:srgbClr val="800000"/>
              </a:solidFill>
              <a:latin typeface="TH Krub" pitchFamily="2" charset="-34"/>
              <a:cs typeface="+mn-cs"/>
            </a:endParaRPr>
          </a:p>
          <a:p>
            <a:pPr eaLnBrk="0" hangingPunct="0"/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(มีความรักใคร่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มีจิตใจสงสาร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เบิกบานพลอยยินดี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มีใจเป็นธรรม)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เป็นเพื่อนผู้ร่วมงาน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จะประสานงาน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สามัคคี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ยึดถือน้ำใจ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/>
            </a:r>
            <a:b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ต้องใช้</a:t>
            </a:r>
            <a:r>
              <a:rPr lang="th-TH" b="1" dirty="0" err="1">
                <a:solidFill>
                  <a:srgbClr val="FF0000"/>
                </a:solidFill>
                <a:latin typeface="TH Krub" pitchFamily="2" charset="-34"/>
                <a:cs typeface="+mn-cs"/>
              </a:rPr>
              <a:t>สังคห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วัตถุธรรม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๔...ทาน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ปิยวาจา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 err="1">
                <a:solidFill>
                  <a:srgbClr val="800000"/>
                </a:solidFill>
                <a:latin typeface="TH Krub" pitchFamily="2" charset="-34"/>
                <a:cs typeface="+mn-cs"/>
              </a:rPr>
              <a:t>อัตถ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จริยา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 err="1">
                <a:solidFill>
                  <a:srgbClr val="800000"/>
                </a:solidFill>
                <a:latin typeface="TH Krub" pitchFamily="2" charset="-34"/>
                <a:cs typeface="+mn-cs"/>
              </a:rPr>
              <a:t>สมานัต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ตา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โอบอ้อมอารี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วจีไพเราะ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สงเคราะห์ทุกคน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วางตนเหมาะสมพอดี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เป็นนักทำงาน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ต้องมีอิทธิบาท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๔</a:t>
            </a:r>
            <a:r>
              <a:rPr lang="en-US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 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อิทธิบาท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แปลว่า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ทางแห่งความก้าวหน้า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ทางแห่งความสำเร็จ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    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ฉันทะ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วิริยะ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จิตตะ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วิมังสา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แปลถอดความว่า...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    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รักงาน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ขยันทำ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จำมั่น</a:t>
            </a:r>
            <a:r>
              <a:rPr lang="en-US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หมั่นพินิจ...ชีวิตก้าวหน้า</a:t>
            </a:r>
            <a:endParaRPr lang="en-US" b="1" dirty="0">
              <a:solidFill>
                <a:srgbClr val="800000"/>
              </a:solidFill>
              <a:latin typeface="TH Krub" pitchFamily="2" charset="-34"/>
              <a:cs typeface="+mn-cs"/>
            </a:endParaRPr>
          </a:p>
          <a:p>
            <a:pPr eaLnBrk="0" hangingPunct="0"/>
            <a:endParaRPr lang="th-TH" dirty="0"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2771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1258888" y="1484313"/>
            <a:ext cx="7453312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solidFill>
                  <a:srgbClr val="FF0000"/>
                </a:solidFill>
                <a:cs typeface="+mn-cs"/>
              </a:rPr>
              <a:t>๖.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   </a:t>
            </a:r>
            <a:r>
              <a:rPr lang="th-TH" sz="40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ดีพร้อม</a:t>
            </a:r>
            <a:r>
              <a:rPr lang="en-US" sz="4000" b="1" dirty="0">
                <a:latin typeface="TH Krub" pitchFamily="2" charset="-34"/>
                <a:cs typeface="+mn-cs"/>
              </a:rPr>
              <a:t>  </a:t>
            </a:r>
            <a:endParaRPr lang="th-TH" sz="4000" b="1" dirty="0">
              <a:latin typeface="TH Krub" pitchFamily="2" charset="-34"/>
              <a:cs typeface="+mn-cs"/>
            </a:endParaRPr>
          </a:p>
          <a:p>
            <a:pPr eaLnBrk="0" hangingPunct="0"/>
            <a:r>
              <a:rPr lang="th-TH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คือ</a:t>
            </a:r>
            <a:r>
              <a:rPr lang="en-US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ดีครบวงจร</a:t>
            </a:r>
            <a:r>
              <a:rPr lang="en-US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endParaRPr lang="th-TH" sz="4000" b="1" dirty="0">
              <a:solidFill>
                <a:srgbClr val="800000"/>
              </a:solidFill>
              <a:latin typeface="TH Krub" pitchFamily="2" charset="-34"/>
              <a:cs typeface="+mn-cs"/>
            </a:endParaRPr>
          </a:p>
          <a:p>
            <a:pPr eaLnBrk="0" hangingPunct="0"/>
            <a:r>
              <a:rPr lang="th-TH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ได้แก่</a:t>
            </a:r>
            <a:r>
              <a:rPr lang="en-US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รู้ดี</a:t>
            </a:r>
            <a:r>
              <a:rPr lang="en-US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สามารถดี</a:t>
            </a:r>
            <a:r>
              <a:rPr lang="en-US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ประพฤติดี</a:t>
            </a:r>
            <a:r>
              <a:rPr lang="en-US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sz="4000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en-US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  <a:t>o </a:t>
            </a:r>
            <a:r>
              <a:rPr lang="th-TH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รู้ดีเกิดจากการศึกษา...</a:t>
            </a:r>
            <a:r>
              <a:rPr lang="en-US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en-US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  <a:t>O </a:t>
            </a:r>
            <a:r>
              <a:rPr lang="th-TH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สามารถดีเกิดจากการฝึกฝน</a:t>
            </a:r>
            <a:r>
              <a:rPr lang="en-US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endParaRPr lang="th-TH" sz="4000" dirty="0">
              <a:solidFill>
                <a:srgbClr val="800000"/>
              </a:solidFill>
              <a:latin typeface="TH Krub" pitchFamily="2" charset="-34"/>
              <a:cs typeface="+mn-cs"/>
            </a:endParaRPr>
          </a:p>
          <a:p>
            <a:pPr eaLnBrk="0" hangingPunct="0"/>
            <a:r>
              <a:rPr lang="en-US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  <a:t>O </a:t>
            </a:r>
            <a:r>
              <a:rPr lang="th-TH" sz="4000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ประพฤติดีเกิดจากการมีคุณธรรม</a:t>
            </a:r>
            <a:endParaRPr lang="en-US" sz="4000" dirty="0">
              <a:solidFill>
                <a:srgbClr val="800000"/>
              </a:solidFill>
              <a:latin typeface="TH Krub" pitchFamily="2" charset="-34"/>
              <a:cs typeface="+mn-cs"/>
            </a:endParaRPr>
          </a:p>
          <a:p>
            <a:pPr eaLnBrk="0" hangingPunct="0"/>
            <a:endParaRPr lang="th-TH" sz="3200" dirty="0"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82413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ucrosiaUPC" pitchFamily="18" charset="-34"/>
                <a:cs typeface="+mn-cs"/>
              </a:rPr>
              <a:t>ท่านเชื่อหรือไม่?</a:t>
            </a:r>
            <a:endParaRPr lang="en-US" altLang="ko-KR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ucrosiaUPC" pitchFamily="18" charset="-34"/>
              <a:cs typeface="+mn-cs"/>
            </a:endParaRPr>
          </a:p>
        </p:txBody>
      </p:sp>
      <p:pic>
        <p:nvPicPr>
          <p:cNvPr id="15363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562533_401336213251067_1349735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00808"/>
            <a:ext cx="6285776" cy="4596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4513" y="1125538"/>
            <a:ext cx="8085137" cy="52228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h-TH" b="1">
                <a:solidFill>
                  <a:schemeClr val="bg1"/>
                </a:solidFill>
              </a:rPr>
              <a:t>การอยู่กับปัจจุบันขณะให้ได้มากที่สุด จะช่วยให้เกิดสมาธิและความลึกซึ้งทางปัญญา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3795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10"/>
          <p:cNvSpPr txBox="1">
            <a:spLocks noChangeArrowheads="1"/>
          </p:cNvSpPr>
          <p:nvPr/>
        </p:nvSpPr>
        <p:spPr bwMode="auto">
          <a:xfrm>
            <a:off x="900113" y="1484313"/>
            <a:ext cx="38163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๗.</a:t>
            </a:r>
            <a:r>
              <a:rPr lang="en-US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ยอมบ้าง</a:t>
            </a:r>
            <a:r>
              <a:rPr lang="en-US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</a:t>
            </a:r>
            <a:r>
              <a:rPr lang="en-US" sz="3200" b="1" dirty="0">
                <a:latin typeface="TH Krub" pitchFamily="2" charset="-34"/>
                <a:cs typeface="+mn-cs"/>
              </a:rPr>
              <a:t/>
            </a:r>
            <a:br>
              <a:rPr lang="en-US" sz="3200" b="1" dirty="0">
                <a:latin typeface="TH Krub" pitchFamily="2" charset="-34"/>
                <a:cs typeface="+mn-cs"/>
              </a:rPr>
            </a:br>
            <a:r>
              <a:rPr lang="th-TH" sz="3200" b="1" dirty="0">
                <a:latin typeface="TH Krub" pitchFamily="2" charset="-34"/>
                <a:cs typeface="+mn-cs"/>
              </a:rPr>
              <a:t>ไม่มานะ</a:t>
            </a:r>
            <a:r>
              <a:rPr lang="th-TH" sz="3200" b="1" dirty="0" err="1">
                <a:latin typeface="TH Krub" pitchFamily="2" charset="-34"/>
                <a:cs typeface="+mn-cs"/>
              </a:rPr>
              <a:t>ทิฎฐิ</a:t>
            </a:r>
            <a:r>
              <a:rPr lang="en-US" sz="3200" b="1" dirty="0">
                <a:latin typeface="TH Krub" pitchFamily="2" charset="-34"/>
                <a:cs typeface="+mn-cs"/>
              </a:rPr>
              <a:t>   </a:t>
            </a:r>
            <a:r>
              <a:rPr lang="th-TH" sz="3200" b="1" dirty="0">
                <a:latin typeface="TH Krub" pitchFamily="2" charset="-34"/>
                <a:cs typeface="+mn-cs"/>
              </a:rPr>
              <a:t>ไม่อวด     ดื้อ</a:t>
            </a:r>
            <a:r>
              <a:rPr lang="en-US" sz="3200" b="1" dirty="0">
                <a:latin typeface="TH Krub" pitchFamily="2" charset="-34"/>
                <a:cs typeface="+mn-cs"/>
              </a:rPr>
              <a:t> </a:t>
            </a:r>
            <a:r>
              <a:rPr lang="th-TH" sz="3200" b="1" dirty="0">
                <a:latin typeface="TH Krub" pitchFamily="2" charset="-34"/>
                <a:cs typeface="+mn-cs"/>
              </a:rPr>
              <a:t>ไม่ถือเก่ง</a:t>
            </a:r>
            <a:r>
              <a:rPr lang="en-US" sz="3200" b="1" dirty="0">
                <a:latin typeface="TH Krub" pitchFamily="2" charset="-34"/>
                <a:cs typeface="+mn-cs"/>
              </a:rPr>
              <a:t>   </a:t>
            </a:r>
            <a:r>
              <a:rPr lang="th-TH" sz="3200" b="1" dirty="0">
                <a:latin typeface="TH Krub" pitchFamily="2" charset="-34"/>
                <a:cs typeface="+mn-cs"/>
              </a:rPr>
              <a:t>ว่าข้าแน่</a:t>
            </a:r>
            <a:r>
              <a:rPr lang="en-US" sz="3200" b="1" dirty="0">
                <a:latin typeface="TH Krub" pitchFamily="2" charset="-34"/>
                <a:cs typeface="+mn-cs"/>
              </a:rPr>
              <a:t> </a:t>
            </a:r>
            <a:endParaRPr lang="th-TH" sz="3200" b="1" dirty="0">
              <a:latin typeface="TH Krub" pitchFamily="2" charset="-34"/>
              <a:cs typeface="+mn-cs"/>
            </a:endParaRPr>
          </a:p>
          <a:p>
            <a:pPr eaLnBrk="0" hangingPunct="0"/>
            <a:r>
              <a:rPr lang="th-TH" sz="3200" b="1" dirty="0">
                <a:latin typeface="TH Krub" pitchFamily="2" charset="-34"/>
                <a:cs typeface="+mn-cs"/>
              </a:rPr>
              <a:t>ต้องฉลาดที่จะโง่</a:t>
            </a:r>
            <a:r>
              <a:rPr lang="en-US" sz="3200" b="1" dirty="0">
                <a:latin typeface="TH Krub" pitchFamily="2" charset="-34"/>
                <a:cs typeface="+mn-cs"/>
              </a:rPr>
              <a:t> </a:t>
            </a:r>
            <a:r>
              <a:rPr lang="th-TH" sz="3200" b="1" dirty="0">
                <a:latin typeface="TH Krub" pitchFamily="2" charset="-34"/>
                <a:cs typeface="+mn-cs"/>
              </a:rPr>
              <a:t>นักทำงานหรือนักบริหาร</a:t>
            </a:r>
            <a:r>
              <a:rPr lang="en-US" sz="3200" b="1" dirty="0">
                <a:latin typeface="TH Krub" pitchFamily="2" charset="-34"/>
                <a:cs typeface="+mn-cs"/>
              </a:rPr>
              <a:t>  </a:t>
            </a:r>
            <a:endParaRPr lang="th-TH" sz="3200" b="1" dirty="0">
              <a:latin typeface="TH Krub" pitchFamily="2" charset="-34"/>
              <a:cs typeface="+mn-cs"/>
            </a:endParaRPr>
          </a:p>
          <a:p>
            <a:pPr eaLnBrk="0" hangingPunct="0"/>
            <a:r>
              <a:rPr lang="th-TH" sz="32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ต้องปากจู๋</a:t>
            </a:r>
            <a:r>
              <a:rPr lang="en-US" sz="32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</a:t>
            </a:r>
            <a:r>
              <a:rPr lang="th-TH" sz="32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หูกว้าง</a:t>
            </a:r>
            <a:r>
              <a:rPr lang="en-US" sz="32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</a:t>
            </a:r>
          </a:p>
          <a:p>
            <a:pPr eaLnBrk="0" hangingPunct="0"/>
            <a:r>
              <a:rPr lang="th-TH" sz="32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ตาโต</a:t>
            </a:r>
            <a:r>
              <a:rPr lang="en-US" sz="32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</a:t>
            </a:r>
            <a:r>
              <a:rPr lang="th-TH" sz="32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โง่เป็น</a:t>
            </a:r>
            <a:r>
              <a:rPr lang="en-US" sz="3200" dirty="0">
                <a:latin typeface="TH Krub" pitchFamily="2" charset="-34"/>
                <a:cs typeface="+mn-cs"/>
              </a:rPr>
              <a:t/>
            </a:r>
            <a:br>
              <a:rPr lang="en-US" sz="3200" dirty="0">
                <a:latin typeface="TH Krub" pitchFamily="2" charset="-34"/>
                <a:cs typeface="+mn-cs"/>
              </a:rPr>
            </a:br>
            <a:endParaRPr lang="th-TH" sz="3200" dirty="0">
              <a:latin typeface="TH Krub" pitchFamily="2" charset="-34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338" y="1484313"/>
            <a:ext cx="4105275" cy="480218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2400" dirty="0"/>
              <a:t>ปากจู๋</a:t>
            </a:r>
            <a:r>
              <a:rPr lang="en-US" sz="2400" dirty="0"/>
              <a:t>  </a:t>
            </a:r>
            <a:r>
              <a:rPr lang="th-TH" sz="2400" dirty="0"/>
              <a:t>ปากมีปากเดียว</a:t>
            </a:r>
            <a:r>
              <a:rPr lang="en-US" sz="2400" dirty="0"/>
              <a:t>   </a:t>
            </a:r>
            <a:r>
              <a:rPr lang="th-TH" sz="2400" dirty="0"/>
              <a:t>แต่หูมีสองข้าง</a:t>
            </a:r>
            <a:r>
              <a:rPr lang="en-US" sz="2400" dirty="0"/>
              <a:t>   </a:t>
            </a:r>
            <a:r>
              <a:rPr lang="th-TH" sz="2400" dirty="0"/>
              <a:t>เพราะฉะนั้น...พูดให้น้อย</a:t>
            </a:r>
            <a:r>
              <a:rPr lang="en-US" sz="2400" dirty="0"/>
              <a:t>  </a:t>
            </a:r>
            <a:r>
              <a:rPr lang="th-TH" sz="2400" dirty="0"/>
              <a:t>แต่ฟังให้มาก</a:t>
            </a:r>
            <a:r>
              <a:rPr lang="en-US" sz="2400" dirty="0"/>
              <a:t>  </a:t>
            </a:r>
            <a:r>
              <a:rPr lang="th-TH" sz="2400" dirty="0"/>
              <a:t>ฟังทุกอย่าง</a:t>
            </a:r>
            <a:r>
              <a:rPr lang="en-US" sz="2400" dirty="0"/>
              <a:t>  </a:t>
            </a:r>
            <a:r>
              <a:rPr lang="th-TH" sz="2400" dirty="0"/>
              <a:t>ฟังทั้งคนในคนนอก</a:t>
            </a:r>
            <a:r>
              <a:rPr lang="en-US" sz="2400" dirty="0"/>
              <a:t> </a:t>
            </a:r>
            <a:endParaRPr lang="th-TH" sz="2400" dirty="0"/>
          </a:p>
          <a:p>
            <a:pPr algn="ctr" eaLnBrk="0" hangingPunct="0">
              <a:defRPr/>
            </a:pPr>
            <a:r>
              <a:rPr lang="th-TH" sz="2400" dirty="0"/>
              <a:t>ตาโต</a:t>
            </a:r>
            <a:r>
              <a:rPr lang="en-US" sz="2400" dirty="0"/>
              <a:t>  </a:t>
            </a:r>
            <a:r>
              <a:rPr lang="th-TH" sz="2400" dirty="0"/>
              <a:t>ดูอะไรให้กว้าง</a:t>
            </a:r>
            <a:r>
              <a:rPr lang="en-US" sz="2400" dirty="0"/>
              <a:t> </a:t>
            </a:r>
            <a:r>
              <a:rPr lang="th-TH" sz="2400" dirty="0"/>
              <a:t>ให้รอบครอบ</a:t>
            </a:r>
            <a:r>
              <a:rPr lang="en-US" sz="2400" dirty="0"/>
              <a:t> </a:t>
            </a:r>
            <a:r>
              <a:rPr lang="th-TH" sz="2400" dirty="0"/>
              <a:t>อย่าตาถั่ว</a:t>
            </a:r>
            <a:r>
              <a:rPr lang="en-US" sz="2400" dirty="0"/>
              <a:t> </a:t>
            </a:r>
            <a:r>
              <a:rPr lang="th-TH" sz="2400" dirty="0"/>
              <a:t>ต้องตาทิพย์</a:t>
            </a:r>
            <a:r>
              <a:rPr lang="en-US" sz="2400" dirty="0"/>
              <a:t> </a:t>
            </a:r>
            <a:r>
              <a:rPr lang="th-TH" sz="2400" dirty="0"/>
              <a:t>จะได้ไม่ถูกต้มหรือถูกหลอก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th-TH" sz="2400" dirty="0"/>
              <a:t>โง่เป็น</a:t>
            </a:r>
            <a:r>
              <a:rPr lang="en-US" sz="2400" dirty="0"/>
              <a:t>   </a:t>
            </a:r>
            <a:r>
              <a:rPr lang="th-TH" sz="2400" dirty="0"/>
              <a:t>อย่าไปอวดรู้ทุกอย่าง</a:t>
            </a:r>
            <a:r>
              <a:rPr lang="en-US" sz="2400" dirty="0"/>
              <a:t>   </a:t>
            </a:r>
            <a:endParaRPr lang="th-TH" sz="2400" dirty="0"/>
          </a:p>
          <a:p>
            <a:pPr algn="ctr" eaLnBrk="0" hangingPunct="0">
              <a:defRPr/>
            </a:pPr>
            <a:r>
              <a:rPr lang="th-TH" sz="2400" dirty="0"/>
              <a:t>บางอย่างรู้แต่ทำเป็นไม่รู้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        </a:t>
            </a:r>
            <a:r>
              <a:rPr lang="th-TH" sz="2400" dirty="0"/>
              <a:t>รู้มากๆก็ทำเป็นรู้น้อยๆ</a:t>
            </a:r>
            <a:r>
              <a:rPr lang="en-US" sz="2400" dirty="0"/>
              <a:t>    </a:t>
            </a:r>
            <a:endParaRPr lang="th-TH" sz="2400" dirty="0"/>
          </a:p>
          <a:p>
            <a:pPr algn="ctr" eaLnBrk="0" hangingPunct="0">
              <a:defRPr/>
            </a:pPr>
            <a:r>
              <a:rPr lang="th-TH" sz="2400" dirty="0"/>
              <a:t>โบราณว่า...โง่ไม่เป็น</a:t>
            </a:r>
            <a:r>
              <a:rPr lang="en-US" sz="2400" dirty="0"/>
              <a:t>  </a:t>
            </a:r>
            <a:r>
              <a:rPr lang="th-TH" sz="2400" dirty="0"/>
              <a:t>เป็นใหญ่ยาก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        </a:t>
            </a:r>
            <a:r>
              <a:rPr lang="th-TH" sz="2400" dirty="0"/>
              <a:t>แต่ขอฝากต่อว่า</a:t>
            </a:r>
            <a:r>
              <a:rPr lang="en-US" sz="2400" dirty="0"/>
              <a:t>  </a:t>
            </a:r>
            <a:endParaRPr lang="th-TH" sz="2400" dirty="0"/>
          </a:p>
          <a:p>
            <a:pPr algn="ctr" eaLnBrk="0" hangingPunct="0">
              <a:defRPr/>
            </a:pPr>
            <a:r>
              <a:rPr lang="th-TH" sz="2400" dirty="0"/>
              <a:t>ถ้าโง่มากๆ</a:t>
            </a:r>
            <a:r>
              <a:rPr lang="en-US" sz="2400" dirty="0"/>
              <a:t>  </a:t>
            </a:r>
            <a:r>
              <a:rPr lang="th-TH" sz="2400" dirty="0"/>
              <a:t>ก็ยากจะเป็นใหญ่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        </a:t>
            </a:r>
            <a:r>
              <a:rPr lang="th-TH" sz="2400" dirty="0"/>
              <a:t>อย่าลืม...ไม่มีใครเอาคนโง่เป็นผู้นำ...</a:t>
            </a:r>
            <a:endParaRPr lang="en-US" sz="2400" dirty="0"/>
          </a:p>
          <a:p>
            <a:pPr algn="ctr" eaLnBrk="0" hangingPunct="0">
              <a:defRPr/>
            </a:pPr>
            <a:endParaRPr lang="th-TH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4819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10"/>
          <p:cNvSpPr txBox="1">
            <a:spLocks noChangeArrowheads="1"/>
          </p:cNvSpPr>
          <p:nvPr/>
        </p:nvSpPr>
        <p:spPr bwMode="auto">
          <a:xfrm>
            <a:off x="684213" y="1349375"/>
            <a:ext cx="79914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๘.</a:t>
            </a:r>
            <a:r>
              <a:rPr lang="en-US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ช่างเขียน</a:t>
            </a:r>
            <a:r>
              <a:rPr lang="en-US" sz="3600" b="1" dirty="0">
                <a:latin typeface="TH Krub" pitchFamily="2" charset="-34"/>
                <a:cs typeface="+mn-cs"/>
              </a:rPr>
              <a:t/>
            </a:r>
            <a:br>
              <a:rPr lang="en-US" sz="3600" b="1" dirty="0">
                <a:latin typeface="TH Krub" pitchFamily="2" charset="-34"/>
                <a:cs typeface="+mn-cs"/>
              </a:rPr>
            </a:br>
            <a:r>
              <a:rPr lang="en-US" sz="3600" b="1" dirty="0">
                <a:latin typeface="TH Krub" pitchFamily="2" charset="-34"/>
                <a:cs typeface="+mn-cs"/>
              </a:rPr>
              <a:t>     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มีความรู้อย่างเดียวไม่พอ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ความรู้ต้องคู่กับบันทึก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   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หลักหรือหัวใจบัณฑิต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คือ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สุ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จิ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ปุ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ลิ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   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สุ...สุตะ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ฟังเป็น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      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จิ...</a:t>
            </a:r>
            <a:r>
              <a:rPr lang="th-TH" sz="3600" b="1" dirty="0" err="1">
                <a:solidFill>
                  <a:srgbClr val="800000"/>
                </a:solidFill>
                <a:latin typeface="TH Krub" pitchFamily="2" charset="-34"/>
                <a:cs typeface="+mn-cs"/>
              </a:rPr>
              <a:t>จิน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ตะ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คิดเป็น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</a:b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   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ปุ...ปุจฉา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ถามเป็น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    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ลิ...</a:t>
            </a:r>
            <a:r>
              <a:rPr lang="th-TH" sz="3600" b="1" dirty="0" err="1">
                <a:solidFill>
                  <a:srgbClr val="800000"/>
                </a:solidFill>
                <a:latin typeface="TH Krub" pitchFamily="2" charset="-34"/>
                <a:cs typeface="+mn-cs"/>
              </a:rPr>
              <a:t>ลิขิ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ตะ</a:t>
            </a:r>
            <a:r>
              <a:rPr lang="en-US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  </a:t>
            </a:r>
            <a:r>
              <a:rPr lang="th-TH" sz="3600" b="1" dirty="0">
                <a:solidFill>
                  <a:srgbClr val="800000"/>
                </a:solidFill>
                <a:latin typeface="TH Krub" pitchFamily="2" charset="-34"/>
                <a:cs typeface="+mn-cs"/>
              </a:rPr>
              <a:t>บันทึกเป็น</a:t>
            </a:r>
            <a:endParaRPr lang="en-US" sz="3600" b="1" dirty="0">
              <a:solidFill>
                <a:srgbClr val="800000"/>
              </a:solidFill>
              <a:latin typeface="TH Krub" pitchFamily="2" charset="-34"/>
              <a:cs typeface="+mn-cs"/>
            </a:endParaRPr>
          </a:p>
          <a:p>
            <a:pPr eaLnBrk="0" hangingPunct="0"/>
            <a:endParaRPr lang="th-TH" sz="3600" dirty="0"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5843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971550" y="1412875"/>
            <a:ext cx="367188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๙.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เรียนรู้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 </a:t>
            </a:r>
            <a:r>
              <a:rPr lang="en-US" sz="3200" b="1" dirty="0">
                <a:latin typeface="TH SarabunPSK" pitchFamily="34" charset="-34"/>
                <a:cs typeface="+mn-cs"/>
              </a:rPr>
              <a:t/>
            </a:r>
            <a:br>
              <a:rPr lang="en-US" sz="3200" b="1" dirty="0">
                <a:latin typeface="TH SarabunPSK" pitchFamily="34" charset="-34"/>
                <a:cs typeface="+mn-cs"/>
              </a:rPr>
            </a:b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ไม่มีใครเป็นมาแต่แรกเกิด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endParaRPr lang="th-TH" sz="32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eaLnBrk="0" hangingPunct="0"/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ต้องเรียนรู้ทั้งนั้น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ไม่เรียนไม่รู้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ไม่ดูไม่เห็น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endParaRPr lang="th-TH" sz="32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eaLnBrk="0" hangingPunct="0"/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ไม่ท่องไม่จำ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ไม่ทำไม่เป็น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จะทำงานต้องรู้จักงาน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endParaRPr lang="th-TH" sz="32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eaLnBrk="0" hangingPunct="0"/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รู้จักผู้ร่วมงาน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รู้จักงานยังไม่พอ...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ต้องรู้จักใจผู้ร่วมงาน</a:t>
            </a:r>
            <a:r>
              <a:rPr lang="en-US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endParaRPr lang="th-TH" sz="32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eaLnBrk="0" hangingPunct="0"/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รู้ใจผู้บังคับบัญชา</a:t>
            </a:r>
            <a:r>
              <a:rPr lang="en-US" sz="3200" b="1" dirty="0">
                <a:solidFill>
                  <a:srgbClr val="800000"/>
                </a:solidFill>
                <a:cs typeface="+mn-cs"/>
              </a:rPr>
              <a:t>    </a:t>
            </a:r>
          </a:p>
          <a:p>
            <a:pPr eaLnBrk="0" hangingPunct="0"/>
            <a:endParaRPr lang="th-TH" sz="3200" dirty="0"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338" y="1268413"/>
            <a:ext cx="4105275" cy="501650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รู้ใจผู้ใต้บังคับบัญชาด้วยว่าเขาเป็นคนอย่างไร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จะได้มอบหมายงานให้ตรงกับความถนัดกับอัธยาศัย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สำหรับผู้บังคับบัญชาหรือผู้ใหญ่ </a:t>
            </a:r>
          </a:p>
          <a:p>
            <a:pPr eaLnBrk="0" hangingPunct="0">
              <a:defRPr/>
            </a:pP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ให้ "รู้ใจ“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>   </a:t>
            </a: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แต่อย่าเผลอไป  “รู้ทัน"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>  </a:t>
            </a:r>
            <a:endParaRPr lang="th-TH" sz="3200" dirty="0">
              <a:solidFill>
                <a:schemeClr val="bg1"/>
              </a:solidFill>
              <a:latin typeface="TH SarabunPSK" pitchFamily="34" charset="-34"/>
            </a:endParaRPr>
          </a:p>
          <a:p>
            <a:pPr eaLnBrk="0" hangingPunct="0">
              <a:defRPr/>
            </a:pP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เพราะผู้ใหญ่ไม่ชอบ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เพราะฉะนั้น...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รู้เท่าเอาไว้กัน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>   </a:t>
            </a: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รู้ทันเอาไว้แก้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>   </a:t>
            </a:r>
            <a:endParaRPr lang="th-TH" sz="3200" dirty="0">
              <a:solidFill>
                <a:schemeClr val="bg1"/>
              </a:solidFill>
              <a:latin typeface="TH SarabunPSK" pitchFamily="34" charset="-34"/>
            </a:endParaRPr>
          </a:p>
          <a:p>
            <a:pPr eaLnBrk="0" hangingPunct="0">
              <a:defRPr/>
            </a:pP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รู้ไม่เท่าไม่ทัน</a:t>
            </a:r>
            <a:r>
              <a:rPr lang="en-US" sz="3200" dirty="0">
                <a:solidFill>
                  <a:schemeClr val="bg1"/>
                </a:solidFill>
                <a:latin typeface="TH SarabunPSK" pitchFamily="34" charset="-34"/>
              </a:rPr>
              <a:t>  </a:t>
            </a:r>
            <a:endParaRPr lang="th-TH" sz="3200" dirty="0">
              <a:solidFill>
                <a:schemeClr val="bg1"/>
              </a:solidFill>
              <a:latin typeface="TH SarabunPSK" pitchFamily="34" charset="-34"/>
            </a:endParaRPr>
          </a:p>
          <a:p>
            <a:pPr eaLnBrk="0" hangingPunct="0">
              <a:defRPr/>
            </a:pPr>
            <a:r>
              <a:rPr lang="th-TH" sz="3200" dirty="0">
                <a:solidFill>
                  <a:schemeClr val="bg1"/>
                </a:solidFill>
                <a:latin typeface="TH SarabunPSK" pitchFamily="34" charset="-34"/>
              </a:rPr>
              <a:t>หมดทางกันและทางแก้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ขยายความ</a:t>
            </a:r>
            <a:endParaRPr lang="en-US" altLang="ko-KR" sz="4800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6867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1412875"/>
            <a:ext cx="756126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๑๐.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n-cs"/>
              </a:rPr>
              <a:t>สู้งาน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ทำงานตามหน้าที่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ทั้งงานส่วนตัว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endParaRPr lang="th-TH" sz="36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eaLnBrk="0" hangingPunct="0"/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งานส่วนรวม...สู้อุปสรรค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บางครั้งอุปสรรคปัญหา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ก็เป็นที่มาแห่งความสำเร็จ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มารไม่มีบารมีไม่เกิด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ปัญหามีไว้แก้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มิใช่มีไว้ให้กลุ้ม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</a:b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ทำงานจะให้มีความสุข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 </a:t>
            </a: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ต้องสนุกกับการทำงาน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endParaRPr lang="th-TH" sz="36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eaLnBrk="0" hangingPunct="0"/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อย่าเบื่อ</a:t>
            </a:r>
            <a:r>
              <a:rPr lang="en-US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   </a:t>
            </a:r>
            <a:r>
              <a:rPr lang="th-TH" sz="36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อย่าบ่น..</a:t>
            </a:r>
            <a:endParaRPr lang="en-US" sz="36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eaLnBrk="0" hangingPunct="0"/>
            <a:endParaRPr lang="th-TH" sz="3200" dirty="0"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สรุป</a:t>
            </a:r>
            <a:endParaRPr lang="en-US" altLang="ko-KR" sz="4800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7891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2988" y="1349375"/>
            <a:ext cx="7632700" cy="5016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ในการทำงานทุกชนิดไม่ว่างานทางโลกหรือทางธรรม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ธรรมที่ต้องใช้ประจำ เป็นธรรมะพื้นฐานในการทำงาน ก็คือ</a:t>
            </a:r>
          </a:p>
          <a:p>
            <a:pPr marL="514350" indent="-514350" eaLnBrk="0" hangingPunct="0">
              <a:buFontTx/>
              <a:buAutoNum type="thaiNumPeriod"/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มีสติสัมปชัญญะ มีสมาธิในการทำงาน</a:t>
            </a:r>
          </a:p>
          <a:p>
            <a:pPr marL="514350" indent="-514350" eaLnBrk="0" hangingPunct="0">
              <a:buFontTx/>
              <a:buAutoNum type="thaiNumPeriod" startAt="2"/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มีใจรักงาน สู้งาน อดทน (ฉันทะ, ขันติ)</a:t>
            </a:r>
          </a:p>
          <a:p>
            <a:pPr marL="514350" indent="-514350" eaLnBrk="0" hangingPunct="0">
              <a:buFontTx/>
              <a:buAutoNum type="thaiNumPeriod" startAt="3"/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ขยัน ไม่เกียจคร้าน ไม่มั่วสุม ไม่แอบนอน (วิริยะ)</a:t>
            </a:r>
          </a:p>
          <a:p>
            <a:pPr marL="514350" indent="-514350" eaLnBrk="0" hangingPunct="0">
              <a:buFontTx/>
              <a:buAutoNum type="thaiNumPeriod" startAt="4"/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ทุ่มเทใจ อุทิศตัวให้กับงาน ไม่เอาแต่โกรธ งุ่นง่าน (จิตตะ)</a:t>
            </a:r>
          </a:p>
          <a:p>
            <a:pPr marL="514350" indent="-514350" eaLnBrk="0" hangingPunct="0">
              <a:buFontTx/>
              <a:buAutoNum type="thaiNumPeriod" startAt="5"/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เรียนรู้งาน ใช้ปัญญาพิจารณาตรวจสอบงานอยู่เรื่อยๆ (วิมังสา) </a:t>
            </a:r>
          </a:p>
          <a:p>
            <a:pPr marL="514350" indent="-514350" eaLnBrk="0" hangingPunct="0">
              <a:buFontTx/>
              <a:buAutoNum type="thaiNumPeriod" startAt="6"/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ไม่ประมาท ไม่ชะล่าใจ (อัปปมาทะ) </a:t>
            </a:r>
          </a:p>
          <a:p>
            <a:pPr marL="514350" indent="-514350" eaLnBrk="0" hangingPunct="0">
              <a:defRPr/>
            </a:pPr>
            <a:endParaRPr lang="th-TH" sz="32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marL="514350" indent="-514350" eaLnBrk="0" hangingPunct="0"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ส่วนกับเพื่อนร่วมงาน ก็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รัก,สามัคคี,มีน้ำใจ ให้อภัยกันและกัน</a:t>
            </a:r>
            <a:endParaRPr lang="th-TH" sz="3200" dirty="0"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34291_3212633876842_1296137464_43655652_77375382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785225" cy="51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98512"/>
          </a:xfrm>
          <a:solidFill>
            <a:srgbClr val="FFC000"/>
          </a:solidFill>
          <a:ln w="38100">
            <a:solidFill>
              <a:srgbClr val="FF0066"/>
            </a:solidFill>
          </a:ln>
        </p:spPr>
        <p:txBody>
          <a:bodyPr/>
          <a:lstStyle/>
          <a:p>
            <a:r>
              <a:rPr lang="th-TH" altLang="ko-KR" sz="5400" b="1" dirty="0" smtClean="0">
                <a:solidFill>
                  <a:srgbClr val="002060"/>
                </a:solidFill>
                <a:latin typeface="TH K2D July8" pitchFamily="2" charset="-34"/>
                <a:cs typeface="+mn-cs"/>
              </a:rPr>
              <a:t>งานครูทั่วแผ่นดิน</a:t>
            </a:r>
            <a:endParaRPr lang="en-US" altLang="ko-KR" sz="5400" b="1" dirty="0" smtClean="0">
              <a:solidFill>
                <a:srgbClr val="002060"/>
              </a:solidFill>
              <a:latin typeface="TH K2D July8" pitchFamily="2" charset="-34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981075"/>
            <a:ext cx="8785225" cy="522288"/>
          </a:xfrm>
          <a:prstGeom prst="rect">
            <a:avLst/>
          </a:prstGeom>
          <a:solidFill>
            <a:srgbClr val="FFFF00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b="1">
                <a:solidFill>
                  <a:srgbClr val="800000"/>
                </a:solidFill>
              </a:rPr>
              <a:t>แนวคิดของคุณครูกานท์ (ศิวกานท์ ปทุมสูติ) แห่งทุ่งสักอาศรม อ.อู่ทอง จ.สุพรรณบุรี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98512"/>
          </a:xfrm>
          <a:solidFill>
            <a:srgbClr val="FFC000"/>
          </a:solidFill>
          <a:ln w="38100">
            <a:solidFill>
              <a:srgbClr val="FF0066"/>
            </a:solidFill>
          </a:ln>
        </p:spPr>
        <p:txBody>
          <a:bodyPr/>
          <a:lstStyle/>
          <a:p>
            <a:r>
              <a:rPr lang="th-TH" altLang="ko-KR" sz="5400" b="1" smtClean="0">
                <a:solidFill>
                  <a:srgbClr val="002060"/>
                </a:solidFill>
                <a:latin typeface="EucrosiaUPC" pitchFamily="18" charset="-34"/>
                <a:cs typeface="EucrosiaUPC" pitchFamily="18" charset="-34"/>
              </a:rPr>
              <a:t>งานครู</a:t>
            </a:r>
            <a:endParaRPr lang="en-US" altLang="ko-KR" sz="5400" b="1" smtClean="0">
              <a:solidFill>
                <a:srgbClr val="002060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6" name="Picture 5" descr="smile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268760"/>
            <a:ext cx="354489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4024313" y="1557338"/>
            <a:ext cx="4306887" cy="7683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h-TH" sz="4400" b="1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ปัญญา สุทธิ เมตตากรุณา</a:t>
            </a:r>
          </a:p>
        </p:txBody>
      </p: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4121150" y="2636838"/>
            <a:ext cx="4195763" cy="2616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4400" b="1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...ให้เลือก...</a:t>
            </a:r>
          </a:p>
          <a:p>
            <a:pPr algn="just" eaLnBrk="0" hangingPunct="0"/>
            <a:r>
              <a:rPr lang="th-TH" sz="4000" b="1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๑.เอาผู้เรียนเป็นศูนย์กลาง</a:t>
            </a:r>
          </a:p>
          <a:p>
            <a:pPr algn="just" eaLnBrk="0" hangingPunct="0"/>
            <a:r>
              <a:rPr lang="th-TH" sz="4000" b="1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๒.เอาครูเป็นศูนย์กลาง</a:t>
            </a:r>
          </a:p>
          <a:p>
            <a:pPr algn="just" eaLnBrk="0" hangingPunct="0"/>
            <a:r>
              <a:rPr lang="th-TH" sz="4000" b="1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๓.เอาชีวิตเป็นศูนย์กลาง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h-TH" altLang="ko-KR" sz="4800" b="1" dirty="0" smtClean="0">
                <a:solidFill>
                  <a:srgbClr val="002060"/>
                </a:solidFill>
                <a:latin typeface="TH Krub" pitchFamily="2" charset="-34"/>
                <a:cs typeface="+mn-cs"/>
              </a:rPr>
              <a:t>ข้อคิดในการทำงาน (๑)</a:t>
            </a:r>
            <a:endParaRPr lang="en-US" altLang="ko-KR" sz="4800" b="1" dirty="0" smtClean="0">
              <a:solidFill>
                <a:srgbClr val="002060"/>
              </a:solidFill>
              <a:latin typeface="TH Krub" pitchFamily="2" charset="-34"/>
              <a:cs typeface="+mn-cs"/>
            </a:endParaRPr>
          </a:p>
        </p:txBody>
      </p:sp>
      <p:pic>
        <p:nvPicPr>
          <p:cNvPr id="13" name="Picture 12" descr="p_349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95007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150" y="6381750"/>
            <a:ext cx="5040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2000" b="1" dirty="0">
                <a:solidFill>
                  <a:srgbClr val="800000"/>
                </a:solidFill>
                <a:cs typeface="+mj-cs"/>
              </a:rPr>
              <a:t>คติในการทำงานจากเรื่องราวของหลวงพ่อซีนก่าย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h-TH" altLang="ko-KR" sz="4800" b="1" dirty="0" smtClean="0">
                <a:solidFill>
                  <a:srgbClr val="002060"/>
                </a:solidFill>
                <a:latin typeface="TH Krub" pitchFamily="2" charset="-34"/>
                <a:cs typeface="+mn-cs"/>
              </a:rPr>
              <a:t>ข้อคิดในการทำงาน (๒)</a:t>
            </a:r>
            <a:endParaRPr lang="en-US" altLang="ko-KR" sz="4800" b="1" dirty="0" smtClean="0">
              <a:solidFill>
                <a:srgbClr val="002060"/>
              </a:solidFill>
              <a:latin typeface="TH Krub" pitchFamily="2" charset="-34"/>
              <a:cs typeface="+mn-cs"/>
            </a:endParaRPr>
          </a:p>
        </p:txBody>
      </p:sp>
      <p:pic>
        <p:nvPicPr>
          <p:cNvPr id="41987" name="Picture 12" descr="p_349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76700"/>
            <a:ext cx="3378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he-happy-work-cycle-what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25538"/>
            <a:ext cx="51181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970088" y="6372225"/>
            <a:ext cx="332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000" b="1">
                <a:solidFill>
                  <a:schemeClr val="bg1"/>
                </a:solidFill>
              </a:rPr>
              <a:t>ขอบคุณภาพจาก </a:t>
            </a:r>
            <a:r>
              <a:rPr lang="en-US" sz="2000" b="1">
                <a:solidFill>
                  <a:schemeClr val="bg1"/>
                </a:solidFill>
              </a:rPr>
              <a:t>Internet</a:t>
            </a:r>
            <a:endParaRPr lang="th-TH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h-TH" altLang="ko-KR" sz="4800" b="1" dirty="0" smtClean="0">
                <a:solidFill>
                  <a:srgbClr val="002060"/>
                </a:solidFill>
                <a:latin typeface="TH Krub" pitchFamily="2" charset="-34"/>
                <a:cs typeface="+mn-cs"/>
              </a:rPr>
              <a:t>ข้อคิดในการทำงาน (๓)</a:t>
            </a:r>
            <a:endParaRPr lang="en-US" altLang="ko-KR" sz="4800" b="1" dirty="0" smtClean="0">
              <a:solidFill>
                <a:srgbClr val="002060"/>
              </a:solidFill>
              <a:latin typeface="TH Krub" pitchFamily="2" charset="-34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138" y="1458913"/>
            <a:ext cx="8497887" cy="5048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“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อยู่กับสิ่งที่มี ไม่ใช่สิ่งที่ฝัน และทำสิ่งนั้นให้ดีที่สุด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”</a:t>
            </a:r>
          </a:p>
          <a:p>
            <a:pPr algn="ctr" eaLnBrk="0" hangingPunct="0">
              <a:defRPr/>
            </a:pPr>
            <a:endParaRPr lang="en-US" sz="4000" b="1" dirty="0">
              <a:solidFill>
                <a:srgbClr val="002060"/>
              </a:solidFill>
              <a:cs typeface="+mn-cs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rgbClr val="002060"/>
              </a:solidFill>
              <a:cs typeface="+mn-cs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rgbClr val="002060"/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“อย่าเป็นคนคิดมากในเรื่องเล็กๆ น้อยๆ  เช่น คำพูดของผู้ร่วมงาน หนักนิดเบาหน่อยก็ทำเป็นไม่ได้ยินเสีย”</a:t>
            </a:r>
          </a:p>
          <a:p>
            <a:pPr algn="ctr" eaLnBrk="0" hangingPunct="0">
              <a:defRPr/>
            </a:pPr>
            <a:endParaRPr lang="th-TH" sz="3200" b="1" dirty="0">
              <a:solidFill>
                <a:srgbClr val="800000"/>
              </a:solidFill>
              <a:latin typeface="TH SarabunPSK" pitchFamily="34" charset="-34"/>
              <a:cs typeface="+mn-cs"/>
            </a:endParaRPr>
          </a:p>
          <a:p>
            <a:pPr algn="ctr" eaLnBrk="0" hangingPunct="0">
              <a:defRPr/>
            </a:pPr>
            <a:r>
              <a:rPr lang="th-TH" sz="3200" b="1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(คำคมจาก...มูลนิธิศูนย์วิปัสสนาเชียงใหม่)</a:t>
            </a:r>
          </a:p>
          <a:p>
            <a:pPr algn="ctr" eaLnBrk="0" hangingPunct="0">
              <a:defRPr/>
            </a:pPr>
            <a:endParaRPr lang="th-TH" sz="1800" dirty="0">
              <a:cs typeface="+mn-cs"/>
            </a:endParaRPr>
          </a:p>
        </p:txBody>
      </p:sp>
      <p:pic>
        <p:nvPicPr>
          <p:cNvPr id="43012" name="Picture 1450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133600"/>
            <a:ext cx="2125663" cy="1819275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82413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ucrosiaUPC" pitchFamily="18" charset="-34"/>
                <a:cs typeface="+mn-cs"/>
              </a:rPr>
              <a:t>ถ้าท่านเชื่อ</a:t>
            </a:r>
            <a:endParaRPr lang="en-US" altLang="ko-KR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ucrosiaUPC" pitchFamily="18" charset="-34"/>
              <a:cs typeface="+mn-cs"/>
            </a:endParaRPr>
          </a:p>
        </p:txBody>
      </p:sp>
      <p:pic>
        <p:nvPicPr>
          <p:cNvPr id="16387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562533_401336213251067_13497357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00808"/>
            <a:ext cx="6285776" cy="4596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593725" y="1125538"/>
            <a:ext cx="7986713" cy="52228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h-TH" b="1" dirty="0">
                <a:solidFill>
                  <a:schemeClr val="bg1"/>
                </a:solidFill>
              </a:rPr>
              <a:t>เรามายุติการใช้เครื่องสื่อสารชั่วขณะ และอยู่กับกิจกรรมเฉพาะหน้าขณะนี้ให้ดีที่สุด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h-TH" altLang="ko-KR" sz="4800" b="1" dirty="0" smtClean="0">
                <a:solidFill>
                  <a:srgbClr val="002060"/>
                </a:solidFill>
                <a:latin typeface="TH Krub" pitchFamily="2" charset="-34"/>
                <a:cs typeface="+mn-cs"/>
              </a:rPr>
              <a:t>ข้อคิดในการทำงาน (๔)</a:t>
            </a:r>
            <a:endParaRPr lang="en-US" altLang="ko-KR" sz="4800" b="1" dirty="0" smtClean="0">
              <a:solidFill>
                <a:srgbClr val="002060"/>
              </a:solidFill>
              <a:latin typeface="TH Krub" pitchFamily="2" charset="-34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88" y="1341438"/>
            <a:ext cx="8785225" cy="4585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200" b="1" dirty="0">
                <a:latin typeface="TH Krub" pitchFamily="2" charset="-34"/>
                <a:cs typeface="+mn-cs"/>
              </a:rPr>
              <a:t> </a:t>
            </a:r>
            <a:r>
              <a:rPr lang="en-US" sz="3200" b="1" dirty="0">
                <a:latin typeface="TH Krub" pitchFamily="2" charset="-34"/>
                <a:cs typeface="+mn-cs"/>
              </a:rPr>
              <a:t>“</a:t>
            </a:r>
            <a:r>
              <a:rPr lang="th-TH" sz="3200" b="1" dirty="0">
                <a:latin typeface="TH Krub" pitchFamily="2" charset="-34"/>
                <a:cs typeface="+mn-cs"/>
              </a:rPr>
              <a:t>ทำเหตุให้มาก ปล่อยวางในผล</a:t>
            </a:r>
            <a:r>
              <a:rPr lang="en-US" sz="3200" b="1" dirty="0">
                <a:latin typeface="TH Krub" pitchFamily="2" charset="-34"/>
                <a:cs typeface="+mn-cs"/>
              </a:rPr>
              <a:t>” </a:t>
            </a:r>
            <a:endParaRPr lang="th-TH" sz="3200" b="1" dirty="0">
              <a:latin typeface="TH Krub" pitchFamily="2" charset="-34"/>
              <a:cs typeface="+mn-cs"/>
            </a:endParaRPr>
          </a:p>
          <a:p>
            <a:pPr algn="ctr" eaLnBrk="0" hangingPunct="0">
              <a:defRPr/>
            </a:pPr>
            <a:endParaRPr lang="th-TH" sz="3200" b="1" dirty="0">
              <a:cs typeface="+mn-cs"/>
            </a:endParaRPr>
          </a:p>
          <a:p>
            <a:pPr algn="ctr" eaLnBrk="0" hangingPunct="0">
              <a:defRPr/>
            </a:pPr>
            <a:endParaRPr lang="th-TH" sz="3200" b="1" dirty="0">
              <a:cs typeface="+mn-cs"/>
            </a:endParaRPr>
          </a:p>
          <a:p>
            <a:pPr algn="ctr" eaLnBrk="0" hangingPunct="0">
              <a:defRPr/>
            </a:pPr>
            <a:endParaRPr lang="th-TH" sz="3200" b="1" dirty="0">
              <a:cs typeface="+mn-cs"/>
            </a:endParaRPr>
          </a:p>
          <a:p>
            <a:pPr algn="ctr" eaLnBrk="0" hangingPunct="0">
              <a:defRPr/>
            </a:pPr>
            <a:endParaRPr lang="th-TH" sz="3200" b="1" dirty="0">
              <a:cs typeface="+mn-cs"/>
            </a:endParaRPr>
          </a:p>
          <a:p>
            <a:pPr algn="ctr" eaLnBrk="0" hangingPunct="0">
              <a:defRPr/>
            </a:pPr>
            <a:r>
              <a:rPr lang="th-TH" b="1" dirty="0">
                <a:latin typeface="TH Krub" pitchFamily="2" charset="-34"/>
                <a:cs typeface="+mn-cs"/>
              </a:rPr>
              <a:t>หมายความว่า เวลาทำงาน จงทำให้เต็มที่ ทำให้ดีที่สุด </a:t>
            </a:r>
          </a:p>
          <a:p>
            <a:pPr algn="ctr" eaLnBrk="0" hangingPunct="0">
              <a:defRPr/>
            </a:pPr>
            <a:r>
              <a:rPr lang="th-TH" b="1" dirty="0">
                <a:latin typeface="TH Krub" pitchFamily="2" charset="-34"/>
                <a:cs typeface="+mn-cs"/>
              </a:rPr>
              <a:t>แต่เมื่อทำแล้ว ต้องปล่อยวางเป็น </a:t>
            </a:r>
          </a:p>
          <a:p>
            <a:pPr algn="ctr" eaLnBrk="0" hangingPunct="0">
              <a:defRPr/>
            </a:pPr>
            <a:r>
              <a:rPr lang="th-TH" b="1" dirty="0">
                <a:latin typeface="TH Krub" pitchFamily="2" charset="-34"/>
                <a:cs typeface="+mn-cs"/>
              </a:rPr>
              <a:t>ไม่ต้องคาดหวังสูงสุดจนนำเอางานเข้ามารวมกับลมหายใจ </a:t>
            </a:r>
          </a:p>
          <a:p>
            <a:pPr algn="ctr" eaLnBrk="0" hangingPunct="0">
              <a:defRPr/>
            </a:pPr>
            <a:r>
              <a:rPr lang="th-TH" b="1" dirty="0">
                <a:latin typeface="TH Krub" pitchFamily="2" charset="-34"/>
                <a:cs typeface="+mn-cs"/>
              </a:rPr>
              <a:t>หรือเก็บไปฝัน จนไม่เป็นอันกินอันนอน</a:t>
            </a:r>
            <a:r>
              <a:rPr lang="en-US" b="1" dirty="0">
                <a:latin typeface="TH Krub" pitchFamily="2" charset="-34"/>
                <a:cs typeface="+mn-cs"/>
              </a:rPr>
              <a:t> </a:t>
            </a:r>
          </a:p>
          <a:p>
            <a:pPr algn="ctr" eaLnBrk="0" hangingPunct="0">
              <a:defRPr/>
            </a:pPr>
            <a:r>
              <a:rPr lang="th-TH" sz="18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ที่มา: สำนักงานพระพุทธศาสนาจังหวัดกาญจนบุรี</a:t>
            </a:r>
            <a:endParaRPr lang="th-TH" sz="1800" dirty="0">
              <a:solidFill>
                <a:srgbClr val="002060"/>
              </a:solidFill>
              <a:latin typeface="TH Krub" pitchFamily="2" charset="-34"/>
              <a:cs typeface="+mn-cs"/>
            </a:endParaRPr>
          </a:p>
        </p:txBody>
      </p:sp>
      <p:pic>
        <p:nvPicPr>
          <p:cNvPr id="44036" name="Picture 1450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928802"/>
            <a:ext cx="2125663" cy="1819275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christmas-cand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08843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280150" cy="727075"/>
          </a:xfrm>
          <a:solidFill>
            <a:srgbClr val="FFC000"/>
          </a:solidFill>
        </p:spPr>
        <p:txBody>
          <a:bodyPr/>
          <a:lstStyle/>
          <a:p>
            <a:r>
              <a:rPr lang="th-TH" altLang="ko-KR" sz="4000" b="1" dirty="0" smtClean="0">
                <a:solidFill>
                  <a:srgbClr val="002060"/>
                </a:solidFill>
                <a:latin typeface="TH Krub" pitchFamily="2" charset="-34"/>
                <a:cs typeface="+mn-cs"/>
              </a:rPr>
              <a:t>...เทียนนอกระบบ...</a:t>
            </a:r>
            <a:endParaRPr lang="en-US" altLang="ko-KR" sz="4000" b="1" dirty="0" smtClean="0">
              <a:solidFill>
                <a:srgbClr val="002060"/>
              </a:solidFill>
              <a:latin typeface="TH Krub" pitchFamily="2" charset="-34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3438" y="1163638"/>
            <a:ext cx="4032250" cy="489364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...ถูกทิ้งป่าให้ฝ่าพายุฝน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ท่ามกลางความมืดมนทั่วทิศา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ลมเกเรเพพัดเต็มอัตรา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จะรักษาแสงไว้ได้อย่างไร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...หันมองเทียนเล่มอื่นที่ยืนอยู่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เปลวยังฟู่ส่องทางสว่างไสว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แม้ลมฝนกรรโชกหนักเพียงใด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แต่ว่าไฟมิดับ—ห้องหับดี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...สงสารเทียนเล่มน้อยในกลางป่า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ยังคงฝ่าฝนหนักสมศักดิ์ศรี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ปกป้องแสงตนไว้</a:t>
            </a:r>
            <a:r>
              <a:rPr lang="th-TH" sz="2400" b="1" dirty="0" err="1">
                <a:solidFill>
                  <a:schemeClr val="bg1"/>
                </a:solidFill>
                <a:latin typeface="TH Krub" pitchFamily="2" charset="-34"/>
                <a:cs typeface="+mn-cs"/>
              </a:rPr>
              <a:t>ท่าม</a:t>
            </a:r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ไพรี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เพื่อดอกหญ้าน้อยทีเดินหลงทาง... </a:t>
            </a:r>
          </a:p>
          <a:p>
            <a:pPr algn="ctr" eaLnBrk="0" hangingPunct="0"/>
            <a:r>
              <a:rPr lang="th-TH" sz="2400" b="1" dirty="0">
                <a:solidFill>
                  <a:schemeClr val="bg1"/>
                </a:solidFill>
                <a:latin typeface="TH Krub" pitchFamily="2" charset="-34"/>
                <a:cs typeface="+mn-cs"/>
              </a:rPr>
              <a:t>(“ชนสุรินทร์”, ๑๒ มิ.ย.๕๕)</a:t>
            </a:r>
            <a:endParaRPr lang="th-TH" sz="1400" dirty="0">
              <a:solidFill>
                <a:schemeClr val="bg1"/>
              </a:solidFill>
              <a:latin typeface="TH Krub" pitchFamily="2" charset="-34"/>
              <a:cs typeface="+mn-cs"/>
            </a:endParaRPr>
          </a:p>
        </p:txBody>
      </p:sp>
      <p:pic>
        <p:nvPicPr>
          <p:cNvPr id="45061" name="Picture 4" descr="12717770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98975"/>
            <a:ext cx="17875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98512"/>
          </a:xfrm>
          <a:solidFill>
            <a:srgbClr val="FFC000"/>
          </a:solidFill>
        </p:spPr>
        <p:txBody>
          <a:bodyPr/>
          <a:lstStyle/>
          <a:p>
            <a:r>
              <a:rPr lang="th-TH" altLang="ko-KR" sz="4800" b="1" dirty="0" smtClean="0">
                <a:solidFill>
                  <a:srgbClr val="002060"/>
                </a:solidFill>
                <a:latin typeface="TH Krub" pitchFamily="2" charset="-34"/>
                <a:cs typeface="+mn-cs"/>
              </a:rPr>
              <a:t>หน้าสุดท้าย</a:t>
            </a:r>
            <a:endParaRPr lang="en-US" altLang="ko-KR" sz="4800" b="1" dirty="0" smtClean="0">
              <a:solidFill>
                <a:srgbClr val="002060"/>
              </a:solidFill>
              <a:latin typeface="TH Krub" pitchFamily="2" charset="-34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88" y="1341438"/>
            <a:ext cx="8785225" cy="5108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800000"/>
                </a:solidFill>
                <a:latin typeface="Angsana New" pitchFamily="18" charset="-34"/>
              </a:rPr>
              <a:t>ขอบคุณ</a:t>
            </a: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800000"/>
                </a:solidFill>
                <a:latin typeface="Angsana New" pitchFamily="18" charset="-34"/>
              </a:rPr>
              <a:t>ที่ให้โอกาสได้พูดคุยกับ</a:t>
            </a:r>
            <a:r>
              <a:rPr lang="th-TH" sz="3600" b="1" dirty="0" smtClean="0">
                <a:solidFill>
                  <a:srgbClr val="800000"/>
                </a:solidFill>
                <a:latin typeface="Angsana New" pitchFamily="18" charset="-34"/>
              </a:rPr>
              <a:t>ครู</a:t>
            </a:r>
            <a:r>
              <a:rPr lang="th-TH" sz="3600" b="1" dirty="0" smtClean="0">
                <a:solidFill>
                  <a:srgbClr val="800000"/>
                </a:solidFill>
                <a:latin typeface="Angsana New" pitchFamily="18" charset="-34"/>
              </a:rPr>
              <a:t> </a:t>
            </a:r>
            <a:r>
              <a:rPr lang="th-TH" sz="3600" b="1" dirty="0" err="1" smtClean="0">
                <a:solidFill>
                  <a:srgbClr val="800000"/>
                </a:solidFill>
                <a:latin typeface="Angsana New" pitchFamily="18" charset="-34"/>
              </a:rPr>
              <a:t>กศน.</a:t>
            </a:r>
            <a:r>
              <a:rPr lang="th-TH" sz="3600" b="1" dirty="0" smtClean="0">
                <a:solidFill>
                  <a:srgbClr val="800000"/>
                </a:solidFill>
                <a:latin typeface="Angsana New" pitchFamily="18" charset="-34"/>
              </a:rPr>
              <a:t>ตำบล ใน</a:t>
            </a:r>
            <a:r>
              <a:rPr lang="th-TH" sz="3600" b="1" dirty="0">
                <a:solidFill>
                  <a:srgbClr val="800000"/>
                </a:solidFill>
                <a:latin typeface="Angsana New" pitchFamily="18" charset="-34"/>
              </a:rPr>
              <a:t>สังกัด กศน.</a:t>
            </a:r>
          </a:p>
          <a:p>
            <a:pPr algn="ctr" eaLnBrk="0" hangingPunct="0">
              <a:defRPr/>
            </a:pPr>
            <a:endParaRPr lang="th-TH" sz="36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</a:rPr>
              <a:t>ตำนานดอกไม้</a:t>
            </a:r>
          </a:p>
          <a:p>
            <a:pPr algn="ctr" eaLnBrk="0" hangingPunct="0">
              <a:defRPr/>
            </a:pPr>
            <a:r>
              <a:rPr lang="th-TH" sz="1400" b="1" dirty="0">
                <a:latin typeface="Angsana New" pitchFamily="18" charset="-34"/>
              </a:rPr>
              <a:t>-----</a:t>
            </a:r>
          </a:p>
          <a:p>
            <a:pPr algn="ctr" eaLnBrk="0" hangingPunct="0">
              <a:defRPr/>
            </a:pPr>
            <a:r>
              <a:rPr lang="th-TH" b="1" dirty="0">
                <a:solidFill>
                  <a:srgbClr val="800000"/>
                </a:solidFill>
                <a:latin typeface="Angsana New" pitchFamily="18" charset="-34"/>
              </a:rPr>
              <a:t>กาลครั้งหนึ่งตะวันหอมแก้มทะเล</a:t>
            </a:r>
          </a:p>
          <a:p>
            <a:pPr algn="ctr" eaLnBrk="0" hangingPunct="0">
              <a:defRPr/>
            </a:pPr>
            <a:r>
              <a:rPr lang="th-TH" b="1" dirty="0">
                <a:solidFill>
                  <a:srgbClr val="800000"/>
                </a:solidFill>
                <a:latin typeface="Angsana New" pitchFamily="18" charset="-34"/>
              </a:rPr>
              <a:t>ก่อนเมฆจะไกวเปลเห่ขวัญ</a:t>
            </a:r>
          </a:p>
          <a:p>
            <a:pPr algn="ctr" eaLnBrk="0" hangingPunct="0">
              <a:defRPr/>
            </a:pPr>
            <a:r>
              <a:rPr lang="th-TH" b="1" dirty="0">
                <a:solidFill>
                  <a:srgbClr val="800000"/>
                </a:solidFill>
                <a:latin typeface="Angsana New" pitchFamily="18" charset="-34"/>
              </a:rPr>
              <a:t>เพลงพิรุณไพเราะเสนาะครัน</a:t>
            </a:r>
          </a:p>
          <a:p>
            <a:pPr algn="ctr" eaLnBrk="0" hangingPunct="0">
              <a:defRPr/>
            </a:pPr>
            <a:r>
              <a:rPr lang="th-TH" b="1" dirty="0">
                <a:solidFill>
                  <a:srgbClr val="800000"/>
                </a:solidFill>
                <a:latin typeface="Angsana New" pitchFamily="18" charset="-34"/>
              </a:rPr>
              <a:t>เสกบุปผาลดาวัลย์ในฉันและเธอ</a:t>
            </a:r>
          </a:p>
          <a:p>
            <a:pPr algn="ctr" eaLnBrk="0" hangingPunct="0">
              <a:defRPr/>
            </a:pPr>
            <a:r>
              <a:rPr lang="th-TH" sz="1600" b="1" dirty="0">
                <a:latin typeface="Angsana New" pitchFamily="18" charset="-34"/>
              </a:rPr>
              <a:t>----</a:t>
            </a:r>
          </a:p>
          <a:p>
            <a:pPr algn="ctr" eaLnBrk="0" hangingPunct="0">
              <a:defRPr/>
            </a:pPr>
            <a:r>
              <a:rPr lang="th-TH" sz="2400" b="1" dirty="0">
                <a:solidFill>
                  <a:srgbClr val="008000"/>
                </a:solidFill>
                <a:latin typeface="Angsana New" pitchFamily="18" charset="-34"/>
              </a:rPr>
              <a:t>(ศิวกานท์ ปทุมสูติ, “นัยตากวี”, หน้า ๑๐๑, พ.ศ. ๒๕๕๕)</a:t>
            </a:r>
            <a:r>
              <a:rPr lang="th-TH" sz="3200" b="1" dirty="0">
                <a:solidFill>
                  <a:srgbClr val="008000"/>
                </a:solidFill>
                <a:latin typeface="Angsana New" pitchFamily="18" charset="-34"/>
              </a:rPr>
              <a:t> </a:t>
            </a:r>
            <a:endParaRPr lang="th-TH" sz="1800" dirty="0">
              <a:solidFill>
                <a:srgbClr val="008000"/>
              </a:solidFill>
              <a:latin typeface="Angsana New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9388" y="2708275"/>
            <a:ext cx="87852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9388" y="1412875"/>
            <a:ext cx="87852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นักเรียนนักศึกษาของเรา คือ ต้นข้าวของแผ่นดิน</a:t>
            </a:r>
            <a:endParaRPr lang="en-US" altLang="ko-K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11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6013" y="1268413"/>
            <a:ext cx="72723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....เจ้าต้นข้าวเอ๋ย  เคยเป็นข้าวเปลือก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เจ้าถูกคัดเลือก จากเมล็ดข้าว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แม่หาบจากบ้าน ไปหว่านกลางนา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ขอน้ำจากฟ้า ขอรักจากดาว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ขอนมจากดิน มาให้เจ้าดื่ม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ขอยืมใบตอง มาป้องกันหนาว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ขอรุ้งเจ็ดสี มาอยู่อาศัย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ปลูกบ้านใกล้ใกล้ ดวงใจสีขาว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ค่อยเติบค่อยโต เป็นต้นเป็นกอ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นะแม่นะพ่อ จะรอหุงข้าว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จะเป็นข้าวเหนียว หรือเป็นข้าวเจ้า</a:t>
            </a:r>
          </a:p>
          <a:p>
            <a:pPr algn="just" eaLnBrk="0" hangingPunct="0"/>
            <a:r>
              <a:rPr lang="th-TH" sz="2500" dirty="0">
                <a:solidFill>
                  <a:srgbClr val="800000"/>
                </a:solidFill>
                <a:latin typeface="TH SarabunPSK" pitchFamily="34" charset="-34"/>
                <a:cs typeface="+mn-cs"/>
              </a:rPr>
              <a:t>ก็จะเป็นข้าว ของแผ่นดินเอย...</a:t>
            </a:r>
          </a:p>
          <a:p>
            <a:pPr algn="r" eaLnBrk="0" hangingPunct="0"/>
            <a:r>
              <a:rPr lang="th-TH" sz="2400" dirty="0">
                <a:solidFill>
                  <a:srgbClr val="002060"/>
                </a:solidFill>
                <a:cs typeface="+mn-cs"/>
              </a:rPr>
              <a:t>(ภาษาพาที ป.๒, </a:t>
            </a:r>
            <a:r>
              <a:rPr lang="th-TH" sz="2400" dirty="0" err="1">
                <a:solidFill>
                  <a:srgbClr val="002060"/>
                </a:solidFill>
                <a:cs typeface="+mn-cs"/>
              </a:rPr>
              <a:t>ศิว</a:t>
            </a:r>
            <a:r>
              <a:rPr lang="th-TH" sz="2400" dirty="0">
                <a:solidFill>
                  <a:srgbClr val="002060"/>
                </a:solidFill>
                <a:cs typeface="+mn-cs"/>
              </a:rPr>
              <a:t>กานท์ ปทุมสูติ, กระทรวงศึกษาธิการ)</a:t>
            </a:r>
          </a:p>
        </p:txBody>
      </p:sp>
      <p:pic>
        <p:nvPicPr>
          <p:cNvPr id="8" name="Picture 7" descr="glass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989138"/>
            <a:ext cx="3821112" cy="2865437"/>
          </a:xfrm>
          <a:prstGeom prst="rect">
            <a:avLst/>
          </a:prstGeom>
          <a:noFill/>
          <a:ln w="9525">
            <a:solidFill>
              <a:srgbClr val="EEFFDD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r>
              <a:rPr lang="th-TH" altLang="ko-KR" sz="4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งานทางโลก/ งานทางธรรม</a:t>
            </a:r>
            <a:endParaRPr lang="en-US" altLang="ko-KR" sz="4400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gray">
          <a:xfrm>
            <a:off x="685800" y="1978025"/>
            <a:ext cx="8134350" cy="698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000" b="1" dirty="0">
                <a:ea typeface="굴림" pitchFamily="50" charset="-127"/>
                <a:cs typeface="+mn-cs"/>
              </a:rPr>
              <a:t>     </a:t>
            </a:r>
            <a:r>
              <a:rPr lang="th-TH" altLang="ko-KR" sz="3600" b="1" dirty="0">
                <a:ea typeface="굴림" pitchFamily="50" charset="-127"/>
                <a:cs typeface="+mn-cs"/>
              </a:rPr>
              <a:t>งานทางโลกเน้นความสำเร็จ, ค่าตอบแทนเป็นเงินและเกียรติ</a:t>
            </a:r>
            <a:endParaRPr lang="en-US" altLang="ko-KR" sz="4000" b="1" dirty="0">
              <a:ea typeface="굴림" pitchFamily="50" charset="-127"/>
              <a:cs typeface="+mn-cs"/>
            </a:endParaRPr>
          </a:p>
        </p:txBody>
      </p:sp>
      <p:pic>
        <p:nvPicPr>
          <p:cNvPr id="18436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AutoShape 11"/>
          <p:cNvSpPr>
            <a:spLocks noChangeArrowheads="1"/>
          </p:cNvSpPr>
          <p:nvPr/>
        </p:nvSpPr>
        <p:spPr bwMode="gray">
          <a:xfrm>
            <a:off x="685800" y="3095625"/>
            <a:ext cx="8062913" cy="698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000" b="1" dirty="0">
                <a:ea typeface="굴림" pitchFamily="50" charset="-127"/>
                <a:cs typeface="+mn-cs"/>
              </a:rPr>
              <a:t>    </a:t>
            </a:r>
            <a:r>
              <a:rPr lang="th-TH" altLang="ko-KR" sz="3200" b="1" dirty="0">
                <a:ea typeface="굴림" pitchFamily="50" charset="-127"/>
                <a:cs typeface="+mn-cs"/>
              </a:rPr>
              <a:t>งานทางธรรมเน้นความสำเร็จของงาน และค่าตอบแทนเป็นความสงบ</a:t>
            </a:r>
            <a:endParaRPr lang="en-US" altLang="ko-KR" sz="1100" b="1" dirty="0">
              <a:ea typeface="굴림" pitchFamily="50" charset="-127"/>
              <a:cs typeface="+mn-cs"/>
            </a:endParaRPr>
          </a:p>
        </p:txBody>
      </p:sp>
      <p:pic>
        <p:nvPicPr>
          <p:cNvPr id="18438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8" name="AutoShape 14"/>
          <p:cNvSpPr>
            <a:spLocks noChangeArrowheads="1"/>
          </p:cNvSpPr>
          <p:nvPr/>
        </p:nvSpPr>
        <p:spPr bwMode="gray">
          <a:xfrm>
            <a:off x="685800" y="4213225"/>
            <a:ext cx="7426325" cy="698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000" b="1" dirty="0">
                <a:ea typeface="굴림" pitchFamily="50" charset="-127"/>
                <a:cs typeface="+mn-cs"/>
              </a:rPr>
              <a:t>     </a:t>
            </a:r>
            <a:r>
              <a:rPr lang="th-TH" altLang="ko-KR" sz="3600" b="1" dirty="0">
                <a:ea typeface="굴림" pitchFamily="50" charset="-127"/>
                <a:cs typeface="+mn-cs"/>
              </a:rPr>
              <a:t>งานทางโลก ทำเพื่อเลี้ยงชีพ</a:t>
            </a:r>
            <a:endParaRPr lang="en-US" altLang="ko-KR" sz="3600" b="1" dirty="0">
              <a:ea typeface="굴림" pitchFamily="50" charset="-127"/>
              <a:cs typeface="+mn-cs"/>
            </a:endParaRPr>
          </a:p>
        </p:txBody>
      </p:sp>
      <p:pic>
        <p:nvPicPr>
          <p:cNvPr id="18440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1" name="AutoShape 17"/>
          <p:cNvSpPr>
            <a:spLocks noChangeArrowheads="1"/>
          </p:cNvSpPr>
          <p:nvPr/>
        </p:nvSpPr>
        <p:spPr bwMode="gray">
          <a:xfrm>
            <a:off x="685800" y="5321300"/>
            <a:ext cx="7426325" cy="698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000" b="1" dirty="0">
                <a:ea typeface="굴림" pitchFamily="50" charset="-127"/>
                <a:cs typeface="+mn-cs"/>
              </a:rPr>
              <a:t>     </a:t>
            </a:r>
            <a:r>
              <a:rPr lang="th-TH" altLang="ko-KR" sz="3600" b="1" dirty="0">
                <a:ea typeface="굴림" pitchFamily="50" charset="-127"/>
                <a:cs typeface="+mn-cs"/>
              </a:rPr>
              <a:t>งานทางธรรม ทำเพื่อสันติภาพในใจ </a:t>
            </a:r>
            <a:endParaRPr lang="en-US" altLang="ko-KR" sz="3600" b="1" dirty="0">
              <a:ea typeface="굴림" pitchFamily="50" charset="-127"/>
              <a:cs typeface="+mn-cs"/>
            </a:endParaRPr>
          </a:p>
        </p:txBody>
      </p:sp>
      <p:pic>
        <p:nvPicPr>
          <p:cNvPr id="18442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 animBg="1"/>
      <p:bldP spid="62475" grpId="0" animBg="1"/>
      <p:bldP spid="62478" grpId="0" animBg="1"/>
      <p:bldP spid="624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  <a:cs typeface="+mn-cs"/>
              </a:rPr>
              <a:t>ประเภทของคนทำงาน</a:t>
            </a:r>
            <a:endParaRPr lang="en-US" altLang="ko-K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 bwMode="gray">
          <a:xfrm>
            <a:off x="301625" y="1527175"/>
            <a:ext cx="8504238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altLang="ko-KR" sz="6600" b="1" dirty="0" smtClean="0">
                <a:solidFill>
                  <a:srgbClr val="800000"/>
                </a:solidFill>
                <a:latin typeface="TH Fah kwang" pitchFamily="2" charset="-34"/>
                <a:ea typeface="굴림" pitchFamily="50" charset="-127"/>
              </a:rPr>
              <a:t>๑. ฉลาดแต่ขี้เกียจ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altLang="ko-KR" sz="6600" b="1" dirty="0" smtClean="0">
                <a:solidFill>
                  <a:srgbClr val="800000"/>
                </a:solidFill>
                <a:latin typeface="TH Fah kwang" pitchFamily="2" charset="-34"/>
                <a:ea typeface="굴림" pitchFamily="50" charset="-127"/>
              </a:rPr>
              <a:t>๒. ขยันแต่โง่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altLang="ko-KR" sz="6600" b="1" dirty="0" smtClean="0">
                <a:solidFill>
                  <a:srgbClr val="800000"/>
                </a:solidFill>
                <a:latin typeface="TH Fah kwang" pitchFamily="2" charset="-34"/>
                <a:ea typeface="굴림" pitchFamily="50" charset="-127"/>
              </a:rPr>
              <a:t>๓. โง่และขี้เกียจ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th-TH" altLang="ko-KR" sz="6600" b="1" dirty="0" smtClean="0">
                <a:solidFill>
                  <a:srgbClr val="800000"/>
                </a:solidFill>
                <a:latin typeface="TH Fah kwang" pitchFamily="2" charset="-34"/>
                <a:ea typeface="굴림" pitchFamily="50" charset="-127"/>
              </a:rPr>
              <a:t>๔. ฉลาดและขยัน</a:t>
            </a:r>
            <a:r>
              <a:rPr lang="th-TH" altLang="ko-KR" sz="6600" b="1" dirty="0" smtClean="0">
                <a:solidFill>
                  <a:schemeClr val="folHlink"/>
                </a:solidFill>
                <a:latin typeface="TH Fah kwang" pitchFamily="2" charset="-34"/>
                <a:ea typeface="굴림" pitchFamily="50" charset="-127"/>
              </a:rPr>
              <a:t> </a:t>
            </a:r>
            <a:endParaRPr lang="en-US" altLang="ko-KR" sz="6600" b="1" dirty="0">
              <a:latin typeface="TH Fah kwang" pitchFamily="2" charset="-34"/>
              <a:ea typeface="굴림" pitchFamily="50" charset="-127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ko-KR" sz="6600" b="1" dirty="0">
              <a:latin typeface="TH Fah kwang" pitchFamily="2" charset="-34"/>
              <a:ea typeface="굴림" pitchFamily="50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+mn-cs"/>
              </a:rPr>
              <a:t>ลักษณะที่พึงประสงค์ในที่ทำงาน</a:t>
            </a:r>
            <a:endParaRPr lang="en-US" altLang="ko-K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+mn-cs"/>
            </a:endParaRPr>
          </a:p>
        </p:txBody>
      </p:sp>
      <p:pic>
        <p:nvPicPr>
          <p:cNvPr id="20483" name="Picture 24" descr="leav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gray">
          <a:xfrm>
            <a:off x="0" y="3275013"/>
            <a:ext cx="828675" cy="1257300"/>
          </a:xfrm>
        </p:spPr>
      </p:pic>
      <p:sp>
        <p:nvSpPr>
          <p:cNvPr id="54275" name="AutoShape 3"/>
          <p:cNvSpPr>
            <a:spLocks noChangeArrowheads="1"/>
          </p:cNvSpPr>
          <p:nvPr/>
        </p:nvSpPr>
        <p:spPr bwMode="gray">
          <a:xfrm>
            <a:off x="766763" y="1741488"/>
            <a:ext cx="7766050" cy="2049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dirty="0">
                <a:solidFill>
                  <a:schemeClr val="tx1"/>
                </a:solidFill>
                <a:latin typeface="TH Krub" pitchFamily="2" charset="-34"/>
                <a:ea typeface="굴림" pitchFamily="50" charset="-127"/>
              </a:rPr>
              <a:t>ทำงานได้สำเร็จตามวัตถุประสงค์ที่วางไว้ทุกประการ</a:t>
            </a:r>
            <a:endParaRPr lang="en-US" altLang="ko-KR" dirty="0">
              <a:solidFill>
                <a:schemeClr val="tx1"/>
              </a:solidFill>
              <a:latin typeface="TH Krub" pitchFamily="2" charset="-34"/>
              <a:ea typeface="굴림" pitchFamily="50" charset="-127"/>
            </a:endParaRP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gray">
          <a:xfrm>
            <a:off x="611188" y="4273550"/>
            <a:ext cx="7921625" cy="20510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b"/>
          <a:lstStyle/>
          <a:p>
            <a:pPr algn="ctr" eaLnBrk="0" hangingPunct="0">
              <a:defRPr/>
            </a:pPr>
            <a:r>
              <a:rPr lang="th-TH" altLang="ko-KR" b="1" dirty="0">
                <a:solidFill>
                  <a:schemeClr val="tx1"/>
                </a:solidFill>
                <a:latin typeface="TH Krub" pitchFamily="2" charset="-34"/>
                <a:ea typeface="굴림" pitchFamily="50" charset="-127"/>
              </a:rPr>
              <a:t>ไม่ถูกกดดันหรือบีบคั้นทั้งจากตัวงานและบุคคลในที่ทำงาน </a:t>
            </a:r>
          </a:p>
          <a:p>
            <a:pPr algn="ctr" eaLnBrk="0" hangingPunct="0">
              <a:defRPr/>
            </a:pPr>
            <a:r>
              <a:rPr lang="th-TH" altLang="ko-KR" b="1" dirty="0">
                <a:solidFill>
                  <a:schemeClr val="tx1"/>
                </a:solidFill>
                <a:latin typeface="TH Krub" pitchFamily="2" charset="-34"/>
                <a:ea typeface="굴림" pitchFamily="50" charset="-127"/>
              </a:rPr>
              <a:t>เบาใจ โล่งใจ สบายใจ สุขใจ</a:t>
            </a:r>
            <a:endParaRPr lang="en-US" altLang="ko-KR" b="1" dirty="0">
              <a:solidFill>
                <a:schemeClr val="tx1"/>
              </a:solidFill>
              <a:latin typeface="TH Krub" pitchFamily="2" charset="-34"/>
              <a:ea typeface="굴림" pitchFamily="50" charset="-127"/>
            </a:endParaRPr>
          </a:p>
        </p:txBody>
      </p:sp>
      <p:sp>
        <p:nvSpPr>
          <p:cNvPr id="54300" name="AutoShape 28"/>
          <p:cNvSpPr>
            <a:spLocks noChangeArrowheads="1"/>
          </p:cNvSpPr>
          <p:nvPr/>
        </p:nvSpPr>
        <p:spPr bwMode="gray">
          <a:xfrm>
            <a:off x="609600" y="1492250"/>
            <a:ext cx="2378075" cy="8223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altLang="ko-KR" sz="3200" b="1" dirty="0">
                <a:solidFill>
                  <a:srgbClr val="FFFF00"/>
                </a:solidFill>
                <a:latin typeface="TH Krub" pitchFamily="2" charset="-34"/>
                <a:ea typeface="굴림" pitchFamily="50" charset="-127"/>
                <a:cs typeface="+mn-cs"/>
              </a:rPr>
              <a:t>๑. งานก็ได้ผล</a:t>
            </a:r>
            <a:endParaRPr lang="en-US" altLang="ko-KR" sz="3200" b="1" dirty="0">
              <a:solidFill>
                <a:srgbClr val="FFFF00"/>
              </a:solidFill>
              <a:latin typeface="TH Krub" pitchFamily="2" charset="-34"/>
              <a:ea typeface="굴림" pitchFamily="50" charset="-127"/>
              <a:cs typeface="+mn-cs"/>
            </a:endParaRP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gray">
          <a:xfrm>
            <a:off x="609600" y="4083050"/>
            <a:ext cx="2738438" cy="8223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altLang="ko-KR" sz="3200" b="1" dirty="0">
                <a:solidFill>
                  <a:srgbClr val="FFFF00"/>
                </a:solidFill>
                <a:latin typeface="TH Krub" pitchFamily="2" charset="-34"/>
                <a:ea typeface="굴림" pitchFamily="50" charset="-127"/>
                <a:cs typeface="+mn-cs"/>
              </a:rPr>
              <a:t>๒. คนก็เป็นสุข</a:t>
            </a:r>
            <a:endParaRPr lang="en-US" altLang="ko-KR" sz="3200" b="1" dirty="0">
              <a:solidFill>
                <a:srgbClr val="FFFF00"/>
              </a:solidFill>
              <a:latin typeface="TH Krub" pitchFamily="2" charset="-34"/>
              <a:ea typeface="굴림" pitchFamily="50" charset="-127"/>
              <a:cs typeface="+mn-cs"/>
            </a:endParaRPr>
          </a:p>
        </p:txBody>
      </p:sp>
      <p:pic>
        <p:nvPicPr>
          <p:cNvPr id="20488" name="Picture 27" descr="le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-2700000">
            <a:off x="650875" y="1371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0" descr="le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-2700000">
            <a:off x="650875" y="39624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nimBg="1"/>
      <p:bldP spid="54286" grpId="0" animBg="1"/>
      <p:bldP spid="54300" grpId="0" animBg="1"/>
      <p:bldP spid="543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8241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คนทำงานต้นแบบ</a:t>
            </a:r>
            <a:endParaRPr lang="en-US" altLang="ko-K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07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19050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30226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5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41402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8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685800" y="52578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388" y="1773238"/>
            <a:ext cx="87852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FF0066"/>
                </a:solidFill>
                <a:latin typeface="TH Krub" pitchFamily="2" charset="-34"/>
                <a:cs typeface="+mn-cs"/>
              </a:rPr>
              <a:t>รักงาน</a:t>
            </a:r>
            <a:r>
              <a:rPr lang="th-TH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...อยากทำให้มันดีที่สุด </a:t>
            </a:r>
            <a:endParaRPr lang="en-US" sz="3600" b="1" dirty="0">
              <a:solidFill>
                <a:srgbClr val="FF0000"/>
              </a:solidFill>
              <a:latin typeface="TH Krub" pitchFamily="2" charset="-34"/>
              <a:cs typeface="+mn-cs"/>
            </a:endParaRP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  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Krub" pitchFamily="2" charset="-34"/>
                <a:cs typeface="+mn-cs"/>
              </a:rPr>
              <a:t>สู้งาน</a:t>
            </a:r>
            <a:r>
              <a:rPr lang="th-TH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...มีอะไรทำต้องให้สำเร็จ </a:t>
            </a:r>
            <a:endParaRPr lang="en-US" sz="3600" b="1" dirty="0">
              <a:solidFill>
                <a:srgbClr val="FF0000"/>
              </a:solidFill>
              <a:latin typeface="TH Krub" pitchFamily="2" charset="-34"/>
              <a:cs typeface="+mn-cs"/>
            </a:endParaRP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TH Krub" pitchFamily="2" charset="-34"/>
                <a:cs typeface="+mn-cs"/>
              </a:rPr>
              <a:t>ใส่ใจงาน</a:t>
            </a:r>
            <a:r>
              <a:rPr lang="th-TH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...ทำงานอย่างอุทิศตัวอุทิศใจ</a:t>
            </a:r>
            <a:endParaRPr lang="en-US" sz="3600" b="1" dirty="0">
              <a:solidFill>
                <a:srgbClr val="FF0000"/>
              </a:solidFill>
              <a:latin typeface="TH Krub" pitchFamily="2" charset="-34"/>
              <a:cs typeface="+mn-cs"/>
            </a:endParaRP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7030A0"/>
                </a:solidFill>
                <a:latin typeface="TH Krub" pitchFamily="2" charset="-34"/>
                <a:cs typeface="+mn-cs"/>
              </a:rPr>
              <a:t>ตรวจสอบงานเสมอๆ</a:t>
            </a:r>
            <a:r>
              <a:rPr lang="th-TH" sz="3600" b="1" dirty="0">
                <a:solidFill>
                  <a:srgbClr val="FF0000"/>
                </a:solidFill>
                <a:latin typeface="TH Krub" pitchFamily="2" charset="-34"/>
                <a:cs typeface="+mn-cs"/>
              </a:rPr>
              <a:t>.....ทำงานให้ละเอียดรอบคอบที่สุด  </a:t>
            </a:r>
            <a:endParaRPr lang="en-US" sz="3600" b="1" dirty="0">
              <a:solidFill>
                <a:srgbClr val="FF0000"/>
              </a:solidFill>
              <a:latin typeface="TH Krub" pitchFamily="2" charset="-34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1" descr="leav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gray">
          <a:xfrm>
            <a:off x="5364163" y="3886200"/>
            <a:ext cx="1143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2475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altLang="ko-K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ธรรมะที่ใช้ขณะทำงาน</a:t>
            </a:r>
            <a:endParaRPr lang="en-US" altLang="ko-K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532" name="Picture 20" descr="leav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gray">
          <a:xfrm>
            <a:off x="0" y="3886200"/>
            <a:ext cx="1143000" cy="669925"/>
          </a:xfrm>
        </p:spPr>
      </p:pic>
      <p:sp>
        <p:nvSpPr>
          <p:cNvPr id="46088" name="AutoShape 8"/>
          <p:cNvSpPr>
            <a:spLocks noChangeArrowheads="1"/>
          </p:cNvSpPr>
          <p:nvPr/>
        </p:nvSpPr>
        <p:spPr bwMode="gray">
          <a:xfrm>
            <a:off x="468313" y="1981200"/>
            <a:ext cx="2362200" cy="434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จดจำได้ว่า </a:t>
            </a:r>
          </a:p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มีงานอะไรที่ต้องทำบ้าง</a:t>
            </a:r>
          </a:p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มีเนื้อหา</a:t>
            </a:r>
          </a:p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ขอบข่ายงานอย่างไร</a:t>
            </a:r>
            <a:endParaRPr lang="en-US" altLang="ko-KR" sz="1800" b="1" dirty="0">
              <a:ea typeface="굴림" pitchFamily="50" charset="-127"/>
              <a:cs typeface="+mn-cs"/>
            </a:endParaRPr>
          </a:p>
        </p:txBody>
      </p:sp>
      <p:sp>
        <p:nvSpPr>
          <p:cNvPr id="46111" name="AutoShape 31"/>
          <p:cNvSpPr>
            <a:spLocks noChangeArrowheads="1"/>
          </p:cNvSpPr>
          <p:nvPr/>
        </p:nvSpPr>
        <p:spPr bwMode="gray">
          <a:xfrm>
            <a:off x="438150" y="1752600"/>
            <a:ext cx="1752600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+mn-cs"/>
              </a:rPr>
              <a:t>สติ</a:t>
            </a:r>
            <a:endParaRPr lang="en-US" altLang="ko-K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+mn-cs"/>
            </a:endParaRPr>
          </a:p>
        </p:txBody>
      </p:sp>
      <p:pic>
        <p:nvPicPr>
          <p:cNvPr id="22535" name="Picture 25" descr="le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-2700000">
            <a:off x="438150" y="16764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4" name="AutoShape 34"/>
          <p:cNvSpPr>
            <a:spLocks noChangeArrowheads="1"/>
          </p:cNvSpPr>
          <p:nvPr/>
        </p:nvSpPr>
        <p:spPr bwMode="gray">
          <a:xfrm>
            <a:off x="3402013" y="1981200"/>
            <a:ext cx="2362200" cy="434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ไม่ใจลอยขณะทำงาน</a:t>
            </a:r>
          </a:p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รู้ตัวดีตลอดเวลาทีทำงาน</a:t>
            </a:r>
            <a:endParaRPr lang="en-US" altLang="ko-KR" b="1" dirty="0">
              <a:ea typeface="굴림" pitchFamily="50" charset="-127"/>
              <a:cs typeface="+mn-cs"/>
            </a:endParaRPr>
          </a:p>
        </p:txBody>
      </p:sp>
      <p:sp>
        <p:nvSpPr>
          <p:cNvPr id="46115" name="AutoShape 35"/>
          <p:cNvSpPr>
            <a:spLocks noChangeArrowheads="1"/>
          </p:cNvSpPr>
          <p:nvPr/>
        </p:nvSpPr>
        <p:spPr bwMode="gray">
          <a:xfrm>
            <a:off x="3371850" y="1752600"/>
            <a:ext cx="1752600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+mn-cs"/>
              </a:rPr>
              <a:t>สัมปชัญญะ</a:t>
            </a:r>
            <a:endParaRPr lang="en-US" altLang="ko-KR" sz="3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+mn-cs"/>
            </a:endParaRPr>
          </a:p>
        </p:txBody>
      </p:sp>
      <p:pic>
        <p:nvPicPr>
          <p:cNvPr id="22538" name="Picture 36" descr="le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-2700000">
            <a:off x="3371850" y="16764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8" name="AutoShape 38"/>
          <p:cNvSpPr>
            <a:spLocks noChangeArrowheads="1"/>
          </p:cNvSpPr>
          <p:nvPr/>
        </p:nvSpPr>
        <p:spPr bwMode="gray">
          <a:xfrm>
            <a:off x="6300788" y="1989138"/>
            <a:ext cx="2362200" cy="434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ไม่ประมาทเลินเล่อ</a:t>
            </a:r>
          </a:p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ในงานที่กำลังทำ</a:t>
            </a:r>
          </a:p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คิดล่วงหน้าอย่างรอบคอบ</a:t>
            </a:r>
          </a:p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ไม่ชะล่าใจกับระบบงาน</a:t>
            </a:r>
          </a:p>
          <a:p>
            <a:pPr algn="ctr" eaLnBrk="0" hangingPunct="0">
              <a:defRPr/>
            </a:pPr>
            <a:r>
              <a:rPr lang="th-TH" altLang="ko-KR" b="1" dirty="0">
                <a:ea typeface="굴림" pitchFamily="50" charset="-127"/>
                <a:cs typeface="+mn-cs"/>
              </a:rPr>
              <a:t>และอนาคตของงาน</a:t>
            </a:r>
            <a:endParaRPr lang="en-US" altLang="ko-KR" b="1" dirty="0">
              <a:ea typeface="굴림" pitchFamily="50" charset="-127"/>
              <a:cs typeface="+mn-cs"/>
            </a:endParaRPr>
          </a:p>
        </p:txBody>
      </p:sp>
      <p:sp>
        <p:nvSpPr>
          <p:cNvPr id="46119" name="AutoShape 39"/>
          <p:cNvSpPr>
            <a:spLocks noChangeArrowheads="1"/>
          </p:cNvSpPr>
          <p:nvPr/>
        </p:nvSpPr>
        <p:spPr bwMode="gray">
          <a:xfrm>
            <a:off x="6305550" y="1752600"/>
            <a:ext cx="1752600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altLang="ko-K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+mn-cs"/>
              </a:rPr>
              <a:t>อัปปมาทะ</a:t>
            </a:r>
            <a:endParaRPr lang="en-US" altLang="ko-KR" sz="3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+mn-cs"/>
            </a:endParaRPr>
          </a:p>
        </p:txBody>
      </p:sp>
      <p:pic>
        <p:nvPicPr>
          <p:cNvPr id="22541" name="Picture 40" descr="le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-2700000">
            <a:off x="6305550" y="167640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8" grpId="0" animBg="1"/>
      <p:bldP spid="46111" grpId="0" animBg="1"/>
      <p:bldP spid="46114" grpId="0" animBg="1"/>
      <p:bldP spid="46115" grpId="0" animBg="1"/>
      <p:bldP spid="46118" grpId="0" animBg="1"/>
      <p:bldP spid="461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1087</TotalTime>
  <Words>1077</Words>
  <Application>Microsoft Office PowerPoint</Application>
  <PresentationFormat>On-screen Show (4:3)</PresentationFormat>
  <Paragraphs>211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ธรรมะกับการทำงาน</vt:lpstr>
      <vt:lpstr>ท่านเชื่อหรือไม่?</vt:lpstr>
      <vt:lpstr>ถ้าท่านเชื่อ</vt:lpstr>
      <vt:lpstr>นักเรียนนักศึกษาของเรา คือ ต้นข้าวของแผ่นดิน</vt:lpstr>
      <vt:lpstr>งานทางโลก/ งานทางธรรม</vt:lpstr>
      <vt:lpstr>ประเภทของคนทำงาน</vt:lpstr>
      <vt:lpstr>ลักษณะที่พึงประสงค์ในที่ทำงาน</vt:lpstr>
      <vt:lpstr>คนทำงานต้นแบบ</vt:lpstr>
      <vt:lpstr>ธรรมะที่ใช้ขณะทำงาน</vt:lpstr>
      <vt:lpstr>ธรรมะที่ทำให้งานได้ผล คนก็เป็นสุข</vt:lpstr>
      <vt:lpstr>ความสัมพันธ์ในที่ทำงาน</vt:lpstr>
      <vt:lpstr>พักสมอง</vt:lpstr>
      <vt:lpstr>ธรรมะประยุกต์ในการทำงาน</vt:lpstr>
      <vt:lpstr>ขยายความ</vt:lpstr>
      <vt:lpstr>ขยายความ</vt:lpstr>
      <vt:lpstr>ขยายความ</vt:lpstr>
      <vt:lpstr>ขยายความ</vt:lpstr>
      <vt:lpstr>ขยายความ</vt:lpstr>
      <vt:lpstr>ขยายความ</vt:lpstr>
      <vt:lpstr>ขยายความ</vt:lpstr>
      <vt:lpstr>ขยายความ</vt:lpstr>
      <vt:lpstr>ขยายความ</vt:lpstr>
      <vt:lpstr>ขยายความ</vt:lpstr>
      <vt:lpstr>สรุป</vt:lpstr>
      <vt:lpstr>งานครูทั่วแผ่นดิน</vt:lpstr>
      <vt:lpstr>งานครู</vt:lpstr>
      <vt:lpstr>ข้อคิดในการทำงาน (๑)</vt:lpstr>
      <vt:lpstr>ข้อคิดในการทำงาน (๒)</vt:lpstr>
      <vt:lpstr>ข้อคิดในการทำงาน (๓)</vt:lpstr>
      <vt:lpstr>ข้อคิดในการทำงาน (๔)</vt:lpstr>
      <vt:lpstr>...เทียนนอกระบบ...</vt:lpstr>
      <vt:lpstr>หน้าสุดท้าย</vt:lpstr>
    </vt:vector>
  </TitlesOfParts>
  <Company>BLACK EDITION - tum0r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ธรรมะกับการทำงาน</dc:title>
  <dc:creator>Satellite</dc:creator>
  <cp:lastModifiedBy>rattaket</cp:lastModifiedBy>
  <cp:revision>222</cp:revision>
  <dcterms:created xsi:type="dcterms:W3CDTF">2012-05-28T23:01:51Z</dcterms:created>
  <dcterms:modified xsi:type="dcterms:W3CDTF">2012-06-13T16:33:51Z</dcterms:modified>
</cp:coreProperties>
</file>