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67" r:id="rId6"/>
    <p:sldId id="259" r:id="rId7"/>
    <p:sldId id="271" r:id="rId8"/>
    <p:sldId id="272" r:id="rId9"/>
    <p:sldId id="273" r:id="rId10"/>
    <p:sldId id="275" r:id="rId11"/>
    <p:sldId id="274" r:id="rId12"/>
    <p:sldId id="268" r:id="rId13"/>
    <p:sldId id="270" r:id="rId14"/>
    <p:sldId id="260" r:id="rId15"/>
    <p:sldId id="261" r:id="rId16"/>
    <p:sldId id="262" r:id="rId17"/>
    <p:sldId id="263" r:id="rId18"/>
    <p:sldId id="298" r:id="rId19"/>
    <p:sldId id="264" r:id="rId20"/>
    <p:sldId id="265" r:id="rId21"/>
    <p:sldId id="266" r:id="rId22"/>
    <p:sldId id="279" r:id="rId23"/>
    <p:sldId id="280" r:id="rId24"/>
    <p:sldId id="281" r:id="rId25"/>
    <p:sldId id="282" r:id="rId26"/>
    <p:sldId id="276" r:id="rId27"/>
    <p:sldId id="278" r:id="rId28"/>
    <p:sldId id="277" r:id="rId29"/>
    <p:sldId id="283" r:id="rId30"/>
    <p:sldId id="285" r:id="rId31"/>
    <p:sldId id="286" r:id="rId32"/>
    <p:sldId id="288" r:id="rId33"/>
    <p:sldId id="289" r:id="rId34"/>
    <p:sldId id="287" r:id="rId35"/>
    <p:sldId id="299" r:id="rId36"/>
    <p:sldId id="291" r:id="rId37"/>
    <p:sldId id="292" r:id="rId38"/>
    <p:sldId id="293" r:id="rId39"/>
    <p:sldId id="294" r:id="rId40"/>
    <p:sldId id="295" r:id="rId41"/>
    <p:sldId id="296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3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0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0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9A39-84D9-7641-8137-72CA2C106F09}" type="datetimeFigureOut">
              <a:rPr lang="en-US" smtClean="0"/>
              <a:pPr/>
              <a:t>5/4/12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1D82-9FF9-044F-8C64-BE008E124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91" y="2130425"/>
            <a:ext cx="8910980" cy="1470025"/>
          </a:xfrm>
          <a:solidFill>
            <a:srgbClr val="00009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dirty="0" smtClean="0"/>
              <a:t>เพื่อการพัฒนาชีวิตความเป็นอยู่ของคนชุมพร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21133"/>
            <a:ext cx="7772400" cy="846939"/>
          </a:xfrm>
        </p:spPr>
        <p:txBody>
          <a:bodyPr>
            <a:normAutofit lnSpcReduction="10000"/>
          </a:bodyPr>
          <a:lstStyle/>
          <a:p>
            <a:r>
              <a:rPr lang="th-TH" sz="2400" dirty="0" smtClean="0"/>
              <a:t>วิจารณ์ พานิช</a:t>
            </a:r>
          </a:p>
          <a:p>
            <a:r>
              <a:rPr lang="th-TH" sz="2400" dirty="0" smtClean="0">
                <a:solidFill>
                  <a:srgbClr val="800000"/>
                </a:solidFill>
              </a:rPr>
              <a:t>ชาว ต. ท่ายาง อ. เมือง ชุมพร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2650" y="1139993"/>
            <a:ext cx="5036506" cy="914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800000"/>
                </a:solidFill>
              </a:rPr>
              <a:t>มหาวิทยาลัยชุมพร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212" y="6291611"/>
            <a:ext cx="8648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บรรยาย ในการประชุมใหญ่ประจำปีของหอการค้าจังหวัดชุมพร  </a:t>
            </a:r>
            <a:r>
              <a:rPr lang="th-TH" sz="1400" dirty="0" smtClean="0"/>
              <a:t>ณ ห้องประชุมหอแสดงสินค้า  </a:t>
            </a:r>
            <a:r>
              <a:rPr lang="en-US" sz="1400" smtClean="0"/>
              <a:t>OTOP </a:t>
            </a:r>
            <a:r>
              <a:rPr lang="th-TH" sz="1400" smtClean="0"/>
              <a:t> </a:t>
            </a:r>
            <a:r>
              <a:rPr lang="th-TH" sz="1400" dirty="0" smtClean="0"/>
              <a:t>เทศบาลเมืองชุมพร</a:t>
            </a:r>
          </a:p>
          <a:p>
            <a:r>
              <a:rPr lang="th-TH" sz="1400" dirty="0" smtClean="0"/>
              <a:t> </a:t>
            </a:r>
            <a:r>
              <a:rPr lang="th-TH" sz="1400" dirty="0" smtClean="0"/>
              <a:t>จ. ชุมพร  ๔ พ.ค. ๕๕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209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920" y="154326"/>
            <a:ext cx="710932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สุขภาวะของสภาพแวดล้อม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063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ชายฝั่งทะเล  </a:t>
            </a:r>
            <a:r>
              <a:rPr lang="en-US" dirty="0" smtClean="0"/>
              <a:t>:  </a:t>
            </a:r>
            <a:r>
              <a:rPr lang="th-TH" dirty="0" smtClean="0"/>
              <a:t>หาดทราย  ป่าชายเลน  ปะการัง  หญ้าทะเล  ป่าชายหาด  ป่าฝน</a:t>
            </a:r>
          </a:p>
          <a:p>
            <a:r>
              <a:rPr lang="th-TH" dirty="0" smtClean="0"/>
              <a:t>ทะเล  </a:t>
            </a:r>
            <a:r>
              <a:rPr lang="en-US" dirty="0" smtClean="0"/>
              <a:t>: </a:t>
            </a:r>
            <a:r>
              <a:rPr lang="th-TH" dirty="0" smtClean="0"/>
              <a:t>กระแสน้ำ   นิเวศชีวิตในทะเล  การเดินเรือ </a:t>
            </a:r>
          </a:p>
          <a:p>
            <a:r>
              <a:rPr lang="th-TH" dirty="0" smtClean="0"/>
              <a:t>ป่า  คนกับป่า   สภาพการอนุรักษ์และใช้ประโยชน์  </a:t>
            </a:r>
          </a:p>
          <a:p>
            <a:r>
              <a:rPr lang="th-TH" dirty="0" smtClean="0"/>
              <a:t>เมือง  ผังเมือง  เมืองกับอุบัติภัย  การจราจร  ชีวิตสังคมเมือง  </a:t>
            </a:r>
          </a:p>
          <a:p>
            <a:r>
              <a:rPr lang="th-TH" dirty="0" smtClean="0"/>
              <a:t>การอาชีพกับระบบนิเวศ  </a:t>
            </a:r>
          </a:p>
          <a:p>
            <a:r>
              <a:rPr lang="th-TH" dirty="0" smtClean="0"/>
              <a:t>ภัยที่มองไม่เห็น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1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84" y="167694"/>
            <a:ext cx="7136063" cy="1143000"/>
          </a:xfr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ทำให้คนในพื้นที่รู้จักตัวเอง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รับมลพิษมากน้อยแค่ไหน (อากาศ  สารเคมี  เสียง  โฆษณา  ฯลฯ)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ความปลอดภัยด้านต่างๆ (เช่นทางถนน)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สุขภาวะ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เศรษฐกิจ  สัมมาชีพ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การศึกษา  การเรียนรู้ (ตลอดชีวิต)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การคมนาคม  การสื่อสาร  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107" y="5734511"/>
            <a:ext cx="9184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มีรายได้ จากการทำหน้าที่ร่วมกับฝ่ายต่างๆง</a:t>
            </a:r>
            <a:endPara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6757" y="3435215"/>
            <a:ext cx="3714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สื่อสารสังคม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31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23838"/>
            <a:ext cx="89535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dirty="0" smtClean="0"/>
              <a:t>ตามแนวทางใหม่ มี</a:t>
            </a:r>
            <a:r>
              <a:rPr lang="th-TH" sz="3600" dirty="0" smtClean="0">
                <a:solidFill>
                  <a:srgbClr val="0000FF"/>
                </a:solidFill>
              </a:rPr>
              <a:t>คณะพัฒนา</a:t>
            </a:r>
            <a:r>
              <a:rPr lang="th-TH" sz="3600" dirty="0" smtClean="0"/>
              <a:t> ไม่ใช่คณะวิชา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คณะพัฒนาเศรษฐกิจ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คณะพัฒนาสิ่งแวดล้อม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คณะพัฒนาสุขภาวะ 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คณะพัฒนาอาหาร (ครบวงจร)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คณะพัฒนาการเรียนรู้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ฯลฯ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356875"/>
            <a:ext cx="8130427" cy="914400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dirty="0" smtClean="0"/>
              <a:t>จัดองค์กรตามเป้าหมาย  ไม่ใช่ตามเครื่องมือ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0489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คณะพัฒนาอาหารและพลังงาน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หน่วย/ภาค พัฒนาอาหารทะเล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“</a:t>
            </a:r>
            <a:r>
              <a:rPr lang="th-TH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ภาคพัฒนา</a:t>
            </a:r>
            <a:r>
              <a:rPr lang="en-US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”</a:t>
            </a:r>
            <a:r>
              <a:rPr lang="th-TH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 ไม่ใช่</a:t>
            </a:r>
            <a:r>
              <a:rPr lang="en-US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 “</a:t>
            </a:r>
            <a:r>
              <a:rPr lang="th-TH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ภาควิชา</a:t>
            </a:r>
            <a:r>
              <a:rPr lang="en-US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”</a:t>
            </a:r>
            <a:endParaRPr lang="th-TH" dirty="0" smtClean="0">
              <a:solidFill>
                <a:srgbClr val="0000FF"/>
              </a:solidFill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ภาคพัฒนาอาหารสุขภาพ (ร่วมมือกับคณะพัฒนาสุขภาพ)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ภาคพัฒนาพลังงาน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ภาคพัฒนาอาหารเพื่อการท่องเที่ยว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ฯลฯ  </a:t>
            </a:r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6333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98"/>
            <a:ext cx="8229600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ความหมายของ </a:t>
            </a:r>
            <a:r>
              <a:rPr lang="en-US" dirty="0" smtClean="0"/>
              <a:t>“</a:t>
            </a:r>
            <a:r>
              <a:rPr lang="th-TH" dirty="0" smtClean="0"/>
              <a:t>มหาวิทยาลัยของรัฐ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586"/>
          </a:xfrm>
        </p:spPr>
        <p:txBody>
          <a:bodyPr>
            <a:normAutofit lnSpcReduction="10000"/>
          </a:bodyPr>
          <a:lstStyle/>
          <a:p>
            <a:r>
              <a:rPr lang="th-TH" sz="3600" dirty="0" smtClean="0"/>
              <a:t>เดิม </a:t>
            </a:r>
            <a:r>
              <a:rPr lang="en-US" sz="3600" dirty="0" smtClean="0"/>
              <a:t>: </a:t>
            </a:r>
            <a:r>
              <a:rPr lang="th-TH" sz="3600" dirty="0" smtClean="0"/>
              <a:t>เป็นหน่วยราชการ   ขอ งปม. จากรัฐ</a:t>
            </a:r>
          </a:p>
          <a:p>
            <a:r>
              <a:rPr lang="th-TH" sz="3600" dirty="0" smtClean="0"/>
              <a:t>รัฐ </a:t>
            </a:r>
            <a:r>
              <a:rPr lang="en-US" sz="3600" dirty="0" smtClean="0"/>
              <a:t>“</a:t>
            </a:r>
            <a:r>
              <a:rPr lang="th-TH" sz="3600" dirty="0" smtClean="0"/>
              <a:t>อุปถัมภ์</a:t>
            </a:r>
            <a:r>
              <a:rPr lang="en-US" sz="3600" dirty="0" smtClean="0"/>
              <a:t>”</a:t>
            </a:r>
            <a:endParaRPr lang="th-TH" sz="3600" dirty="0" smtClean="0"/>
          </a:p>
          <a:p>
            <a:r>
              <a:rPr lang="th-TH" sz="3600" dirty="0" smtClean="0"/>
              <a:t>เป็นข้าราชการ</a:t>
            </a:r>
          </a:p>
          <a:p>
            <a:r>
              <a:rPr lang="th-TH" sz="3600" dirty="0" smtClean="0"/>
              <a:t>มีความมั่นคงโดยไม่เชื่อมโยงกับผลงาน</a:t>
            </a:r>
          </a:p>
          <a:p>
            <a:r>
              <a:rPr lang="th-TH" sz="3600" dirty="0" smtClean="0">
                <a:solidFill>
                  <a:srgbClr val="0000FF"/>
                </a:solidFill>
              </a:rPr>
              <a:t>ใหม่ </a:t>
            </a:r>
            <a:r>
              <a:rPr lang="en-US" sz="3600" dirty="0" smtClean="0">
                <a:solidFill>
                  <a:srgbClr val="0000FF"/>
                </a:solidFill>
              </a:rPr>
              <a:t>: </a:t>
            </a:r>
            <a:r>
              <a:rPr lang="th-TH" sz="3600" dirty="0" smtClean="0">
                <a:solidFill>
                  <a:srgbClr val="0000FF"/>
                </a:solidFill>
              </a:rPr>
              <a:t>ไม่เป็นหน่วยราชการก็ได้   หารายได้จากการประกอบการ  </a:t>
            </a:r>
          </a:p>
          <a:p>
            <a:r>
              <a:rPr lang="th-TH" sz="3600" dirty="0" smtClean="0">
                <a:solidFill>
                  <a:srgbClr val="0000FF"/>
                </a:solidFill>
              </a:rPr>
              <a:t>รัฐ </a:t>
            </a:r>
            <a:r>
              <a:rPr lang="en-US" sz="3600" dirty="0" smtClean="0">
                <a:solidFill>
                  <a:srgbClr val="0000FF"/>
                </a:solidFill>
              </a:rPr>
              <a:t>“</a:t>
            </a:r>
            <a:r>
              <a:rPr lang="th-TH" sz="3600" dirty="0" smtClean="0">
                <a:solidFill>
                  <a:srgbClr val="0000FF"/>
                </a:solidFill>
              </a:rPr>
              <a:t>ซื้อบริการ</a:t>
            </a:r>
            <a:r>
              <a:rPr lang="en-US" sz="3600" dirty="0" smtClean="0">
                <a:solidFill>
                  <a:srgbClr val="0000FF"/>
                </a:solidFill>
              </a:rPr>
              <a:t>” </a:t>
            </a:r>
            <a:endParaRPr lang="th-TH" sz="3600" dirty="0" smtClean="0">
              <a:solidFill>
                <a:srgbClr val="0000FF"/>
              </a:solidFill>
            </a:endParaRPr>
          </a:p>
          <a:p>
            <a:r>
              <a:rPr lang="th-TH" sz="3600" dirty="0" smtClean="0">
                <a:solidFill>
                  <a:srgbClr val="0000FF"/>
                </a:solidFill>
              </a:rPr>
              <a:t>มั่นคงโดยผลงาน  ผลประกอบการ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3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8" y="188058"/>
            <a:ext cx="8850955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มหาวิทยาลัย ประกอบภารกิจ ๒ แนว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517" y="1758930"/>
            <a:ext cx="3973193" cy="4525963"/>
          </a:xfrm>
          <a:ln>
            <a:solidFill>
              <a:srgbClr val="000090"/>
            </a:solidFill>
          </a:ln>
        </p:spPr>
        <p:txBody>
          <a:bodyPr/>
          <a:lstStyle/>
          <a:p>
            <a:r>
              <a:rPr lang="th-TH" dirty="0" smtClean="0">
                <a:solidFill>
                  <a:srgbClr val="000090"/>
                </a:solidFill>
              </a:rPr>
              <a:t>บูรณาการภารกิจ   ดำเนินการให้เกื้อกูลซึ่งกันและกัน  เอาการพัฒนาพื้นที่เป็นตัวตั้ง</a:t>
            </a:r>
          </a:p>
          <a:p>
            <a:r>
              <a:rPr lang="th-TH" dirty="0" smtClean="0">
                <a:solidFill>
                  <a:srgbClr val="000090"/>
                </a:solidFill>
              </a:rPr>
              <a:t>รุกหาภาคีหุ้นส่วน ประกอบการเพื่อสังคม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3973193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แยกภารกิจ สอน  บริการ  วิจัย  ทำนุบำรุงศิลปะและวัฒนธรรม</a:t>
            </a:r>
          </a:p>
          <a:p>
            <a:r>
              <a:rPr lang="th-TH" dirty="0" smtClean="0"/>
              <a:t>รอการอุปถัมภ์  ทำงานวิชาการ  เป็นวิทยาทาน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3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จัดการเรียนรู้โดยการลงมือทำ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เลย </a:t>
            </a:r>
            <a:r>
              <a:rPr lang="en-US" sz="3600" dirty="0" smtClean="0"/>
              <a:t>“</a:t>
            </a:r>
            <a:r>
              <a:rPr lang="th-TH" sz="3600" dirty="0" smtClean="0"/>
              <a:t>รู้วิชา</a:t>
            </a:r>
            <a:r>
              <a:rPr lang="en-US" sz="3600" dirty="0" smtClean="0"/>
              <a:t>”</a:t>
            </a:r>
            <a:r>
              <a:rPr lang="th-TH" sz="3600" dirty="0" smtClean="0"/>
              <a:t>  สู่ </a:t>
            </a:r>
            <a:r>
              <a:rPr lang="en-US" sz="3600" dirty="0" smtClean="0"/>
              <a:t>“</a:t>
            </a:r>
            <a:r>
              <a:rPr lang="th-TH" sz="3600" dirty="0" smtClean="0"/>
              <a:t>ใช้วิชา</a:t>
            </a:r>
            <a:r>
              <a:rPr lang="en-US" sz="3600" dirty="0" smtClean="0"/>
              <a:t>”</a:t>
            </a:r>
            <a:r>
              <a:rPr lang="th-TH" sz="3600" dirty="0" smtClean="0"/>
              <a:t> ในชีวิตจริง</a:t>
            </a:r>
          </a:p>
          <a:p>
            <a:r>
              <a:rPr lang="th-TH" sz="3600" dirty="0" smtClean="0"/>
              <a:t>จาก </a:t>
            </a:r>
            <a:r>
              <a:rPr lang="en-US" sz="3600" dirty="0" smtClean="0"/>
              <a:t>“</a:t>
            </a:r>
            <a:r>
              <a:rPr lang="th-TH" sz="3600" dirty="0" smtClean="0"/>
              <a:t>รับถ่ายทอด</a:t>
            </a:r>
            <a:r>
              <a:rPr lang="en-US" sz="3600" dirty="0" smtClean="0"/>
              <a:t>”</a:t>
            </a:r>
            <a:r>
              <a:rPr lang="th-TH" sz="3600" dirty="0" smtClean="0"/>
              <a:t>  สู่ </a:t>
            </a:r>
            <a:r>
              <a:rPr lang="en-US" sz="3600" dirty="0" smtClean="0"/>
              <a:t>“</a:t>
            </a:r>
            <a:r>
              <a:rPr lang="th-TH" sz="3600" dirty="0" smtClean="0"/>
              <a:t>สร้างความรู้ขึ้นในตน</a:t>
            </a:r>
            <a:r>
              <a:rPr lang="en-US" sz="3600" dirty="0" smtClean="0"/>
              <a:t>”</a:t>
            </a:r>
            <a:r>
              <a:rPr lang="th-TH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8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1730074"/>
            <a:ext cx="6528816" cy="49834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1417" y="146358"/>
            <a:ext cx="5315932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2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604" y="161463"/>
            <a:ext cx="8595643" cy="1143000"/>
          </a:xfr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เรียนโดยลงมือทำ </a:t>
            </a:r>
            <a:r>
              <a:rPr lang="en-US" dirty="0" smtClean="0"/>
              <a:t>(Learning by Doing)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ทำโครงงาน </a:t>
            </a:r>
            <a:r>
              <a:rPr lang="en-US" dirty="0" smtClean="0"/>
              <a:t>(Project-Based Learning – PBL)</a:t>
            </a:r>
          </a:p>
          <a:p>
            <a:r>
              <a:rPr lang="th-TH" dirty="0" smtClean="0"/>
              <a:t>เรียนเป็นทีม</a:t>
            </a:r>
          </a:p>
          <a:p>
            <a:r>
              <a:rPr lang="th-TH" dirty="0" smtClean="0"/>
              <a:t>แล้วเขียนรายงาน ต่างคนต่างเขียน</a:t>
            </a:r>
          </a:p>
          <a:p>
            <a:r>
              <a:rPr lang="th-TH" dirty="0" smtClean="0"/>
              <a:t>นำเสนอต่อชั้น  ต่อชุมชน </a:t>
            </a:r>
            <a:endParaRPr lang="en-US" dirty="0" smtClean="0"/>
          </a:p>
          <a:p>
            <a:r>
              <a:rPr lang="th-TH" dirty="0" smtClean="0"/>
              <a:t>อาจารย์เปลี่ยนจาก </a:t>
            </a:r>
            <a:r>
              <a:rPr lang="en-US" dirty="0" smtClean="0"/>
              <a:t>teach </a:t>
            </a:r>
            <a:r>
              <a:rPr lang="th-TH" dirty="0" smtClean="0"/>
              <a:t>เป็น </a:t>
            </a:r>
            <a:r>
              <a:rPr lang="en-US" dirty="0" smtClean="0"/>
              <a:t>coach / facilitator</a:t>
            </a:r>
            <a:endParaRPr lang="th-TH" dirty="0" smtClean="0"/>
          </a:p>
          <a:p>
            <a:r>
              <a:rPr lang="th-TH" dirty="0" smtClean="0"/>
              <a:t>อาจารย์ชวน นศ. สะท้อนการเรียนรู้  เทียบกับทฤษฎี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7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111" y="159198"/>
            <a:ext cx="5589493" cy="1143000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มหาวิทยาลัยคืออะไร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ความหมายเก่า</a:t>
            </a:r>
          </a:p>
          <a:p>
            <a:r>
              <a:rPr lang="th-TH" sz="3600" dirty="0" smtClean="0"/>
              <a:t>ความหมายใหม่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580110" y="3212645"/>
            <a:ext cx="3983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ไม่ใช่ ถูก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ผิด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25" y="4338221"/>
            <a:ext cx="90197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ไม่ใช่เลือกได้ทางเดียว  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(either – or)</a:t>
            </a:r>
            <a:r>
              <a:rPr lang="th-TH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0778" y="5407173"/>
            <a:ext cx="6186124" cy="9144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ชวนกันคิดนอกกรอบ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1482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339708"/>
            <a:ext cx="2328110" cy="3325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074" y="1339708"/>
            <a:ext cx="2724202" cy="3359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521" y="1324726"/>
            <a:ext cx="2740527" cy="3374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5040" y="49373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learning.thaissf.org</a:t>
            </a:r>
            <a:r>
              <a:rPr lang="en-US" dirty="0" smtClean="0"/>
              <a:t>/document/media/media_396.pdf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7050" y="1027113"/>
          <a:ext cx="8080375" cy="4200527"/>
        </p:xfrm>
        <a:graphic>
          <a:graphicData uri="http://schemas.openxmlformats.org/drawingml/2006/table">
            <a:tbl>
              <a:tblPr/>
              <a:tblGrid>
                <a:gridCol w="2608263"/>
                <a:gridCol w="2778125"/>
                <a:gridCol w="2693987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Objectives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Outcome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Information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Skills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Experts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Socialization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Values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Professionals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Transformative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Leadership attributes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Change agents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</a:tbl>
          </a:graphicData>
        </a:graphic>
      </p:graphicFrame>
      <p:sp>
        <p:nvSpPr>
          <p:cNvPr id="13334" name="Title 4"/>
          <p:cNvSpPr>
            <a:spLocks noGrp="1"/>
          </p:cNvSpPr>
          <p:nvPr>
            <p:ph type="title"/>
          </p:nvPr>
        </p:nvSpPr>
        <p:spPr>
          <a:xfrm>
            <a:off x="957263" y="5459413"/>
            <a:ext cx="7273925" cy="874712"/>
          </a:xfrm>
        </p:spPr>
        <p:txBody>
          <a:bodyPr/>
          <a:lstStyle/>
          <a:p>
            <a:pPr eaLnBrk="1" hangingPunct="1"/>
            <a:r>
              <a:rPr lang="en-US" sz="3600" b="1" i="1" dirty="0" smtClean="0"/>
              <a:t>Table III-1</a:t>
            </a:r>
            <a:r>
              <a:rPr lang="en-US" sz="4000" b="1" dirty="0" smtClean="0"/>
              <a:t>. Levels of learning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4510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" y="25400"/>
            <a:ext cx="6045245" cy="369332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www.tdri.or.th</a:t>
            </a:r>
            <a:r>
              <a:rPr lang="en-US" dirty="0"/>
              <a:t>/download/year-end/ye_11/SEC_4.1.pdf</a:t>
            </a:r>
          </a:p>
        </p:txBody>
      </p:sp>
    </p:spTree>
    <p:extLst>
      <p:ext uri="{BB962C8B-B14F-4D97-AF65-F5344CB8AC3E}">
        <p14:creationId xmlns:p14="http://schemas.microsoft.com/office/powerpoint/2010/main" val="416638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3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5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79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9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98"/>
            <a:ext cx="8229600" cy="1143000"/>
          </a:xfr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ความหมายเก่าของมหาวิทยาลัย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93435"/>
          </a:xfrm>
        </p:spPr>
        <p:txBody>
          <a:bodyPr>
            <a:normAutofit fontScale="92500"/>
          </a:bodyPr>
          <a:lstStyle/>
          <a:p>
            <a:r>
              <a:rPr lang="th-TH" sz="3600" dirty="0" smtClean="0">
                <a:latin typeface="Arial Rounded MT Bold"/>
                <a:cs typeface="Arial Rounded MT Bold"/>
              </a:rPr>
              <a:t>เครื่องมือเลื่อนฐานะทางสังคม</a:t>
            </a:r>
          </a:p>
          <a:p>
            <a:r>
              <a:rPr lang="th-TH" sz="3600" dirty="0" smtClean="0">
                <a:latin typeface="Arial Rounded MT Bold"/>
                <a:cs typeface="Arial Rounded MT Bold"/>
              </a:rPr>
              <a:t>เรียนวิชาจากไกลโพ้น</a:t>
            </a:r>
          </a:p>
          <a:p>
            <a:r>
              <a:rPr lang="th-TH" sz="3600" dirty="0" smtClean="0">
                <a:latin typeface="Arial Rounded MT Bold"/>
                <a:cs typeface="Arial Rounded MT Bold"/>
              </a:rPr>
              <a:t>เรียนวิชาเพื่อจะได้เข้าไปอยู่ในกรุง</a:t>
            </a:r>
          </a:p>
          <a:p>
            <a:r>
              <a:rPr lang="th-TH" sz="3600" dirty="0" smtClean="0">
                <a:latin typeface="Arial Rounded MT Bold"/>
                <a:cs typeface="Arial Rounded MT Bold"/>
              </a:rPr>
              <a:t>เพื่อความทันสมัย  ไม่ล้าหลังอย่างคนทั่วไป</a:t>
            </a:r>
          </a:p>
          <a:p>
            <a:r>
              <a:rPr lang="th-TH" sz="3600" dirty="0" smtClean="0">
                <a:latin typeface="Arial Rounded MT Bold"/>
                <a:cs typeface="Arial Rounded MT Bold"/>
              </a:rPr>
              <a:t>เป็นหอคอย (งาช้าง)  แยกตัวจากสังคม</a:t>
            </a:r>
          </a:p>
          <a:p>
            <a:r>
              <a:rPr lang="th-TH" sz="3600" dirty="0" smtClean="0">
                <a:latin typeface="Arial Rounded MT Bold"/>
                <a:cs typeface="Arial Rounded MT Bold"/>
              </a:rPr>
              <a:t>รับใช้วิชา (การ) </a:t>
            </a:r>
          </a:p>
          <a:p>
            <a:r>
              <a:rPr lang="th-TH" sz="3600" dirty="0" smtClean="0">
                <a:latin typeface="Arial Rounded MT Bold"/>
                <a:cs typeface="Arial Rounded MT Bold"/>
              </a:rPr>
              <a:t>เครื่องมือของรัฐในการขับเคลื่อนสังคม ผ่านกลไกวิชาการ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56000" y="5702300"/>
            <a:ext cx="5334000" cy="9144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ลูกหลานมีที่เรียน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007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5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5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9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30" y="148888"/>
            <a:ext cx="8523346" cy="1143000"/>
          </a:xfrm>
          <a:solidFill>
            <a:srgbClr val="00009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มหาฯ ในกรอบยุคใหม่ มหิดล ๒๕๕๐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5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>
                <a:latin typeface="Angsana New"/>
                <a:cs typeface="Angsana New"/>
              </a:rPr>
              <a:t>มาตรา ๗ มหาวิทยาลัยเป็นสถานศึกษาระดับอุดมศึกษา ซึ่งทรงพระกรุณาโปรดเกล้าโปรดกระหม่อม พระราชทานพระนามาภิไธยของสมเด็จพระ</a:t>
            </a:r>
            <a:r>
              <a:rPr lang="th-TH" sz="3600" b="1" dirty="0" err="1" smtClean="0">
                <a:latin typeface="Angsana New"/>
                <a:cs typeface="Angsana New"/>
              </a:rPr>
              <a:t>มหิตลาธิเบ</a:t>
            </a:r>
            <a:r>
              <a:rPr lang="th-TH" sz="3600" b="1" dirty="0" smtClean="0">
                <a:latin typeface="Angsana New"/>
                <a:cs typeface="Angsana New"/>
              </a:rPr>
              <a:t>ศร </a:t>
            </a:r>
            <a:r>
              <a:rPr lang="th-TH" sz="3600" b="1" dirty="0" err="1" smtClean="0">
                <a:latin typeface="Angsana New"/>
                <a:cs typeface="Angsana New"/>
              </a:rPr>
              <a:t>อดุลยแดช</a:t>
            </a:r>
            <a:r>
              <a:rPr lang="th-TH" sz="3600" b="1" dirty="0" smtClean="0">
                <a:latin typeface="Angsana New"/>
                <a:cs typeface="Angsana New"/>
              </a:rPr>
              <a:t>วิกรม พระบรมราชชนกให้เป็นนามของมหาวิทยาลัย มีวัตถุประสงค์ในการสร้าง พัฒนา ประมวล และประยุกต์องค์ความรู้ทั้งมวล และดำเนินการให้มีการเรียนรู้ในองค์ความรู้ดังกล่าว รวมตลอดทั้งเผยแพร่ความรู้ ส่งเสริม ป้องกันและรักษาสุขภาพอนามัย ทะนุบำรุงศาสนา ศิลปะ วัฒนธรรม สิ่งแวดล้อม และการกีฬา ทั้งนี้ เพื่อให้เกิดประโยชน์ต่อสังคมเป็นส่วนรวม</a:t>
            </a:r>
            <a:endParaRPr lang="en-US" sz="3600" b="1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12634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76" y="304800"/>
            <a:ext cx="8879959" cy="61619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000" b="1" dirty="0" smtClean="0">
                <a:latin typeface="Angsana New"/>
                <a:cs typeface="Angsana New"/>
              </a:rPr>
              <a:t>มาตรา ๘ เพื่อให้บรรลุวัตถุประสงค์ตามมาตรา ๗ มหาวิทยาลัยมีภาระหน้าที่ดังต่อไปนี้</a:t>
            </a:r>
          </a:p>
          <a:p>
            <a:pPr>
              <a:buNone/>
            </a:pPr>
            <a:r>
              <a:rPr lang="th-TH" sz="3000" b="1" dirty="0" smtClean="0">
                <a:latin typeface="Angsana New"/>
                <a:cs typeface="Angsana New"/>
              </a:rPr>
              <a:t>(๑) ทำการวิจัย รวมตลอดทั้งส่งเสริม และสนับสนุนให้ทำการวิจัย เพื่อสร้างหรือพัฒนาองค์ความรู้โดยกระทำอย่างต่อเนื่อง และนำความรู้นั้นไปใช้เพื่อประโยชน์ในการพัฒนาประเทศและสังคมและก่อให้เกิดประโยชน์แก่มหาวิทยาลัย</a:t>
            </a:r>
          </a:p>
          <a:p>
            <a:pPr>
              <a:buNone/>
            </a:pPr>
            <a:r>
              <a:rPr lang="th-TH" sz="3000" b="1" dirty="0" smtClean="0">
                <a:latin typeface="Angsana New"/>
                <a:cs typeface="Angsana New"/>
              </a:rPr>
              <a:t>(๒) ผลิตบัณฑิตให้สอดคล้องกับแผนการศึกษาแห่งชาติ แผนพัฒนาเศรษฐกิจและสังคมแห่งชาติ โดยมุ่งเน้นให้บัณฑิตมีความรู้ ความสามารถในวิชาชีพ มีคุณธรรม จริยธรรม มีความสำนึกต่อสังคมและมีความใฝ่รู้และเรียนรู้ด้วยตนเอง</a:t>
            </a:r>
          </a:p>
          <a:p>
            <a:pPr>
              <a:buNone/>
            </a:pPr>
            <a:r>
              <a:rPr lang="th-TH" sz="3000" b="1" dirty="0" smtClean="0">
                <a:latin typeface="Angsana New"/>
                <a:cs typeface="Angsana New"/>
              </a:rPr>
              <a:t>(๓) ส่งเสริม ประยุกต์ และพัฒนาวิชาการและวิชาชีพชั้นสูง</a:t>
            </a:r>
          </a:p>
          <a:p>
            <a:pPr>
              <a:buNone/>
            </a:pPr>
            <a:r>
              <a:rPr lang="th-TH" sz="3000" b="1" dirty="0" smtClean="0">
                <a:latin typeface="Angsana New"/>
                <a:cs typeface="Angsana New"/>
              </a:rPr>
              <a:t>(๔) ให้บริการทางการแพทย์ การพยาบาล การสาธารณสุข และการบริการทางวิชาการและวิชาชีพ ให้เป็นที่ยอมรับในประเทศ และในระดับนานาชาติ</a:t>
            </a:r>
          </a:p>
        </p:txBody>
      </p:sp>
    </p:spTree>
    <p:extLst>
      <p:ext uri="{BB962C8B-B14F-4D97-AF65-F5344CB8AC3E}">
        <p14:creationId xmlns:p14="http://schemas.microsoft.com/office/powerpoint/2010/main" val="330943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348"/>
            <a:ext cx="8229600" cy="5899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>
                <a:latin typeface="Angsana New"/>
                <a:cs typeface="Angsana New"/>
              </a:rPr>
              <a:t>(๕) ทำการวิจัยและพัฒนาเพื่อปรับปรุงกระบวนการเรียนรู้อย่างต่อเนื่อง</a:t>
            </a:r>
          </a:p>
          <a:p>
            <a:pPr>
              <a:buNone/>
            </a:pPr>
            <a:r>
              <a:rPr lang="th-TH" sz="3600" b="1" dirty="0">
                <a:latin typeface="Angsana New"/>
                <a:cs typeface="Angsana New"/>
              </a:rPr>
              <a:t>(๖) สนับสนุนและส่งเสริมให้บุคลากรของสถาบันอื่น เข้าร่วมในการสร้างและ</a:t>
            </a:r>
            <a:r>
              <a:rPr lang="th-TH" sz="3600" b="1" dirty="0" smtClean="0">
                <a:latin typeface="Angsana New"/>
                <a:cs typeface="Angsana New"/>
              </a:rPr>
              <a:t>พัฒนาองค์</a:t>
            </a:r>
            <a:r>
              <a:rPr lang="th-TH" sz="3600" b="1" dirty="0">
                <a:latin typeface="Angsana New"/>
                <a:cs typeface="Angsana New"/>
              </a:rPr>
              <a:t>ความรู้และเข้ารับการถ่ายทอดองค์ความรู้</a:t>
            </a:r>
          </a:p>
          <a:p>
            <a:pPr>
              <a:buNone/>
            </a:pPr>
            <a:r>
              <a:rPr lang="th-TH" sz="3600" b="1" dirty="0">
                <a:latin typeface="Angsana New"/>
                <a:cs typeface="Angsana New"/>
              </a:rPr>
              <a:t>(๗) ร่วมมือกับสถาบันอื่นทั้งในและต่างประเทศ เพื่อดำเนินการตาม (๑) ถึง (๖)</a:t>
            </a:r>
          </a:p>
          <a:p>
            <a:pPr>
              <a:buNone/>
            </a:pPr>
            <a:r>
              <a:rPr lang="th-TH" sz="3600" b="1" dirty="0">
                <a:latin typeface="Angsana New"/>
                <a:cs typeface="Angsana New"/>
              </a:rPr>
              <a:t>(๘) ส่งเสริมและทะนุบำรุงศาสนา ศิลปะ วัฒนธรรม รวมทั้งบำรุงรักษาและใช้</a:t>
            </a:r>
            <a:r>
              <a:rPr lang="th-TH" sz="3600" b="1" dirty="0" smtClean="0">
                <a:latin typeface="Angsana New"/>
                <a:cs typeface="Angsana New"/>
              </a:rPr>
              <a:t>ประโยชน์จาก</a:t>
            </a:r>
            <a:r>
              <a:rPr lang="th-TH" sz="3600" b="1" dirty="0">
                <a:latin typeface="Angsana New"/>
                <a:cs typeface="Angsana New"/>
              </a:rPr>
              <a:t>สิ่งแวดล้อมและทรัพยากรธรรมชาติอย่างสมดุลยั่งยืน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601"/>
            <a:ext cx="75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ม. 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08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4" y="280086"/>
            <a:ext cx="8864242" cy="6186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800" b="1" dirty="0" smtClean="0">
                <a:latin typeface="Angsana New"/>
                <a:cs typeface="Angsana New"/>
              </a:rPr>
              <a:t>มาตรา ๑๕ มหาวิทยาลัยมีอำนาจและหน้าที่กระทำการต่าง ๆ ตามวัตถุประสงค์ที่ระบุไว้</a:t>
            </a:r>
          </a:p>
          <a:p>
            <a:pPr>
              <a:buNone/>
            </a:pPr>
            <a:r>
              <a:rPr lang="th-TH" sz="2800" b="1" dirty="0" smtClean="0">
                <a:latin typeface="Angsana New"/>
                <a:cs typeface="Angsana New"/>
              </a:rPr>
              <a:t>ในมาตรา ๗ อำนาจและหน้าที่เช่นว่านี้ให้รวมถึง</a:t>
            </a:r>
          </a:p>
          <a:p>
            <a:pPr>
              <a:buNone/>
            </a:pPr>
            <a:r>
              <a:rPr lang="th-TH" sz="2800" b="1" dirty="0" smtClean="0">
                <a:latin typeface="Angsana New"/>
                <a:cs typeface="Angsana New"/>
              </a:rPr>
              <a:t>(๑) ซื้อ ขาย สร้าง จัดหา โอน รับโอน เช่า ให้เช่า เช่าซื้อ ให้เช่าซื้อ แลกเปลี่ยนและ</a:t>
            </a:r>
          </a:p>
          <a:p>
            <a:pPr>
              <a:buNone/>
            </a:pPr>
            <a:r>
              <a:rPr lang="th-TH" sz="2800" b="1" dirty="0" smtClean="0">
                <a:latin typeface="Angsana New"/>
                <a:cs typeface="Angsana New"/>
              </a:rPr>
              <a:t>จำหน่าย หรือทำนิติกรรมใด ๆ เพื่อประโยชน์แก่กิจการของมหาวิทยาลัย ตลอดจนถือกรรมสิทธิ์ มีสิทธิครอบครอง หรือมีทรัพยสิทธิต่าง ๆ ในทรัพย์สินของมหาวิทยาลัย หรือมีสิทธิในหรือหาประโยชน์จากทรัพย์สินทางปัญญา และจำหน่ายทรัพย์สินทั้งภายในและภายนอกราชอาณาจักร ตลอดจนรับเงินหรือทรัพย์สินที่มีผู้อุดหนุนหรืออุทิศให้</a:t>
            </a:r>
          </a:p>
          <a:p>
            <a:pPr>
              <a:buNone/>
            </a:pPr>
            <a:r>
              <a:rPr lang="th-TH" sz="2800" b="1" dirty="0" smtClean="0">
                <a:latin typeface="Angsana New"/>
                <a:cs typeface="Angsana New"/>
              </a:rPr>
              <a:t>การจำหน่ายหรือแลกเปลี่ยนอสังหาริมทรัพย์ของมหาวิทยาลัยให้กระทำได้เฉพาะอสังหาริมทรัพย์ที่ได้มาตามมาตรา ๑๘ ซึ่งมีวัตถุประสงค์ให้จำหน่ายหรือแลกเปลี่ยนได้</a:t>
            </a:r>
          </a:p>
          <a:p>
            <a:pPr>
              <a:buNone/>
            </a:pPr>
            <a:r>
              <a:rPr lang="th-TH" sz="2800" b="1" dirty="0" smtClean="0">
                <a:latin typeface="Angsana New"/>
                <a:cs typeface="Angsana New"/>
              </a:rPr>
              <a:t>(๒) รับค่าธรรมเนียม ค่าบำรุง ค่าตอบแทน เบี้ยปรับ และค่าบริการในการให้บริการภายใน</a:t>
            </a:r>
          </a:p>
          <a:p>
            <a:pPr>
              <a:buNone/>
            </a:pPr>
            <a:r>
              <a:rPr lang="th-TH" sz="2800" b="1" dirty="0" smtClean="0">
                <a:latin typeface="Angsana New"/>
                <a:cs typeface="Angsana New"/>
              </a:rPr>
              <a:t>อำนาจหน้าที่ของมหาวิทยาลัย รวมทั้งทำความตกลงและกำหนดเงื่อนไขเกี่ยวกับการนั้น</a:t>
            </a:r>
          </a:p>
          <a:p>
            <a:pPr>
              <a:buNone/>
            </a:pPr>
            <a:r>
              <a:rPr lang="th-TH" sz="2800" b="1" dirty="0" smtClean="0">
                <a:latin typeface="Angsana New"/>
                <a:cs typeface="Angsana New"/>
              </a:rPr>
              <a:t>(๓) ร่วมมือกับหน่วยงานของรัฐหรือเอกชน หรือกับองค์การ หรือหน่วยงานต่างประเทศหรือระหว่างประเทศ</a:t>
            </a:r>
            <a:endParaRPr lang="th-TH" sz="2800" b="1" dirty="0">
              <a:latin typeface="Angsana New"/>
              <a:cs typeface="Angsana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752"/>
            <a:ext cx="8457336" cy="5788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(๔) กู้ยืมเงิน และให้กู้ยืมเงินโดยมีหลักประกันด้วยบุคคลหรือทรัพย์สิน การลงทุนหรือการร่วมลงทุน ทั้งนี้ เพื่อประโยชน์แก่กิจการของมหาวิทยาลัย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การกู้ยืมเงิน การให้กู้ยืมเงิน การถือหุ้น การเข้าเป็นหุ้นส่วน การลงทุน หรือการร่วมลงทุนถ้าเป็นจำนวนเงินเกินวงเงินที่รัฐมนตรีกำหนดต้องได้รับความเห็นชอบจากคณะรัฐมนตรีก่อน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(๕) ออกพันธบัตรเพื่อการลงทุนโดยความเห็นชอบของคณะรัฐมนตรี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(๖) กำหนดค่าตอบแทนหรือค่าตอบแทนพิเศษ รวมทั้งสวัสดิการ สิทธิประโยชน์ และประโยชน์อย่างอื่นให้แก่พนักงานมหาวิทยาลัย ทั้งนี้ ตามหลักเกณฑ์ วิธีการ และเงื่อนไขที่กำหนดในข้อบังคับของมหาวิทยาลัย</a:t>
            </a:r>
            <a:endParaRPr lang="th-TH" b="1" dirty="0">
              <a:latin typeface="Angsana New"/>
              <a:cs typeface="Angsana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0"/>
            <a:ext cx="111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ม. ๑๕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9514"/>
            <a:ext cx="8229600" cy="57966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(๗) จัดให้มีกองทุนเพื่อกิจการต่าง ๆ ตามวัตถุประสงค์ของมหาวิทยาลัย โดยการบริหารกองทุนให้เป็นไปตามข้อบังคับของมหาวิทยาลัย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(๘) จัดให้มีการพัฒนาทางวิชาการ และบุคลากรอย่างต่อเนื่อง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(๙) ปกครองดูแล บำรุงรักษา จัดการ ใช้ และจัดหาประโยชน์จากทรัพย์สินของมหาวิทยาลัยและที่ราชพัสดุตามกฎหมายว่าด้วยที่ราชพัสดุ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(๑๐) จัดตั้งหรือร่วมกับบุคคลอื่นในการจัดตั้งองค์กรที่เป็นนิติบุคคล รวมตลอดถึงลงทุนหรือร่วมลงทุนกับบุคคลหรือนิติบุคคลใด เพื่อดำเนินกิจการที่เกี่ยวกับหรือต่อเนื่องกับกิจการของมหาวิทยาลัยหรือการนำผลการค้นคว้าและวิจัยไปเผยแพร่ หรือหาประโยชน์เพื่อเป็นรายได้ของมหาวิทยาลัย</a:t>
            </a:r>
            <a:endParaRPr lang="th-TH" b="1" dirty="0">
              <a:latin typeface="Angsana New"/>
              <a:cs typeface="Angsana N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/>
              <a:t>ม. ๑๕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38307" y="346075"/>
            <a:ext cx="8788802" cy="57800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มาตรา ๑๖ รายได้ของมหาวิทยาลัย มีดังนี้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(๑) เงินอุดหนุนทั่วไปที่รัฐบาลจัดสรรให้เป็นรายปี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(๒) เงินและทรัพย์สินซึ่งมีผู้อุทิศให้แก่มหาวิทยาลัย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(๓) เงินกองทุนที่รัฐบาลจัดตั้งขึ้น และรายได้หรือผลประโยชน์จากกองทุนดังกล่าว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(๔) ค่าธรรมเนียม ค่าบำรุง ค่าตอบแทน เบี้ยปรับ และค่าบริการต่าง ๆ ของมหาวิทยาลัย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(๕) รายได้หรือผลประโยชน์ที่ได้มาจากการดำเนินการตามมาตรา ๑๕ (๔) และ (๑๐) และจากทรัพย์สินของมหาวิทยาลัย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(๖) รายได้หรือผลประโยชน์ที่ได้มาจากการใช้ที่ราชพัสดุหรือจัดหาประโยชน์ในที่ราชพัสดุซึ่งมหาวิทยาลัยปกครอง ดูแล ใช้ หรือจัดหาประโยชน์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(๗) รายได้หรือผลประโยชน์อย่างอื่น</a:t>
            </a:r>
            <a:endParaRPr lang="th-TH" b="1" dirty="0">
              <a:latin typeface="Angsana New"/>
              <a:cs typeface="Angsana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161463"/>
            <a:ext cx="7162276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หน้าที่เก่าของมหาวิทยาลัย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ที่เรียนวิชา  ผลิตบัณฑิต</a:t>
            </a:r>
          </a:p>
          <a:p>
            <a:r>
              <a:rPr lang="th-TH" sz="3600" dirty="0" smtClean="0"/>
              <a:t>สร้างความรู้  วิจัย</a:t>
            </a:r>
          </a:p>
          <a:p>
            <a:r>
              <a:rPr lang="th-TH" sz="3600" dirty="0" smtClean="0"/>
              <a:t>บริการวิชาการแก่สังคม  ช่วยเหลือ</a:t>
            </a:r>
          </a:p>
          <a:p>
            <a:r>
              <a:rPr lang="th-TH" sz="3600" dirty="0" smtClean="0"/>
              <a:t>ทำนุบำรุงศิลปะและวัฒนธรรม  รักษารากเหง้า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50370" y="4941904"/>
            <a:ext cx="3432536" cy="91440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/>
              <a:t>วิชาเป็นตัวตั้ง</a:t>
            </a:r>
            <a:endParaRPr lang="en-US" sz="3600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3533199" y="4954483"/>
            <a:ext cx="5544790" cy="914400"/>
          </a:xfrm>
          <a:prstGeom prst="snip1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dirty="0" smtClean="0"/>
              <a:t>รัฐอุปถัมภ์ใต้เงื่อนไขระบบราชการ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8588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752"/>
            <a:ext cx="8229600" cy="5788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เงินอุดหนุนทั่วไปตาม (๑) นั้น รัฐบาลพึงจัดสรรให้แก่มหาวิทยาลัยโดยตรงเป็นจำนวนที่เพียงพอสำหรับค่าใช้จ่ายที่จำเป็นในการดำเนินการตามวัตถุประสงค์ของมหาวิทยาลัย และการพัฒนาการอุดมศึกษาที่อยู่ในความรับผิดชอบของมหาวิทยาลัย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ในกรณีที่รัฐบาลได้ปรับเงินเดือน เงินประจำตำแหน่ง ค่าตอบแทนหรือสิทธิประโยชน์อื่นใดแก่ข้าราชการ ให้รัฐบาลจัดสรรงบประมาณในลักษณะเงินอุดหนุนทั่วไปเพิ่มเติมให้แก่มหาวิทยาลัยในสัดส่วนเดียวกันเพื่อเป็นค่าใช้จ่ายดังกล่าวให้พนักงานมหาวิทยาลัยด้วย</a:t>
            </a:r>
          </a:p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รายได้ของมหาวิทยาลัยไม่เป็นรายได้ที่ต้องนำส่งกระทรวงการคลังตามกฎหมายว่าด้วยเงินคงคลังและกฎหมายว่าด้วยวิธีการงบประมาณ</a:t>
            </a:r>
          </a:p>
          <a:p>
            <a:endParaRPr lang="th-TH" dirty="0">
              <a:latin typeface="Angsana New"/>
              <a:cs typeface="Angsana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5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ม. ๑๖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508"/>
            <a:ext cx="8229600" cy="5623655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Angsana New"/>
                <a:cs typeface="Angsana New"/>
              </a:rPr>
              <a:t>ในกรณีที่รายได้ตามวรรคหนึ่งมีจำนวนไม่เพียงพอสำหรับค่าใช้จ่ายในการดำเนินการของมหาวิทยาลัยและค่าภาระต่าง ๆ ที่เหมาะสม และมหาวิทยาลัยไม่สามารถหาเงินจากแหล่งอื่นได้รัฐบาลพึงจัดสรรเงินอุดหนุนทั่วไปเพิ่มเติมให้แก่มหาวิทยาลัยตามความจำเป็นของมหาวิทยาลัย</a:t>
            </a:r>
            <a:endParaRPr lang="th-TH" b="1" dirty="0">
              <a:latin typeface="Angsana New"/>
              <a:cs typeface="Angsana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5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ม. ๑๖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726" y="71938"/>
            <a:ext cx="6483313" cy="1143000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สรุป มหาวิทยาลัยชุมพร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400"/>
            <a:ext cx="8229600" cy="4525963"/>
          </a:xfrm>
        </p:spPr>
        <p:txBody>
          <a:bodyPr>
            <a:noAutofit/>
          </a:bodyPr>
          <a:lstStyle/>
          <a:p>
            <a:r>
              <a:rPr lang="th-TH" b="1" dirty="0" smtClean="0">
                <a:latin typeface="Angsana New"/>
                <a:cs typeface="Angsana New"/>
              </a:rPr>
              <a:t>จะเป็นมหาวิทยาลัยแนวเดิม  หรือแนวใหม่</a:t>
            </a:r>
          </a:p>
          <a:p>
            <a:r>
              <a:rPr lang="th-TH" b="1" dirty="0" smtClean="0">
                <a:latin typeface="Angsana New"/>
                <a:cs typeface="Angsana New"/>
              </a:rPr>
              <a:t>แนวใหม่ </a:t>
            </a:r>
            <a:r>
              <a:rPr lang="en-US" b="1" dirty="0" smtClean="0">
                <a:latin typeface="Angsana New"/>
                <a:cs typeface="Angsana New"/>
              </a:rPr>
              <a:t>- </a:t>
            </a:r>
            <a:r>
              <a:rPr lang="th-TH" b="1" dirty="0" smtClean="0">
                <a:latin typeface="Angsana New"/>
                <a:cs typeface="Angsana New"/>
              </a:rPr>
              <a:t>แนวเพื่อพัฒนาชีวิตความเป็นอยู่ของผู้คน   ยกระดับทั้งภาคทันสมัย และภาคชนบท   เน้นทั้งปัญญาปฏิบัติ และความรู้ทฤษฎี</a:t>
            </a:r>
          </a:p>
          <a:p>
            <a:r>
              <a:rPr lang="th-TH" b="1" dirty="0" smtClean="0">
                <a:latin typeface="Angsana New"/>
                <a:cs typeface="Angsana New"/>
              </a:rPr>
              <a:t>แนวใหม่ </a:t>
            </a:r>
            <a:r>
              <a:rPr lang="en-US" b="1" dirty="0" smtClean="0">
                <a:latin typeface="Angsana New"/>
                <a:cs typeface="Angsana New"/>
              </a:rPr>
              <a:t>- </a:t>
            </a:r>
            <a:r>
              <a:rPr lang="th-TH" b="1" dirty="0" smtClean="0">
                <a:latin typeface="Angsana New"/>
                <a:cs typeface="Angsana New"/>
              </a:rPr>
              <a:t>เรียนโดยการทำงาน และหารายได้ </a:t>
            </a:r>
          </a:p>
          <a:p>
            <a:r>
              <a:rPr lang="th-TH" b="1" dirty="0" smtClean="0">
                <a:latin typeface="Angsana New"/>
                <a:cs typeface="Angsana New"/>
              </a:rPr>
              <a:t>จะดำเนินการแหวกแนวแค่ไหน</a:t>
            </a:r>
          </a:p>
          <a:p>
            <a:r>
              <a:rPr lang="th-TH" b="1" dirty="0" smtClean="0">
                <a:latin typeface="Angsana New"/>
                <a:cs typeface="Angsana New"/>
              </a:rPr>
              <a:t>จะจัดองค์กร</a:t>
            </a:r>
            <a:r>
              <a:rPr lang="en-US" b="1" dirty="0" smtClean="0">
                <a:latin typeface="Angsana New"/>
                <a:cs typeface="Angsana New"/>
              </a:rPr>
              <a:t> (organizing) </a:t>
            </a:r>
            <a:r>
              <a:rPr lang="th-TH" b="1" dirty="0" smtClean="0">
                <a:latin typeface="Angsana New"/>
                <a:cs typeface="Angsana New"/>
              </a:rPr>
              <a:t>แบบใด</a:t>
            </a:r>
            <a:endParaRPr lang="en-US" b="1" dirty="0" smtClean="0">
              <a:latin typeface="Angsana New"/>
              <a:cs typeface="Angsana New"/>
            </a:endParaRPr>
          </a:p>
          <a:p>
            <a:r>
              <a:rPr lang="th-TH" b="1" dirty="0" smtClean="0">
                <a:latin typeface="Angsana New"/>
                <a:cs typeface="Angsana New"/>
              </a:rPr>
              <a:t>จะจัดการ </a:t>
            </a:r>
            <a:r>
              <a:rPr lang="en-US" b="1" dirty="0" smtClean="0">
                <a:latin typeface="Angsana New"/>
                <a:cs typeface="Angsana New"/>
              </a:rPr>
              <a:t>(manage) </a:t>
            </a:r>
            <a:r>
              <a:rPr lang="th-TH" b="1" dirty="0" smtClean="0">
                <a:latin typeface="Angsana New"/>
                <a:cs typeface="Angsana New"/>
              </a:rPr>
              <a:t>ให้บรรลุวัตถุประสงค์  และแหวกออกจากความเคยชินเดิมๆ อย่างไร</a:t>
            </a:r>
          </a:p>
          <a:p>
            <a:r>
              <a:rPr lang="th-TH" b="1" dirty="0" smtClean="0">
                <a:latin typeface="Angsana New"/>
                <a:cs typeface="Angsana New"/>
              </a:rPr>
              <a:t>คนคือปัจจัยหลัก ของความสำเร็จ/ล้มเหลว </a:t>
            </a:r>
            <a:endParaRPr lang="en-US" b="1" dirty="0" smtClean="0">
              <a:latin typeface="Angsana New"/>
              <a:cs typeface="Angsana New"/>
            </a:endParaRPr>
          </a:p>
          <a:p>
            <a:endParaRPr lang="en-US" b="1" dirty="0">
              <a:latin typeface="Angsana New"/>
              <a:cs typeface="Angsana New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26000" y="3721100"/>
            <a:ext cx="4241800" cy="914400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ขยายจากจุดแข็งที่มีอยู่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72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dirty="0" smtClean="0"/>
              <a:t>ตามแนวทางเก่า ต้องมีคณะวิชาหลักๆ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วิทยาศาสตร์ / วิศวกรรมศาสตร์</a:t>
            </a:r>
          </a:p>
          <a:p>
            <a:r>
              <a:rPr lang="th-TH" dirty="0" smtClean="0"/>
              <a:t>อักษรศาสตร์ / มนุษยศาสตร์ / สังคมศาสตร์</a:t>
            </a:r>
          </a:p>
          <a:p>
            <a:r>
              <a:rPr lang="th-TH" dirty="0" smtClean="0"/>
              <a:t>รัฐศาสตร์ / นิติศาสตร์ / บริหารธุรกิจ</a:t>
            </a:r>
          </a:p>
          <a:p>
            <a:r>
              <a:rPr lang="th-TH" dirty="0" smtClean="0"/>
              <a:t>เกษตรศาสตร์</a:t>
            </a:r>
          </a:p>
          <a:p>
            <a:r>
              <a:rPr lang="th-TH" dirty="0" smtClean="0"/>
              <a:t>แพทยศาสตร์ / พยาบาลศาสตร์ </a:t>
            </a:r>
          </a:p>
          <a:p>
            <a:r>
              <a:rPr lang="th-TH" dirty="0" smtClean="0"/>
              <a:t>นิเทศศาสตร์ / ศิลปกรรมศาสตร์ </a:t>
            </a:r>
          </a:p>
          <a:p>
            <a:r>
              <a:rPr lang="th-TH" dirty="0" smtClean="0"/>
              <a:t>ฯลฯ</a:t>
            </a:r>
            <a:endParaRPr lang="en-US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432535" y="5356876"/>
            <a:ext cx="4124073" cy="914400"/>
          </a:xfrm>
          <a:prstGeom prst="snip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วิชาเป็นตัวตั้ง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668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28"/>
            <a:ext cx="82296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ความหมายใหม่ของมหาวิทยาลัย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0017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เป็นเครื่องมือสร้างสรรค์วิชาการ </a:t>
            </a:r>
            <a:r>
              <a:rPr lang="en-US" sz="3600" dirty="0" smtClean="0"/>
              <a:t>(scholarship advancement)</a:t>
            </a:r>
          </a:p>
          <a:p>
            <a:r>
              <a:rPr lang="th-TH" sz="3600" dirty="0" smtClean="0"/>
              <a:t>ที่เชื่อมโยงกับชีวิตของผู้คน</a:t>
            </a:r>
          </a:p>
          <a:p>
            <a:r>
              <a:rPr lang="th-TH" sz="3600" dirty="0" smtClean="0"/>
              <a:t>เครื่องมือพัฒนาพื้นที่</a:t>
            </a:r>
            <a:r>
              <a:rPr lang="en-US" sz="3600" dirty="0" smtClean="0"/>
              <a:t>  </a:t>
            </a:r>
            <a:r>
              <a:rPr lang="th-TH" sz="3600" dirty="0" smtClean="0"/>
              <a:t>ทำให้ชีวิตของผู้คนดีขึ้น</a:t>
            </a:r>
          </a:p>
          <a:p>
            <a:r>
              <a:rPr lang="th-TH" sz="3600" dirty="0" smtClean="0"/>
              <a:t>รับใช้สังคม </a:t>
            </a:r>
          </a:p>
          <a:p>
            <a:r>
              <a:rPr lang="th-TH" sz="3600" dirty="0" smtClean="0"/>
              <a:t>รับผิดชอบต่อสังคม </a:t>
            </a:r>
            <a:r>
              <a:rPr lang="en-US" sz="3600" dirty="0" smtClean="0"/>
              <a:t>(USR – University Social Responsibility)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648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3" y="127590"/>
            <a:ext cx="8863263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dirty="0" smtClean="0"/>
              <a:t>ม. เพื่อพัฒนาชีวิตความเป็นอยู่ของคนในพื้นที่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747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Arial Unicode MS"/>
                <a:cs typeface="Arial Unicode MS"/>
              </a:rPr>
              <a:t>เชื่อมโยงทุกภาคส่วนในพื้นที่  ทำความจริงให้ประจักษ์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สู่นโยบายสาธารณะ</a:t>
            </a:r>
            <a:r>
              <a:rPr lang="en-US" dirty="0" smtClean="0">
                <a:latin typeface="Arial Unicode MS"/>
                <a:cs typeface="Arial Unicode MS"/>
              </a:rPr>
              <a:t>  </a:t>
            </a:r>
            <a:r>
              <a:rPr lang="th-TH" dirty="0" smtClean="0">
                <a:latin typeface="Arial Unicode MS"/>
                <a:cs typeface="Arial Unicode MS"/>
              </a:rPr>
              <a:t>อาชีพ การดำรงชีพที่ดีขึ้น ของพื้นที่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เชื่อมโยงกับประเทศ / พื้นที่ / ชุมชน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เชื่อมโยงต่างประเทศ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เชื่อมโยงสากล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เน้นความร่วมมือ เพื่อการสร้างสรรค์ร่วมกัน  </a:t>
            </a:r>
            <a:r>
              <a:rPr lang="en-US" dirty="0" smtClean="0">
                <a:latin typeface="Arial Unicode MS"/>
                <a:cs typeface="Arial Unicode MS"/>
              </a:rPr>
              <a:t>win – win </a:t>
            </a:r>
            <a:endParaRPr lang="th-TH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จุดเน้นคือพื้นที่... จังหวัดชุมพร และใกล้เคียง</a:t>
            </a:r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9119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dirty="0" smtClean="0"/>
              <a:t>มหาวิทยาลัยกับการพัฒนาพื้นที่และเมือง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www.gotoknow.org</a:t>
            </a:r>
            <a:r>
              <a:rPr lang="en-US" dirty="0"/>
              <a:t>/blogs/posts/454361</a:t>
            </a:r>
            <a:endParaRPr lang="th-TH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www.gotoknow.org</a:t>
            </a:r>
            <a:r>
              <a:rPr lang="en-US" dirty="0"/>
              <a:t>/blogs/posts/455785</a:t>
            </a:r>
          </a:p>
        </p:txBody>
      </p:sp>
    </p:spTree>
    <p:extLst>
      <p:ext uri="{BB962C8B-B14F-4D97-AF65-F5344CB8AC3E}">
        <p14:creationId xmlns:p14="http://schemas.microsoft.com/office/powerpoint/2010/main" val="255334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84" y="167694"/>
            <a:ext cx="7136063" cy="1143000"/>
          </a:xfr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ทำให้คนในพื้นที่รู้จักตัวเอง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รับมลพิษมากน้อยแค่ไหน (อากาศ  สารเคมี  เสียง  โฆษณา  ฯลฯ)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ความปลอดภัยด้านต่างๆ (เช่นทางถนน)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สุขภาวะ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เศรษฐกิจ  สัมมาชีพ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การศึกษา  การเรียนรู้ (ตลอดชีวิต)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การคมนาคม  การสื่อสาร  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956" y="5520623"/>
            <a:ext cx="8998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ให้เห็นมหภาพ 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(macro) </a:t>
            </a:r>
            <a:r>
              <a:rPr lang="th-TH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และจุลภาพ 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(micro)</a:t>
            </a:r>
          </a:p>
          <a:p>
            <a:pPr algn="ctr"/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อย่างมีข้อมูลหลักฐาน และเชิงเคลื่อนไหว</a:t>
            </a:r>
            <a:endParaRPr lang="th-TH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5957" y="3435215"/>
            <a:ext cx="3714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สื่อสารสังคม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64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2146</Words>
  <Application>Microsoft Macintosh PowerPoint</Application>
  <PresentationFormat>On-screen Show (4:3)</PresentationFormat>
  <Paragraphs>189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เพื่อการพัฒนาชีวิตความเป็นอยู่ของคนชุมพร</vt:lpstr>
      <vt:lpstr>มหาวิทยาลัยคืออะไร</vt:lpstr>
      <vt:lpstr>ความหมายเก่าของมหาวิทยาลัย</vt:lpstr>
      <vt:lpstr>หน้าที่เก่าของมหาวิทยาลัย</vt:lpstr>
      <vt:lpstr>ตามแนวทางเก่า ต้องมีคณะวิชาหลักๆ</vt:lpstr>
      <vt:lpstr>ความหมายใหม่ของมหาวิทยาลัย</vt:lpstr>
      <vt:lpstr>ม. เพื่อพัฒนาชีวิตความเป็นอยู่ของคนในพื้นที่</vt:lpstr>
      <vt:lpstr>มหาวิทยาลัยกับการพัฒนาพื้นที่และเมือง</vt:lpstr>
      <vt:lpstr>ทำให้คนในพื้นที่รู้จักตัวเอง</vt:lpstr>
      <vt:lpstr>สุขภาวะของสภาพแวดล้อม</vt:lpstr>
      <vt:lpstr>ทำให้คนในพื้นที่รู้จักตัวเอง</vt:lpstr>
      <vt:lpstr>ตามแนวทางใหม่ มีคณะพัฒนา ไม่ใช่คณะวิชา</vt:lpstr>
      <vt:lpstr>คณะพัฒนาอาหารและพลังงาน</vt:lpstr>
      <vt:lpstr>ความหมายของ “มหาวิทยาลัยของรัฐ”</vt:lpstr>
      <vt:lpstr>มหาวิทยาลัย ประกอบภารกิจ ๒ แนว</vt:lpstr>
      <vt:lpstr>จัดการเรียนรู้โดยการลงมือทำ</vt:lpstr>
      <vt:lpstr>21st Century Skills</vt:lpstr>
      <vt:lpstr>เรียนโดยลงมือทำ (Learning by Doing)</vt:lpstr>
      <vt:lpstr>PowerPoint Presentation</vt:lpstr>
      <vt:lpstr>PowerPoint Presentation</vt:lpstr>
      <vt:lpstr>Table III-1. Levels of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มหาฯ ในกรอบยุคใหม่ มหิดล ๒๕๕๐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สรุป มหาวิทยาลัยชุมพร </vt:lpstr>
    </vt:vector>
  </TitlesOfParts>
  <Company>pvicharn@gmail.com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มหาวิทยาลัยเพื่อการพัฒนาพื้นที่</dc:title>
  <dc:creator>Vicharn Panich</dc:creator>
  <cp:lastModifiedBy>Vicharn Panich</cp:lastModifiedBy>
  <cp:revision>72</cp:revision>
  <dcterms:created xsi:type="dcterms:W3CDTF">2012-04-22T00:10:48Z</dcterms:created>
  <dcterms:modified xsi:type="dcterms:W3CDTF">2012-05-04T02:03:56Z</dcterms:modified>
</cp:coreProperties>
</file>