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2" r:id="rId21"/>
    <p:sldId id="277" r:id="rId22"/>
    <p:sldId id="278" r:id="rId23"/>
    <p:sldId id="279" r:id="rId24"/>
    <p:sldId id="280" r:id="rId25"/>
    <p:sldId id="281" r:id="rId26"/>
    <p:sldId id="276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5/9/2012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8136904" cy="2088232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th-TH" sz="5300" dirty="0" smtClean="0">
                <a:solidFill>
                  <a:schemeClr val="bg1"/>
                </a:solidFill>
              </a:rPr>
              <a:t>การประชุมปฏิบัติการครู รร.ต้นแบบครั้งที่3</a:t>
            </a:r>
            <a:br>
              <a:rPr lang="th-TH" sz="5300" dirty="0" smtClean="0">
                <a:solidFill>
                  <a:schemeClr val="bg1"/>
                </a:solidFill>
              </a:rPr>
            </a:br>
            <a:r>
              <a:rPr lang="th-TH" sz="4400" dirty="0" smtClean="0">
                <a:solidFill>
                  <a:schemeClr val="bg1"/>
                </a:solidFill>
              </a:rPr>
              <a:t>ณ บ้านทิพย์สวนทอง จังหวัดสมุทรสงคราม</a:t>
            </a:r>
            <a:br>
              <a:rPr lang="th-TH" sz="4400" dirty="0" smtClean="0">
                <a:solidFill>
                  <a:schemeClr val="bg1"/>
                </a:solidFill>
              </a:rPr>
            </a:br>
            <a:r>
              <a:rPr lang="th-TH" sz="4400" dirty="0" smtClean="0">
                <a:solidFill>
                  <a:schemeClr val="bg1"/>
                </a:solidFill>
              </a:rPr>
              <a:t>วันพฤหัสบดีที่ 10 พฤษภาคม 2555 เวลา830-1200น. 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bb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3789040"/>
            <a:ext cx="2520280" cy="1682614"/>
          </a:xfrm>
          <a:prstGeom prst="rect">
            <a:avLst/>
          </a:prstGeom>
        </p:spPr>
      </p:pic>
      <p:pic>
        <p:nvPicPr>
          <p:cNvPr id="6" name="Picture 5" descr="cc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2996952"/>
            <a:ext cx="2520280" cy="1682615"/>
          </a:xfrm>
          <a:prstGeom prst="rect">
            <a:avLst/>
          </a:prstGeom>
        </p:spPr>
      </p:pic>
      <p:pic>
        <p:nvPicPr>
          <p:cNvPr id="7" name="Picture 6" descr="dd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3645024"/>
            <a:ext cx="2588547" cy="1728192"/>
          </a:xfrm>
          <a:prstGeom prst="rect">
            <a:avLst/>
          </a:prstGeom>
        </p:spPr>
      </p:pic>
      <p:pic>
        <p:nvPicPr>
          <p:cNvPr id="8" name="Picture 7" descr="ee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644" y="2996952"/>
            <a:ext cx="2485132" cy="16591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1520" y="980728"/>
            <a:ext cx="4968552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ที่๒ ด้านการจัดการศึกษา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1520" y="1628800"/>
            <a:ext cx="864096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๗ ครูปฏิบัติงานตามบทบาทหน้าที่อย่างมีประสิทธิภาพและเกิดประสิทธิผล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๑๐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2301989"/>
            <a:ext cx="8892480" cy="2616101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ครูมีการกำหนดเป้าหมายคุณภาพผู้เรียนทั้งด้านความรู้ ทักษะกระบวนการ สมรรถนะ และคุณลักษณะที่พึงประสงค์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 ครูมีการวิเคราะห์ผู้เรียนเป็นรายบุคคล และใช้ข้อมูลในการวางแผนการจัดการเรียนรู้เพื่อพัฒนาศักยภาพของผู้เรียน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 ครูออกแบบและการจัดการเรียนรู้ที่ตอบสนองความแตกต่างระหว่างบุคคลและพัฒนาการทางสติปัญญา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 ครูใช้สื่อและเทคโนโลยีที่เหมาะสมผนวกกับการนำบริบทและภูมิปัญญาของท้องถิ่นมาบูรณาการในการจัดการเรียนรู้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 ครูมีการวัดและประเมินผลที่มุ่งเน้นการพัฒนาการเรียนรู้ของผู้เรียนด้วยวิธีการที่หลากหลาย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๖ ครูให้คำแนะนำ คำปรึกษา และแก้ไขปัญหาให้แก่ผู้เรียนทั้งด้านการเรียนและคุณภาพชีวิตด้วยความเสมอภาค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 ครูมีการศึกษา วิจัยและพัฒนาการจัดการเรียนรู้ในวิชาที่ตนรับผิดชอบและใช้ผลในการปรับการสอน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๘ ครูประพฤติปฏิบัติตนเป็นแบบอย่างที่ดี และเป็นสมาชิกที่ดีของสถานศึกษา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๙ ครูจัดการเรียนการสอนตามวิชาที่ได้รับมอบหมายเต็มเวลา เต็มความสามารถ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1520" y="980728"/>
            <a:ext cx="4968552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ที่๒ ด้านการจัดการศึกษา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1520" y="1628800"/>
            <a:ext cx="864096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๗ ครูปฏิบัติงานตามบทบาทหน้าที่อย่างมีประสิทธิภาพและเกิดประสิทธิผล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๑๐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51520" y="2348880"/>
            <a:ext cx="8676456" cy="2246769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คำอธิบาย</a:t>
            </a:r>
            <a:endParaRPr kumimoji="0" lang="en-US" sz="1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 ครูปฏิบัติหน้าที่ตามมาตรฐานตำแหน่งและมาตรฐานวิทยฐานะตำแหน่ง ด้วยความมุ่งมั่น ทุ่มเทการสอนอย่างเต็มเวลา และเต็มความสามารถเพื่อพัฒนาผู้เรียนให้บรรลุเป้าหมายของหลักสูตร โดยการวิเคราะห์หลักสูตรอย่างรอบด้าน กำหนดเป้าหมายในการพัฒนาคุณภาพผู้เรียนที่ชัดเจน ศึกษาและวิเคราะห์ผู้เรียนเป็นรายบุคคล นำข้อมูลสารสนเทศจากผลการวิเคราะห์มาออกแบบและจัดการเรียนรู้ที่ตอบสนองความแตกต่างระหว่างบุคคล ใช้สื่อและเทคโนโลยีที่เหมาะสม และนำภูมิปัญญาท้องถิ่นมาบูรณาการในการจัดการเรียนรู้และประเมินผลที่มุ่งเน้นพัฒนาการของผู้เรียนด้วยวิธีการที่หลากหลาย ให้คำแนะนำ คำปรึกษาและแก้ไขปัญหาผู้เรียนอย่างทั่วถึง ตลอดจนพัฒนาการจัดการเรียนรู้และพัฒนาผู้เรียนโดยการกระบวนการวิจัยอย่างต่อเนื่อง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1520" y="980728"/>
            <a:ext cx="4968552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ที่๒ ด้านการจัดการศึกษา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1520" y="1628800"/>
            <a:ext cx="864096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๗ ครูปฏิบัติงานตามบทบาทหน้าที่อย่างมีประสิทธิภาพและเกิดประสิทธิผล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๑๐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-252536" y="2204864"/>
            <a:ext cx="96490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ครูมีการกำหนดเป้าหมายคุณภาพผู้เรียนทั้งด้านความรู้ ทักษะกระบวนการ สมรรถนะ และคุณลักษณะที่พึงประสงค์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67544" y="2636912"/>
            <a:ext cx="8136904" cy="286232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คำอธิบาย</a:t>
            </a:r>
            <a:endParaRPr lang="en-US" sz="2000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ครูสามารถกำหนดเป้าหมายในการพัฒนาคุณภาพผู้เรียนครอบคลุมทั้งด้าน</a:t>
            </a:r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ความรู้ทักษะ</a:t>
            </a:r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กระบวนการ สมรรถนะสำคัญ และคุณลักษณะอันพึงประสงค์ที่สอดคล้องกับความ</a:t>
            </a:r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มุ่งหมาย</a:t>
            </a:r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ของหลักสูตร</a:t>
            </a:r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สถานศึกษา</a:t>
            </a:r>
          </a:p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ประเด็นการพิจารณา</a:t>
            </a:r>
            <a:endParaRPr lang="en-US" sz="2000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</a:t>
            </a:r>
            <a:r>
              <a:rPr lang="en-US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ความรู้ความเข้าใจในเป้าหมายคุณภาพผู้เรียนตามหลักสูตร</a:t>
            </a:r>
            <a:endParaRPr lang="en-US" sz="2000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๒</a:t>
            </a:r>
            <a:r>
              <a:rPr lang="en-US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เชื่อมโยงเป้าหมายคุณภาพผู้เรียนและมาตรฐานการเรียนรู้ของหลักสูตรและหลักสูตรสถานศึกษากับแผนการจัดการเรียนรู้</a:t>
            </a:r>
            <a:endParaRPr lang="en-US" sz="2000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๓</a:t>
            </a:r>
            <a:r>
              <a:rPr lang="en-US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การวางแผนการจัดการเรียนรู้ มีการกำหนดเป้าหมายคุณภาพผู้เรียน ครอบคลุมทั้งด้านความรู้ ทักษะกระบวนการ สมรรถนะสำคัญและคุณลักษณะอันพึง</a:t>
            </a:r>
            <a:r>
              <a:rPr lang="th-TH" sz="200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ประสงค์</a:t>
            </a:r>
            <a:endParaRPr lang="en-US" sz="200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1520" y="980728"/>
            <a:ext cx="4968552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ที่๒ ด้านการจัดการศึกษา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1520" y="1628800"/>
            <a:ext cx="864096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๗ ครูปฏิบัติงานตามบทบาทหน้าที่อย่างมีประสิทธิภาพและเกิดประสิทธิผล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๑๐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-180528" y="227687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๗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ครูมีการกำหนดเป้าหมายคุณภาพผู้เรียนทั้งด้านความรู้ ทักษะกระบวนการ สมรรถนะ และคุณลักษณะที่พึงประสงค์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708920"/>
            <a:ext cx="6696744" cy="237934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</p:pic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1520" y="980728"/>
            <a:ext cx="4968552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ที่๒ ด้านการจัดการศึกษา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1520" y="1628800"/>
            <a:ext cx="864096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๗ ครูปฏิบัติงานตามบทบาทหน้าที่อย่างมีประสิทธิภาพและเกิดประสิทธิผล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๑๐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251520" y="2420888"/>
            <a:ext cx="5688632" cy="3672408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.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๑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ครูมีการกำหนดเป้าหมายคุณภาพผู้เรียน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ฯ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.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๒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ครูมีการวิเคราะห์ผู้เรียนเป็นรายบุคคล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2400" dirty="0" smtClean="0">
                <a:solidFill>
                  <a:schemeClr val="bg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ฯ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.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๓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ครูออกแบบและการจัดการเรียนรู้ที่ตอบสนองความแตกต่าง</a:t>
            </a:r>
            <a:r>
              <a:rPr lang="th-TH" sz="2400" dirty="0" smtClean="0">
                <a:solidFill>
                  <a:schemeClr val="bg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.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๕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ครูมีการวัดและประเมินผลที่มุ่งเน้นการพัฒนาการเรียนรู้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2400" dirty="0" smtClean="0">
                <a:solidFill>
                  <a:schemeClr val="bg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ฯ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.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๖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ครูให้คำแนะนำ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คำปรึกษาและแก้ไขปัญหาให้แก่ผู้เรียน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2400" dirty="0" smtClean="0">
                <a:solidFill>
                  <a:schemeClr val="bg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ฯ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.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ครูมีการศึกษา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วิจัยและพัฒนาการจัดการเรียนรู้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2400" dirty="0" smtClean="0">
                <a:solidFill>
                  <a:schemeClr val="bg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ฯ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.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๘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ครูประพฤติปฏิบัติตนเป็นแบบอย่างที่ดี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2400" dirty="0" smtClean="0">
                <a:solidFill>
                  <a:schemeClr val="bg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ฯ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.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๙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ครูจัดการเรียนการสอนตามวิชาที่ได้รับมอบหมาย </a:t>
            </a:r>
            <a:r>
              <a:rPr lang="th-TH" sz="2400" dirty="0" smtClean="0">
                <a:solidFill>
                  <a:schemeClr val="bg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ฯ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6011441" y="2348880"/>
            <a:ext cx="1512887" cy="924993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6.กระบวนการจัดการคุณลักษณะผู้เรียน</a:t>
            </a:r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6012160" y="3309682"/>
            <a:ext cx="1512887" cy="940395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7.กระบวนการจัดการนวัตกรรม</a:t>
            </a:r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11441" y="4280845"/>
            <a:ext cx="1512887" cy="940395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8.กระบวนการจัดการโครงการพัฒนาคุณลักษณะ</a:t>
            </a:r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6012160" y="5253898"/>
            <a:ext cx="1512887" cy="940395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9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กระบวนการจัดการงานวิจัยในชั้นเรียน</a:t>
            </a:r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7596336" y="2420888"/>
            <a:ext cx="1263650" cy="816786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ขั้นตอน 11 ขั้น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วิธีปฏิบัติ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แบบฟอร์ม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7596336" y="3309683"/>
            <a:ext cx="1263650" cy="866844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ขั้นตอน 11 ขั้น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วิธีปฏิบัติ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แบบฟอร์ม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7596336" y="4289127"/>
            <a:ext cx="1263650" cy="868065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ขั้นตอน 11 ขั้น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วิธีปฏิบัติ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แบบฟอร์ม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7668344" y="5249929"/>
            <a:ext cx="1263650" cy="868065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ขั้นตอน 12 ขั้น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วิธีปฏิบัติ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แบบฟอร์ม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6644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836712"/>
            <a:ext cx="6984776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6270" y="548680"/>
            <a:ext cx="4601680" cy="488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7772400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 MODEL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691680" y="796063"/>
            <a:ext cx="6264696" cy="3847207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ตอนที่1กระบวนที่6 การจัดการคุณลักษณะ 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	การศึกษาเอกสารที่เกี่ยวข้องกับคุณลักษณะ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2	การคัดเลือกรายการคุณลักษณะของผู้เรียน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3	การตรวจสอบคุณลักษณะของผู้เรียน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4	การตั้งค่าเป้าหมายของคุณลักษณะที่ต้องการ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5	การตั้งค่าเป้าหมายระดับคุณลักษณะนักเรียนรายบุคคล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6	ทบทวนทฤษฎีและงานวิจัยที่เกี่ยวข้องกับคุณลักษณะ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7	การเสนอโครงการพัฒนาคุณลักษณะ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8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การตรวจสอบความเหมาะสมของขั้นตอนคัดเลือกคุณลักษณะ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9	การตรวจสอบความสอดคล้องระหว่างขั้นตอนปฏิบัติกับมาตรฐานการศึกษา</a:t>
            </a:r>
            <a:endParaRPr kumimoji="0" lang="en-US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10	การตรวจสอบความสอดคล้องระหว่างกระบวนการทั้งหมด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11	การเสนอเอกสารรายงานผลการคัดเลือกคุณลักษณะผู้เรียน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ngsana New" pitchFamily="18" charset="-34"/>
              </a:rPr>
              <a:t>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699792" y="1124744"/>
            <a:ext cx="5616624" cy="64807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987824" y="1077997"/>
            <a:ext cx="144016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ตอนที่1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กระบวนที่6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2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3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4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5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6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7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8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9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10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th-TH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H SarabunPSK" pitchFamily="34" charset="-34"/>
              <a:ea typeface="Century Gothic" pitchFamily="34" charset="0"/>
              <a:cs typeface="TH SarabunPSK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11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11960" y="1053757"/>
            <a:ext cx="144016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ตอนที่2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กระบวนที่7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2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3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4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5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6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7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8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9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10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th-TH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H SarabunPSK" pitchFamily="34" charset="-34"/>
              <a:ea typeface="Century Gothic" pitchFamily="34" charset="0"/>
              <a:cs typeface="TH SarabunPSK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11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652120" y="1053757"/>
            <a:ext cx="144016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ตอนที่3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กระบวนที่8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2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3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4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5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6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7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8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9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10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th-TH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H SarabunPSK" pitchFamily="34" charset="-34"/>
              <a:ea typeface="Century Gothic" pitchFamily="34" charset="0"/>
              <a:cs typeface="TH SarabunPSK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11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76256" y="1027469"/>
            <a:ext cx="144016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ตอนที่4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กระบวนที่9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2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3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4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5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6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7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8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9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	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10-11</a:t>
            </a:r>
            <a:r>
              <a:rPr kumimoji="0" lang="th-TH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th-TH" sz="18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TH SarabunPSK" pitchFamily="34" charset="-34"/>
              <a:ea typeface="Century Gothic" pitchFamily="34" charset="0"/>
              <a:cs typeface="TH SarabunPSK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ขั้นตอนที่ 1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2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59632" y="1768624"/>
            <a:ext cx="7056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59632" y="2102376"/>
            <a:ext cx="7056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29152" y="3459480"/>
            <a:ext cx="7056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277536" y="4524360"/>
            <a:ext cx="7056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331640" y="1729839"/>
            <a:ext cx="1440160" cy="3139321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PLAN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DO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Century Gothic" pitchFamily="34" charset="0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b="1" dirty="0" smtClean="0">
              <a:solidFill>
                <a:schemeClr val="bg1"/>
              </a:solidFill>
              <a:latin typeface="TH SarabunPSK" pitchFamily="34" charset="-34"/>
              <a:ea typeface="Century Gothic" pitchFamily="34" charset="0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Century Gothic" pitchFamily="34" charset="0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CHECK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b="1" dirty="0" smtClean="0">
              <a:solidFill>
                <a:schemeClr val="bg1"/>
              </a:solidFill>
              <a:latin typeface="TH SarabunPSK" pitchFamily="34" charset="-34"/>
              <a:ea typeface="Century Gothic" pitchFamily="34" charset="0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b="1" dirty="0" smtClean="0">
              <a:solidFill>
                <a:schemeClr val="bg1"/>
              </a:solidFill>
              <a:latin typeface="TH SarabunPSK" pitchFamily="34" charset="-34"/>
              <a:ea typeface="Century Gothic" pitchFamily="34" charset="0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ACT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259632" y="1124744"/>
            <a:ext cx="7056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908720"/>
            <a:ext cx="32255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 smtClean="0">
                <a:solidFill>
                  <a:schemeClr val="bg2">
                    <a:lumMod val="25000"/>
                  </a:schemeClr>
                </a:solidFill>
                <a:latin typeface="TH SarabunPSK" pitchFamily="34" charset="-34"/>
                <a:cs typeface="TH SarabunPSK" pitchFamily="34" charset="-34"/>
              </a:rPr>
              <a:t>การใช้งานคู่มือกระบวนการ</a:t>
            </a:r>
            <a:endParaRPr lang="th-TH" sz="3200" dirty="0">
              <a:solidFill>
                <a:schemeClr val="bg2">
                  <a:lumMod val="2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31640" y="1412776"/>
            <a:ext cx="6552728" cy="347787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1.ใช้ตามลำดับ </a:t>
            </a:r>
          </a:p>
          <a:p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2.ใช้กับทุกวิชา</a:t>
            </a:r>
          </a:p>
          <a:p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3.ใช้ได้กับทีละหนึ่งคุณลักษณะ</a:t>
            </a:r>
          </a:p>
          <a:p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4.ใช้จัดการหลายๆคุณลักษณะพร้อมๆกันได้</a:t>
            </a:r>
          </a:p>
          <a:p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5.ใช้เวลาจัดการกับแต่คุณลักษณะช้าเร็วต่างกัน</a:t>
            </a:r>
          </a:p>
          <a:p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6.ใช้บูรณาการให้เข้ากับงานปกติ</a:t>
            </a:r>
          </a:p>
          <a:p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7.ใช้แบบฟอร์มรายงานตามที่กำหนด</a:t>
            </a:r>
          </a:p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th-TH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8136904" cy="792088"/>
          </a:xfrm>
        </p:spPr>
        <p:txBody>
          <a:bodyPr>
            <a:normAutofit fontScale="90000"/>
          </a:bodyPr>
          <a:lstStyle/>
          <a:p>
            <a:r>
              <a:rPr lang="th-TH" sz="5300" dirty="0" smtClean="0">
                <a:solidFill>
                  <a:schemeClr val="accent1">
                    <a:lumMod val="50000"/>
                  </a:schemeClr>
                </a:solidFill>
              </a:rPr>
              <a:t>การประชุมปฏิบัติการครู รร.ต้นแบบ ครั้งที่3 </a:t>
            </a:r>
            <a:endParaRPr lang="th-TH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3568" y="1916832"/>
            <a:ext cx="8136904" cy="2736304"/>
          </a:xfrm>
          <a:prstGeom prst="rect">
            <a:avLst/>
          </a:prstGeom>
          <a:solidFill>
            <a:srgbClr val="002060"/>
          </a:solidFill>
        </p:spPr>
        <p:txBody>
          <a:bodyPr vert="horz" anchor="b">
            <a:normAutofit fontScale="97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วัตถุประสงค์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44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1.ชี้แจงวิธีใช้งานคู่มือกระบวนการจัดการชั้นเรียน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2.ประเมินความเหมาะสมของคู่มือฯ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3.แจ้งกิจกรรมการปฏิบัติงานของโครงการ</a:t>
            </a:r>
            <a:endParaRPr kumimoji="0" lang="th-TH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นิยามคำว่า </a:t>
            </a:r>
            <a:r>
              <a:rPr lang="en-US" sz="5400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คุณลักษณะ</a:t>
            </a:r>
            <a:r>
              <a:rPr lang="en-US" sz="5400" dirty="0" smtClean="0">
                <a:solidFill>
                  <a:schemeClr val="accent3">
                    <a:lumMod val="75000"/>
                  </a:schemeClr>
                </a:solidFill>
              </a:rPr>
              <a:t>’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92080" y="1988840"/>
            <a:ext cx="3672408" cy="20162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ที่๑ </a:t>
            </a:r>
          </a:p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มาตรฐาน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ด้านคุณภาพผู้เรียน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2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๓๐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512" y="980728"/>
            <a:ext cx="4968552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ที่๒ ด้านการจัดการศึกษา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79512" y="1988840"/>
            <a:ext cx="4968552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ที่๓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79512" y="3068960"/>
            <a:ext cx="4968552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ที่๔ 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79512" y="4149080"/>
            <a:ext cx="4968552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ที่๕ 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43808" y="548680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 smtClean="0">
                <a:solidFill>
                  <a:schemeClr val="bg2">
                    <a:lumMod val="25000"/>
                  </a:schemeClr>
                </a:solidFill>
                <a:latin typeface="TH SarabunPSK" pitchFamily="34" charset="-34"/>
                <a:cs typeface="TH SarabunPSK" pitchFamily="34" charset="-34"/>
              </a:rPr>
              <a:t>นิยามคุณลักษณะ</a:t>
            </a:r>
            <a:endParaRPr lang="th-TH" sz="3200" dirty="0">
              <a:solidFill>
                <a:schemeClr val="bg2">
                  <a:lumMod val="2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467544" y="1268760"/>
            <a:ext cx="806489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คุณลักษณะ หมายถึงรายการคุณภาพที่พึงประสงค์ที่ต้องการให้เกิดขึ้นในตัวผู้เรียน ตามที่กำหนดไว้ในมาตรฐานการศึกษาขั้นพื้นฐานเพื่อการประกันคุณภาพภายใน พ.ศ.2554 ด้านที่1 มาตรฐานด้านคุณภาพผู้เรียน จำนวน 6 มาตรฐาน 30 คะแนน  </a:t>
            </a:r>
            <a:endParaRPr kumimoji="0" lang="th-TH" sz="4800" b="1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43808" y="548680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 smtClean="0">
                <a:solidFill>
                  <a:schemeClr val="bg2">
                    <a:lumMod val="25000"/>
                  </a:schemeClr>
                </a:solidFill>
                <a:latin typeface="TH SarabunPSK" pitchFamily="34" charset="-34"/>
                <a:cs typeface="TH SarabunPSK" pitchFamily="34" charset="-34"/>
              </a:rPr>
              <a:t>นิยามคุณลักษณะ</a:t>
            </a:r>
            <a:endParaRPr lang="th-TH" sz="3200" dirty="0">
              <a:solidFill>
                <a:schemeClr val="bg2">
                  <a:lumMod val="2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1664506"/>
            <a:ext cx="9144000" cy="3077766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มาตรฐานการศึกษาขั้นพื้นฐานเพื่อการประกันคุณภาพภายใน พ.ศ.2554 </a:t>
            </a:r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ที่1 มาตรฐานด้านคุณภาพผู้เรียน </a:t>
            </a:r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มาตรฐานที่ ๑ ผู้เรียนมีสุขภาวะที่ดีและมีสุนทรียภาพ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(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 คะแนน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r>
              <a:rPr kumimoji="0" lang="th-TH" sz="1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ngsana New" pitchFamily="18" charset="-34"/>
              </a:rPr>
              <a:t>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มาตรฐานที่ ๒ ผู้เรียนมีคุณธรรม จริยธรรม และค่านิยมที่พึงประสงค์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คะแนน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มาตรฐานที่ ๓ ผู้เรียนมีทักษะในการแสวงหาความรู้ด้วยตนเอง รักการเรียนรู้ และพัฒนาตนเองอย่างต่อเนื่อง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๕)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ngsana New" pitchFamily="18" charset="-34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ที่ ๔ ผู้เรียนมีความสามารถในการคิดอย่างเป็นระบบ คิดสร้างสรรค์ตัดสินใจแก้ปัญหาได้อย่างมี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สติสม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เหตุผล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ที่ ๕ ผู้เรียนมีความรู้และทักษะที่จำเป็นตามหลักสูตร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ngsana New" pitchFamily="18" charset="-34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ที่ ๖ ผู้เรียนมีทักษะในการทำงาน รักการทำงาน สามารถทำงานร่วมกับผู้อื่นได้ และมีเจตคติที่ดีต่ออาชีพสุจริต 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(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43808" y="548680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 smtClean="0">
                <a:solidFill>
                  <a:schemeClr val="bg2">
                    <a:lumMod val="25000"/>
                  </a:schemeClr>
                </a:solidFill>
                <a:latin typeface="TH SarabunPSK" pitchFamily="34" charset="-34"/>
                <a:cs typeface="TH SarabunPSK" pitchFamily="34" charset="-34"/>
              </a:rPr>
              <a:t>นิยามคุณลักษณะ</a:t>
            </a:r>
            <a:endParaRPr lang="th-TH" sz="3200" dirty="0">
              <a:solidFill>
                <a:schemeClr val="bg2">
                  <a:lumMod val="2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827584" y="991765"/>
            <a:ext cx="7992888" cy="4093428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มาตรฐานที่ ๑ ผู้เรียนมีสุขภาวะที่ดีและมีสุนทรียภาพ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(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มีสุขนิสัยในการดูแลสุขภาพและออกกำลังกายสม่ำเสมอ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 มีน้ำหนัก ส่วนสูง และมีสมรรถภาพทางกายตามเกณฑ์มาตรฐาน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 ป้องกันตนเองจากสิ่งเสพติดให้โทษและหลีกเลี่ยงตนเองจากสภาวะที่เสี่ยงต่อความรุนแรง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    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โรค ภัย อุบัติเหตุ และปัญหาทางเพศ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 เห็นคุณค่าในตนเอง มีความมั่นใจ กล้าแสดงออกอย่างเหมาะสม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 มีมนุษยสัมพันธ์ที่ดีและให้เกียรติผู้อื่น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๖ สร้างผลงานจากการเข้าร่วมกิจกรรมด้านศิลปะ ดนตรี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/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นาฏศิลป์ กีฬา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/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นันทนาการตามจินตนาการ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มาตรฐานที่ ๒ ผู้เรียนมีคุณธรรม จริยธรรม และค่านิยมที่พึงประสงค์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มีคุณลักษณะที่พึงประสงค์ตามหลักสูตร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 เอื้ออาทรผู้อื่นและกตัญญูกตเวทีต่อผู้มีพระคุณ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 ยอมรับความคิดและวัฒนธรรมที่แตกต่าง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 ตระหนัก รู้คุณค่า ร่วมอนุรักษ์และพัฒนาสิ่งแวดล้อม   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43808" y="548680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 smtClean="0">
                <a:solidFill>
                  <a:schemeClr val="bg2">
                    <a:lumMod val="25000"/>
                  </a:schemeClr>
                </a:solidFill>
                <a:latin typeface="TH SarabunPSK" pitchFamily="34" charset="-34"/>
                <a:cs typeface="TH SarabunPSK" pitchFamily="34" charset="-34"/>
              </a:rPr>
              <a:t>นิยามคุณลักษณะ</a:t>
            </a:r>
            <a:endParaRPr lang="th-TH" sz="3200" dirty="0">
              <a:solidFill>
                <a:schemeClr val="bg2">
                  <a:lumMod val="2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539552" y="1027476"/>
            <a:ext cx="8352928" cy="347787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มาตรฐานที่ ๓ ผู้เรียนมีทักษะในการแสวงหาความรู้ด้วยตนเอง รักการเรียนรู้ และพัฒนาตนเองอย่างต่อเนื่อง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๕)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มีนิสัยรักการอ่านและแสวงหาความรู้ด้วยตนเองจากห้องสมุด แหล่งเรียนรู้และสื่อต่างๆ รอบตัว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 มีทักษะในการอ่าน ฟัง ดู พูด เขียน และตั้งคำถามเพื่อค้นคว้าหาความรู้เพิ่มเติม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 เรียนรู้ร่วมกันเป็นกลุ่ม แลกเปลี่ยนความคิดเห็นเพื่อการเรียนรู้ระหว่างกัน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 ใช้เทคโนโลยีในการเรียนรู้และนำเสนอผลงาน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มาตรฐานที่ ๔ ผู้เรียนมีความสามารถในการคิดอย่างเป็นระบบ คิดสร้างสรรค์ตัดสินใจแก้ปัญหาได้อย่างมีสติ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สมเหตุผล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สรุปความคิดจากเรื่องที่อ่าน ฟัง และดู และสื่อสารโดยการพูดหรือเขียนตามความคิดของตนเอง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 นำเสนอวิธีคิด วิธีแก้ปัญหาด้วยภาษาหรือวิธีการของตนเอง 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 กำหนดเป้าหมาย คาดการณ์ ตัดสินใจแก้ปัญหาโดยมีเหตุผลประกอบ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 มีความคิดริเริ่ม และสร้างสรรค์ผลงานด้วยความภาคภูมิใจ  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43808" y="548680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 smtClean="0">
                <a:solidFill>
                  <a:schemeClr val="bg2">
                    <a:lumMod val="25000"/>
                  </a:schemeClr>
                </a:solidFill>
                <a:latin typeface="TH SarabunPSK" pitchFamily="34" charset="-34"/>
                <a:cs typeface="TH SarabunPSK" pitchFamily="34" charset="-34"/>
              </a:rPr>
              <a:t>นิยามคุณลักษณะ</a:t>
            </a:r>
            <a:endParaRPr lang="th-TH" sz="3200" dirty="0">
              <a:solidFill>
                <a:schemeClr val="bg2">
                  <a:lumMod val="2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395536" y="704310"/>
            <a:ext cx="8208912" cy="378565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(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ผลสัมฤทธ์ิทางการเรียนเฉลี่ยแต่ละกลุ่มสาระเป็นไปตามเกณฑ์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 ผลการประเมินสมรรถนะสำคัญตามหลักสูตรเป็นไปตามเกณฑ์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 ผลการประเมินการอ่าน คิดวิเคราะห์ และเขียนเป็นไปตามเกณฑ์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 ผลการทดสอบระดับชาติเป็นไปตามเกณฑ์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มาตรฐานที่ ๖ ผู้เรียนมีทักษะในการทำงาน รักการทำงาน สามารถทำงานร่วมกับผู้อื่นได้ และมีเจตคติที่ดีต่ออาชีพสุจริต 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(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๕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๖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๑ วางแผนการทำงานและดำเนินการจนสำเร็จ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๖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๒ ทำงานอย่างมีความสุข มุ่งมั่นพัฒนางาน และภูมิใจในผลงานของตนเอง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๖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๓ ทำงานร่วมกับผู้อื่นได้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๖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.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๔ มีความรู้สึกที่ดีต่ออาชีพสุจริตและหาความรู้เกี่ยวกับอาชีพที่ตนเองสนใจ </a:t>
            </a:r>
            <a:endParaRPr kumimoji="0" lang="th-TH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43808" y="548680"/>
            <a:ext cx="34515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 smtClean="0">
                <a:solidFill>
                  <a:schemeClr val="bg2">
                    <a:lumMod val="25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ปฏิทินการปฏิบัติงานโครงการ</a:t>
            </a:r>
            <a:endParaRPr lang="th-TH" sz="3200" dirty="0">
              <a:solidFill>
                <a:schemeClr val="bg2">
                  <a:lumMod val="2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268760"/>
            <a:ext cx="853244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reeform 9"/>
          <p:cNvSpPr/>
          <p:nvPr/>
        </p:nvSpPr>
        <p:spPr>
          <a:xfrm>
            <a:off x="393700" y="4023360"/>
            <a:ext cx="17780" cy="960120"/>
          </a:xfrm>
          <a:custGeom>
            <a:avLst/>
            <a:gdLst>
              <a:gd name="connsiteX0" fmla="*/ 2540 w 17780"/>
              <a:gd name="connsiteY0" fmla="*/ 0 h 960120"/>
              <a:gd name="connsiteX1" fmla="*/ 2540 w 17780"/>
              <a:gd name="connsiteY1" fmla="*/ 685800 h 960120"/>
              <a:gd name="connsiteX2" fmla="*/ 17780 w 17780"/>
              <a:gd name="connsiteY2" fmla="*/ 960120 h 96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80" h="960120">
                <a:moveTo>
                  <a:pt x="2540" y="0"/>
                </a:moveTo>
                <a:cubicBezTo>
                  <a:pt x="1270" y="262890"/>
                  <a:pt x="0" y="525780"/>
                  <a:pt x="2540" y="685800"/>
                </a:cubicBezTo>
                <a:cubicBezTo>
                  <a:pt x="5080" y="845820"/>
                  <a:pt x="11430" y="902970"/>
                  <a:pt x="17780" y="96012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6644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836712"/>
            <a:ext cx="6984776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524328" y="1484784"/>
            <a:ext cx="1224136" cy="369331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พฤษภาคม</a:t>
            </a:r>
          </a:p>
          <a:p>
            <a:endParaRPr lang="th-TH" sz="2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มิถุนายน</a:t>
            </a:r>
          </a:p>
          <a:p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กรกฎาคม</a:t>
            </a:r>
          </a:p>
          <a:p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sz="9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สิงหาคม</a:t>
            </a: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กันยายน</a:t>
            </a:r>
            <a:endParaRPr lang="th-TH" sz="2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724128" y="1484784"/>
            <a:ext cx="1512168" cy="93610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Rounded Rectangle 5"/>
          <p:cNvSpPr/>
          <p:nvPr/>
        </p:nvSpPr>
        <p:spPr>
          <a:xfrm>
            <a:off x="5724128" y="2420888"/>
            <a:ext cx="1512168" cy="864096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Rounded Rectangle 6"/>
          <p:cNvSpPr/>
          <p:nvPr/>
        </p:nvSpPr>
        <p:spPr>
          <a:xfrm>
            <a:off x="5724128" y="3429000"/>
            <a:ext cx="1512168" cy="93610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Rounded Rectangle 7"/>
          <p:cNvSpPr/>
          <p:nvPr/>
        </p:nvSpPr>
        <p:spPr>
          <a:xfrm>
            <a:off x="5724128" y="4365104"/>
            <a:ext cx="1512168" cy="864096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764704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โครงการวิจัยและพัฒนาโรงเรียนต้นแบบด้านจัดการชั้นเรียน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aa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1772816"/>
            <a:ext cx="4860539" cy="3240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8136904" cy="792088"/>
          </a:xfrm>
        </p:spPr>
        <p:txBody>
          <a:bodyPr>
            <a:normAutofit fontScale="90000"/>
          </a:bodyPr>
          <a:lstStyle/>
          <a:p>
            <a:r>
              <a:rPr lang="th-TH" sz="5300" dirty="0" smtClean="0">
                <a:solidFill>
                  <a:schemeClr val="accent1">
                    <a:lumMod val="50000"/>
                  </a:schemeClr>
                </a:solidFill>
              </a:rPr>
              <a:t>การประชุมปฏิบัติการครู รร.ต้นแบบ ครั้งที่3 </a:t>
            </a:r>
            <a:endParaRPr lang="th-TH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3568" y="1916832"/>
            <a:ext cx="8136904" cy="2736304"/>
          </a:xfrm>
          <a:prstGeom prst="rect">
            <a:avLst/>
          </a:prstGeom>
          <a:solidFill>
            <a:srgbClr val="002060"/>
          </a:solidFill>
        </p:spPr>
        <p:txBody>
          <a:bodyPr vert="horz" anchor="b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กิจกรรมของโครงการ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44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1.นักวิจัยออกแบบกระบวนการ(คู่มือกระบวนการ)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2.ครูนำคู่มือกระบวนการไปทดลองใช้งาน(ผลงาน) </a:t>
            </a:r>
          </a:p>
          <a:p>
            <a:pPr lvl="0">
              <a:spcBef>
                <a:spcPct val="0"/>
              </a:spcBef>
            </a:pP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3.นักวิจัยและครูประเมินกระบวนการฯและปรับปรุง</a:t>
            </a:r>
          </a:p>
          <a:p>
            <a:pPr lvl="0">
              <a:spcBef>
                <a:spcPct val="0"/>
              </a:spcBef>
            </a:pPr>
            <a:r>
              <a:rPr lang="th-TH" sz="44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th-TH" sz="44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th-TH" sz="44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(คู่มือฯฉบับใหม่)</a:t>
            </a: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th-TH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8136904" cy="792088"/>
          </a:xfrm>
        </p:spPr>
        <p:txBody>
          <a:bodyPr>
            <a:normAutofit fontScale="90000"/>
          </a:bodyPr>
          <a:lstStyle/>
          <a:p>
            <a:r>
              <a:rPr lang="th-TH" sz="5300" dirty="0" smtClean="0">
                <a:solidFill>
                  <a:schemeClr val="accent1">
                    <a:lumMod val="50000"/>
                  </a:schemeClr>
                </a:solidFill>
              </a:rPr>
              <a:t>การประชุมปฏิบัติการครู รร.ต้นแบบ ครั้งที่3 </a:t>
            </a:r>
            <a:endParaRPr lang="th-TH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3568" y="1916832"/>
            <a:ext cx="8136904" cy="2736304"/>
          </a:xfrm>
          <a:prstGeom prst="rect">
            <a:avLst/>
          </a:prstGeom>
          <a:solidFill>
            <a:srgbClr val="002060"/>
          </a:solidFill>
        </p:spPr>
        <p:txBody>
          <a:bodyPr vert="horz" anchor="b">
            <a:normAutofit fontScale="97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วัตถุประสงค์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44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1.ชี้แจงวิธีใช้งานคู่มือกระบวนการจัดการชั้นเรียน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2.ประเมินความเหมาะสมของคู่มือฯ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3.แจ้งกิจกรรมการปฏิบัติงานของโครงการ</a:t>
            </a:r>
            <a:endParaRPr kumimoji="0" lang="th-TH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ระบบบริหารจัดการสถานศึกษาสู่ความเป็นเลิศ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1403648" y="1801019"/>
            <a:ext cx="6230938" cy="3429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ปรัชญา          วิสัยทัศน์          พันธกิจ</a:t>
            </a:r>
            <a:endParaRPr kumimoji="0" lang="th-TH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grpSp>
        <p:nvGrpSpPr>
          <p:cNvPr id="3093" name="Group 21"/>
          <p:cNvGrpSpPr>
            <a:grpSpLocks/>
          </p:cNvGrpSpPr>
          <p:nvPr/>
        </p:nvGrpSpPr>
        <p:grpSpPr bwMode="auto">
          <a:xfrm>
            <a:off x="1403648" y="1124744"/>
            <a:ext cx="6215063" cy="2895600"/>
            <a:chOff x="4932" y="1804"/>
            <a:chExt cx="8809" cy="4767"/>
          </a:xfrm>
        </p:grpSpPr>
        <p:sp>
          <p:nvSpPr>
            <p:cNvPr id="3094" name="AutoShape 22"/>
            <p:cNvSpPr>
              <a:spLocks noChangeArrowheads="1"/>
            </p:cNvSpPr>
            <p:nvPr/>
          </p:nvSpPr>
          <p:spPr bwMode="auto">
            <a:xfrm>
              <a:off x="4932" y="1804"/>
              <a:ext cx="8797" cy="10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h-TH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H SarabunPSK" pitchFamily="34" charset="-34"/>
                  <a:ea typeface="Angsana New" pitchFamily="18" charset="-34"/>
                  <a:cs typeface="TH SarabunPSK" pitchFamily="34" charset="-34"/>
                </a:rPr>
                <a:t>  โรงเรียนต้นแบบด้านการบริหารจัดการ  </a:t>
              </a:r>
              <a:endPara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ngsana New" pitchFamily="18" charset="-34"/>
              </a:endParaRPr>
            </a:p>
          </p:txBody>
        </p:sp>
        <p:sp>
          <p:nvSpPr>
            <p:cNvPr id="3095" name="Rectangle 23"/>
            <p:cNvSpPr>
              <a:spLocks noChangeArrowheads="1"/>
            </p:cNvSpPr>
            <p:nvPr/>
          </p:nvSpPr>
          <p:spPr bwMode="auto">
            <a:xfrm>
              <a:off x="4957" y="3520"/>
              <a:ext cx="8784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th-TH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H SarabunPSK" pitchFamily="34" charset="-34"/>
                  <a:ea typeface="Angsana New" pitchFamily="18" charset="-34"/>
                  <a:cs typeface="TH SarabunPSK" pitchFamily="34" charset="-34"/>
                </a:rPr>
                <a:t>๐.กระบวนการบริหารเชิงยุทธศาสตร์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H SarabunPSK" pitchFamily="34" charset="-34"/>
                  <a:ea typeface="Angsana New" pitchFamily="18" charset="-34"/>
                  <a:cs typeface="TH SarabunPSK" pitchFamily="34" charset="-34"/>
                </a:rPr>
                <a:t> </a:t>
              </a:r>
              <a:r>
                <a:rPr kumimoji="0" lang="th-TH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H SarabunPSK" pitchFamily="34" charset="-34"/>
                  <a:ea typeface="Angsana New" pitchFamily="18" charset="-34"/>
                  <a:cs typeface="TH SarabunPSK" pitchFamily="34" charset="-34"/>
                </a:rPr>
                <a:t>๑.กระบวนการพัฒนาหลักสูตร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th-TH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ngsana New" pitchFamily="18" charset="-34"/>
              </a:endParaRPr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auto">
            <a:xfrm>
              <a:off x="11653" y="4724"/>
              <a:ext cx="2076" cy="1847"/>
            </a:xfrm>
            <a:custGeom>
              <a:avLst/>
              <a:gdLst/>
              <a:ahLst/>
              <a:cxnLst>
                <a:cxn ang="0">
                  <a:pos x="0" y="600"/>
                </a:cxn>
                <a:cxn ang="0">
                  <a:pos x="1056" y="0"/>
                </a:cxn>
                <a:cxn ang="0">
                  <a:pos x="2088" y="612"/>
                </a:cxn>
                <a:cxn ang="0">
                  <a:pos x="2088" y="2220"/>
                </a:cxn>
                <a:cxn ang="0">
                  <a:pos x="0" y="2256"/>
                </a:cxn>
                <a:cxn ang="0">
                  <a:pos x="0" y="600"/>
                </a:cxn>
              </a:cxnLst>
              <a:rect l="0" t="0" r="r" b="b"/>
              <a:pathLst>
                <a:path w="2088" h="2256">
                  <a:moveTo>
                    <a:pt x="0" y="600"/>
                  </a:moveTo>
                  <a:lnTo>
                    <a:pt x="1056" y="0"/>
                  </a:lnTo>
                  <a:lnTo>
                    <a:pt x="2088" y="612"/>
                  </a:lnTo>
                  <a:lnTo>
                    <a:pt x="2088" y="2220"/>
                  </a:lnTo>
                  <a:lnTo>
                    <a:pt x="0" y="2256"/>
                  </a:lnTo>
                  <a:lnTo>
                    <a:pt x="0" y="60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7F330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/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auto">
            <a:xfrm>
              <a:off x="9445" y="4724"/>
              <a:ext cx="2076" cy="1847"/>
            </a:xfrm>
            <a:custGeom>
              <a:avLst/>
              <a:gdLst/>
              <a:ahLst/>
              <a:cxnLst>
                <a:cxn ang="0">
                  <a:pos x="0" y="600"/>
                </a:cxn>
                <a:cxn ang="0">
                  <a:pos x="1056" y="0"/>
                </a:cxn>
                <a:cxn ang="0">
                  <a:pos x="2088" y="612"/>
                </a:cxn>
                <a:cxn ang="0">
                  <a:pos x="2088" y="2220"/>
                </a:cxn>
                <a:cxn ang="0">
                  <a:pos x="0" y="2256"/>
                </a:cxn>
                <a:cxn ang="0">
                  <a:pos x="0" y="600"/>
                </a:cxn>
              </a:cxnLst>
              <a:rect l="0" t="0" r="r" b="b"/>
              <a:pathLst>
                <a:path w="2088" h="2256">
                  <a:moveTo>
                    <a:pt x="0" y="600"/>
                  </a:moveTo>
                  <a:lnTo>
                    <a:pt x="1056" y="0"/>
                  </a:lnTo>
                  <a:lnTo>
                    <a:pt x="2088" y="612"/>
                  </a:lnTo>
                  <a:lnTo>
                    <a:pt x="2088" y="2220"/>
                  </a:lnTo>
                  <a:lnTo>
                    <a:pt x="0" y="2256"/>
                  </a:lnTo>
                  <a:lnTo>
                    <a:pt x="0" y="60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7F330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/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auto">
            <a:xfrm>
              <a:off x="7237" y="4724"/>
              <a:ext cx="2076" cy="1847"/>
            </a:xfrm>
            <a:custGeom>
              <a:avLst/>
              <a:gdLst/>
              <a:ahLst/>
              <a:cxnLst>
                <a:cxn ang="0">
                  <a:pos x="0" y="600"/>
                </a:cxn>
                <a:cxn ang="0">
                  <a:pos x="1056" y="0"/>
                </a:cxn>
                <a:cxn ang="0">
                  <a:pos x="2088" y="612"/>
                </a:cxn>
                <a:cxn ang="0">
                  <a:pos x="2088" y="2220"/>
                </a:cxn>
                <a:cxn ang="0">
                  <a:pos x="0" y="2256"/>
                </a:cxn>
                <a:cxn ang="0">
                  <a:pos x="0" y="600"/>
                </a:cxn>
              </a:cxnLst>
              <a:rect l="0" t="0" r="r" b="b"/>
              <a:pathLst>
                <a:path w="2088" h="2256">
                  <a:moveTo>
                    <a:pt x="0" y="600"/>
                  </a:moveTo>
                  <a:lnTo>
                    <a:pt x="1056" y="0"/>
                  </a:lnTo>
                  <a:lnTo>
                    <a:pt x="2088" y="612"/>
                  </a:lnTo>
                  <a:lnTo>
                    <a:pt x="2088" y="2220"/>
                  </a:lnTo>
                  <a:lnTo>
                    <a:pt x="0" y="2256"/>
                  </a:lnTo>
                  <a:lnTo>
                    <a:pt x="0" y="60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7F330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/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auto">
            <a:xfrm>
              <a:off x="5029" y="4723"/>
              <a:ext cx="2076" cy="1848"/>
            </a:xfrm>
            <a:custGeom>
              <a:avLst/>
              <a:gdLst/>
              <a:ahLst/>
              <a:cxnLst>
                <a:cxn ang="0">
                  <a:pos x="0" y="600"/>
                </a:cxn>
                <a:cxn ang="0">
                  <a:pos x="1056" y="0"/>
                </a:cxn>
                <a:cxn ang="0">
                  <a:pos x="2088" y="612"/>
                </a:cxn>
                <a:cxn ang="0">
                  <a:pos x="2088" y="2220"/>
                </a:cxn>
                <a:cxn ang="0">
                  <a:pos x="0" y="2256"/>
                </a:cxn>
                <a:cxn ang="0">
                  <a:pos x="0" y="600"/>
                </a:cxn>
              </a:cxnLst>
              <a:rect l="0" t="0" r="r" b="b"/>
              <a:pathLst>
                <a:path w="2088" h="2256">
                  <a:moveTo>
                    <a:pt x="0" y="600"/>
                  </a:moveTo>
                  <a:lnTo>
                    <a:pt x="1056" y="0"/>
                  </a:lnTo>
                  <a:lnTo>
                    <a:pt x="2088" y="612"/>
                  </a:lnTo>
                  <a:lnTo>
                    <a:pt x="2088" y="2220"/>
                  </a:lnTo>
                  <a:lnTo>
                    <a:pt x="0" y="2256"/>
                  </a:lnTo>
                  <a:lnTo>
                    <a:pt x="0" y="60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7F330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 dirty="0"/>
            </a:p>
          </p:txBody>
        </p:sp>
        <p:sp>
          <p:nvSpPr>
            <p:cNvPr id="3100" name="Rectangle 28"/>
            <p:cNvSpPr>
              <a:spLocks noChangeArrowheads="1"/>
            </p:cNvSpPr>
            <p:nvPr/>
          </p:nvSpPr>
          <p:spPr bwMode="auto">
            <a:xfrm>
              <a:off x="4945" y="4075"/>
              <a:ext cx="8784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th-TH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H SarabunPSK" pitchFamily="34" charset="-34"/>
                  <a:ea typeface="Angsana New" pitchFamily="18" charset="-34"/>
                  <a:cs typeface="TH SarabunPSK" pitchFamily="34" charset="-34"/>
                </a:rPr>
                <a:t>๒.กระบวนการบริหารงานวิชาการ ๓.งานบุคคล ๔.งานอาคารสถานที่ ๕.งานประกันคุณภาพ </a:t>
              </a:r>
              <a:endPara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ngsana New" pitchFamily="18" charset="-34"/>
              </a:endParaRPr>
            </a:p>
          </p:txBody>
        </p:sp>
      </p:grp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1463973" y="4096544"/>
            <a:ext cx="6154738" cy="373062"/>
          </a:xfrm>
          <a:prstGeom prst="rect">
            <a:avLst/>
          </a:pr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ปรัชญาการจัดการคุณภาพทั่วทั้งองค์กร</a:t>
            </a: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 </a:t>
            </a:r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>
            <a:off x="1547664" y="2924944"/>
            <a:ext cx="597666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400" b="0" i="0" u="none" strike="noStrike" cap="none" normalizeH="0" baseline="0" dirty="0" smtClean="0">
                <a:ln>
                  <a:noFill/>
                </a:ln>
                <a:solidFill>
                  <a:srgbClr val="6E94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            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๖                         ๗                         ๘                         ๙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กระบวนการ</a:t>
            </a:r>
            <a:r>
              <a:rPr kumimoji="0" lang="th-TH" sz="14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จัดการ              กระบวนการจัดการ              กระบวนการจัดการ                กระบวนการจัดการ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4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    คุณลักษณะผู้เรียน                     นวัตกรรม                       โครงการพัฒนา                 งานวิจัยในชั้นเรียน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๖                         ๗                         ๘                         ๙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   </a:t>
            </a:r>
            <a:r>
              <a:rPr kumimoji="0" lang="th-TH" sz="14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กระบวนการจัดการ                กระบวนการจัดการ              กระบวนการจัดการ                กระบวนการจัดการ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4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H SarabunPSK" pitchFamily="34" charset="-34"/>
                <a:ea typeface="Century Gothic" pitchFamily="34" charset="0"/>
                <a:cs typeface="TH SarabunPSK" pitchFamily="34" charset="-34"/>
              </a:rPr>
              <a:t>     คุณลักษณะผู้เรียน                      นวัตกรรม                       โครงการพัฒนา                 งานวิจัยในชั้นเรียน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3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5176" y="749464"/>
            <a:ext cx="612068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5176" y="2924944"/>
            <a:ext cx="6151160" cy="1944216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ระบบการประกันคุณภาพการศึกษา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1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มาตรฐานการศึกษาขั้นพื้นฐาน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36096" y="1988840"/>
            <a:ext cx="3672408" cy="20162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ที่๑ </a:t>
            </a:r>
          </a:p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มาตรฐาน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ด้านคุณภาพผู้เรียน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2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๓๐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980728"/>
            <a:ext cx="5364088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ที่๒ ด้านการจัดการศึกษา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1988840"/>
            <a:ext cx="5364088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ที่๓ 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การสร้างสังคมแห่งการ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เรียนรู้๑๐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0" y="3068960"/>
            <a:ext cx="5364088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ที่๔ ด้านอัต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ลักษณ์ของ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สถานศึกษา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0" y="4149080"/>
            <a:ext cx="5364088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ที่๕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ด้านมาตรการ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ส่งเสริมนโยบายรัฐ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92080" y="1988840"/>
            <a:ext cx="3672408" cy="20162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ที่๑ </a:t>
            </a:r>
          </a:p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มาตรฐาน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ด้านคุณภาพผู้เรียน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2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๓๐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512" y="980728"/>
            <a:ext cx="4968552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ที่๒ ด้านการจัดการศึกษา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79512" y="1988840"/>
            <a:ext cx="4968552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ที่๓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79512" y="3068960"/>
            <a:ext cx="4968552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ที่๔ 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79512" y="4149080"/>
            <a:ext cx="4968552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ที่๕  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Subtitle 2"/>
          <p:cNvSpPr>
            <a:spLocks noGrp="1"/>
          </p:cNvSpPr>
          <p:nvPr>
            <p:ph type="subTitle" idx="1"/>
          </p:nvPr>
        </p:nvSpPr>
        <p:spPr>
          <a:xfrm>
            <a:off x="395536" y="5658296"/>
            <a:ext cx="8352928" cy="1199704"/>
          </a:xfrm>
        </p:spPr>
        <p:txBody>
          <a:bodyPr anchor="ctr"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SCHOOL  DEVELOPMENT PROJECT 2011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088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th-TH" sz="5400" dirty="0" smtClean="0">
                <a:solidFill>
                  <a:schemeClr val="accent3">
                    <a:lumMod val="75000"/>
                  </a:schemeClr>
                </a:solidFill>
              </a:rPr>
              <a:t>กระบวนการจัดการชั้นเรียน  </a:t>
            </a:r>
            <a:endParaRPr lang="th-TH" sz="5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512" y="980728"/>
            <a:ext cx="4968552" cy="10081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ที่๒ ด้านการจัดการศึกษา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79512" y="2060848"/>
            <a:ext cx="8784976" cy="57606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๗ ครูปฏิบัติงานตามบทบาทหน้าที่อย่างมีประสิทธิภาพและเกิดประสิทธิผล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๑๐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79512" y="2708920"/>
            <a:ext cx="8784976" cy="57606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๘ ผู้บริหารปฏิบัติงานตามบทบาทหน้าที่อย่างมีประสิทธิภาพและเกิดประสิทธิผล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๑๐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79512" y="3356992"/>
            <a:ext cx="8784976" cy="72008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๙ คณะกรรมการสถานศึกษา และผู้ปกครอง ชุมชนปฏิบัติงานตามบทบาทหน้าที่อย่างมีประสิทธิภาพและเกิดประสิทธิผล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๕ คะแนน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79512" y="4149080"/>
            <a:ext cx="8784976" cy="50405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๑๐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สถานศึกษาจัด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หลักสูตร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กระบวนการเรียนรู้และ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กิจกรรมพัฒนาคุณภาพ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ผู้เรียน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๑๐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79512" y="4725144"/>
            <a:ext cx="8784976" cy="57606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๑๑ สถานศึกษามีการจัด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สภาพแวดล้อมที่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ส่งเสริมให้ผู้เรียนพัฒนาเต็มศักยภาพ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๑๐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79512" y="5373216"/>
            <a:ext cx="8784976" cy="50405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มาตรฐานที่ ๑๒ สถานศึกษามีการประกันคุณภาพภายในของสถานศึกษาตามที่กำหนดใน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กฎกระทรวง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๕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555</TotalTime>
  <Words>2264</Words>
  <Application>Microsoft Office PowerPoint</Application>
  <PresentationFormat>On-screen Show (4:3)</PresentationFormat>
  <Paragraphs>303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Concourse</vt:lpstr>
      <vt:lpstr>การประชุมปฏิบัติการครู รร.ต้นแบบครั้งที่3 ณ บ้านทิพย์สวนทอง จังหวัดสมุทรสงคราม วันพฤหัสบดีที่ 10 พฤษภาคม 2555 เวลา830-1200น. </vt:lpstr>
      <vt:lpstr>การประชุมปฏิบัติการครู รร.ต้นแบบ ครั้งที่3 </vt:lpstr>
      <vt:lpstr>การประชุมปฏิบัติการครู รร.ต้นแบบ ครั้งที่3 </vt:lpstr>
      <vt:lpstr>การประชุมปฏิบัติการครู รร.ต้นแบบ ครั้งที่3 </vt:lpstr>
      <vt:lpstr>ระบบบริหารจัดการสถานศึกษาสู่ความเป็นเลิศ </vt:lpstr>
      <vt:lpstr>ระบบการประกันคุณภาพการศึกษา </vt:lpstr>
      <vt:lpstr>มาตรฐานการศึกษาขั้นพื้นฐาน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นิยามคำว่า ‘คุณลักษณะ’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กระบวนการจัดการชั้นเรียน  </vt:lpstr>
      <vt:lpstr>โครงการวิจัยและพัฒนาโรงเรียนต้นแบบด้านจัดการชั้นเรียน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การประชุมปฏิบัติการครู รร.ต้นแบบครั้งที่3 ณ บ้านทิพย์สวนทอง จังหวัดสมุทรสงคราม วันพฤหัสบดีที่ 10 พฤษภาคม 2555 เวลา830-1200น. </dc:title>
  <dc:creator>SSRU</dc:creator>
  <cp:lastModifiedBy>SSRU</cp:lastModifiedBy>
  <cp:revision>6</cp:revision>
  <dcterms:created xsi:type="dcterms:W3CDTF">2012-05-09T14:05:41Z</dcterms:created>
  <dcterms:modified xsi:type="dcterms:W3CDTF">2012-05-09T23:21:27Z</dcterms:modified>
</cp:coreProperties>
</file>