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Default Extension="png" ContentType="image/png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Masters/slideMaster7.xml" ContentType="application/vnd.openxmlformats-officedocument.presentationml.slideMaster+xml"/>
  <Override PartName="/ppt/theme/theme9.xml" ContentType="application/vnd.openxmlformats-officedocument.them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Default Extension="jpeg" ContentType="image/jpeg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  <p:sldMasterId id="2147483667" r:id="rId2"/>
    <p:sldMasterId id="2147483668" r:id="rId3"/>
    <p:sldMasterId id="2147483672" r:id="rId4"/>
    <p:sldMasterId id="2147483684" r:id="rId5"/>
    <p:sldMasterId id="2147483688" r:id="rId6"/>
    <p:sldMasterId id="2147483692" r:id="rId7"/>
  </p:sldMasterIdLst>
  <p:notesMasterIdLst>
    <p:notesMasterId r:id="rId78"/>
  </p:notesMasterIdLst>
  <p:handoutMasterIdLst>
    <p:handoutMasterId r:id="rId79"/>
  </p:handoutMasterIdLst>
  <p:sldIdLst>
    <p:sldId id="369" r:id="rId8"/>
    <p:sldId id="256" r:id="rId9"/>
    <p:sldId id="259" r:id="rId10"/>
    <p:sldId id="430" r:id="rId11"/>
    <p:sldId id="429" r:id="rId12"/>
    <p:sldId id="373" r:id="rId13"/>
    <p:sldId id="438" r:id="rId14"/>
    <p:sldId id="375" r:id="rId15"/>
    <p:sldId id="436" r:id="rId16"/>
    <p:sldId id="439" r:id="rId17"/>
    <p:sldId id="335" r:id="rId18"/>
    <p:sldId id="415" r:id="rId19"/>
    <p:sldId id="416" r:id="rId20"/>
    <p:sldId id="417" r:id="rId21"/>
    <p:sldId id="418" r:id="rId22"/>
    <p:sldId id="419" r:id="rId23"/>
    <p:sldId id="420" r:id="rId24"/>
    <p:sldId id="421" r:id="rId25"/>
    <p:sldId id="422" r:id="rId26"/>
    <p:sldId id="423" r:id="rId27"/>
    <p:sldId id="424" r:id="rId28"/>
    <p:sldId id="425" r:id="rId29"/>
    <p:sldId id="426" r:id="rId30"/>
    <p:sldId id="440" r:id="rId31"/>
    <p:sldId id="442" r:id="rId32"/>
    <p:sldId id="443" r:id="rId33"/>
    <p:sldId id="444" r:id="rId34"/>
    <p:sldId id="445" r:id="rId35"/>
    <p:sldId id="446" r:id="rId36"/>
    <p:sldId id="447" r:id="rId37"/>
    <p:sldId id="448" r:id="rId38"/>
    <p:sldId id="449" r:id="rId39"/>
    <p:sldId id="450" r:id="rId40"/>
    <p:sldId id="451" r:id="rId41"/>
    <p:sldId id="452" r:id="rId42"/>
    <p:sldId id="453" r:id="rId43"/>
    <p:sldId id="454" r:id="rId44"/>
    <p:sldId id="455" r:id="rId45"/>
    <p:sldId id="456" r:id="rId46"/>
    <p:sldId id="457" r:id="rId47"/>
    <p:sldId id="458" r:id="rId48"/>
    <p:sldId id="459" r:id="rId49"/>
    <p:sldId id="460" r:id="rId50"/>
    <p:sldId id="461" r:id="rId51"/>
    <p:sldId id="462" r:id="rId52"/>
    <p:sldId id="463" r:id="rId53"/>
    <p:sldId id="464" r:id="rId54"/>
    <p:sldId id="465" r:id="rId55"/>
    <p:sldId id="466" r:id="rId56"/>
    <p:sldId id="467" r:id="rId57"/>
    <p:sldId id="468" r:id="rId58"/>
    <p:sldId id="469" r:id="rId59"/>
    <p:sldId id="470" r:id="rId60"/>
    <p:sldId id="471" r:id="rId61"/>
    <p:sldId id="472" r:id="rId62"/>
    <p:sldId id="473" r:id="rId63"/>
    <p:sldId id="474" r:id="rId64"/>
    <p:sldId id="475" r:id="rId65"/>
    <p:sldId id="476" r:id="rId66"/>
    <p:sldId id="477" r:id="rId67"/>
    <p:sldId id="478" r:id="rId68"/>
    <p:sldId id="479" r:id="rId69"/>
    <p:sldId id="480" r:id="rId70"/>
    <p:sldId id="481" r:id="rId71"/>
    <p:sldId id="482" r:id="rId72"/>
    <p:sldId id="483" r:id="rId73"/>
    <p:sldId id="484" r:id="rId74"/>
    <p:sldId id="485" r:id="rId75"/>
    <p:sldId id="486" r:id="rId76"/>
    <p:sldId id="487" r:id="rId77"/>
  </p:sldIdLst>
  <p:sldSz cx="9144000" cy="6858000" type="screen4x3"/>
  <p:notesSz cx="6669088" cy="99282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2800"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2800"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2800"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2800"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FFFF99"/>
    <a:srgbClr val="CCFF66"/>
    <a:srgbClr val="CCCC00"/>
    <a:srgbClr val="FFFFCC"/>
    <a:srgbClr val="FFFF00"/>
    <a:srgbClr val="CCECFF"/>
    <a:srgbClr val="FF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36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slide" Target="slides/slide43.xml"/><Relationship Id="rId55" Type="http://schemas.openxmlformats.org/officeDocument/2006/relationships/slide" Target="slides/slide48.xml"/><Relationship Id="rId63" Type="http://schemas.openxmlformats.org/officeDocument/2006/relationships/slide" Target="slides/slide56.xml"/><Relationship Id="rId68" Type="http://schemas.openxmlformats.org/officeDocument/2006/relationships/slide" Target="slides/slide61.xml"/><Relationship Id="rId76" Type="http://schemas.openxmlformats.org/officeDocument/2006/relationships/slide" Target="slides/slide69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slide" Target="slides/slide46.xml"/><Relationship Id="rId58" Type="http://schemas.openxmlformats.org/officeDocument/2006/relationships/slide" Target="slides/slide51.xml"/><Relationship Id="rId66" Type="http://schemas.openxmlformats.org/officeDocument/2006/relationships/slide" Target="slides/slide59.xml"/><Relationship Id="rId74" Type="http://schemas.openxmlformats.org/officeDocument/2006/relationships/slide" Target="slides/slide67.xml"/><Relationship Id="rId79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4.xml"/><Relationship Id="rId82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Relationship Id="rId60" Type="http://schemas.openxmlformats.org/officeDocument/2006/relationships/slide" Target="slides/slide53.xml"/><Relationship Id="rId65" Type="http://schemas.openxmlformats.org/officeDocument/2006/relationships/slide" Target="slides/slide58.xml"/><Relationship Id="rId73" Type="http://schemas.openxmlformats.org/officeDocument/2006/relationships/slide" Target="slides/slide66.xml"/><Relationship Id="rId78" Type="http://schemas.openxmlformats.org/officeDocument/2006/relationships/notesMaster" Target="notesMasters/notesMaster1.xml"/><Relationship Id="rId8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slide" Target="slides/slide49.xml"/><Relationship Id="rId64" Type="http://schemas.openxmlformats.org/officeDocument/2006/relationships/slide" Target="slides/slide57.xml"/><Relationship Id="rId69" Type="http://schemas.openxmlformats.org/officeDocument/2006/relationships/slide" Target="slides/slide62.xml"/><Relationship Id="rId77" Type="http://schemas.openxmlformats.org/officeDocument/2006/relationships/slide" Target="slides/slide70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72" Type="http://schemas.openxmlformats.org/officeDocument/2006/relationships/slide" Target="slides/slide65.xml"/><Relationship Id="rId80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59" Type="http://schemas.openxmlformats.org/officeDocument/2006/relationships/slide" Target="slides/slide52.xml"/><Relationship Id="rId67" Type="http://schemas.openxmlformats.org/officeDocument/2006/relationships/slide" Target="slides/slide60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54" Type="http://schemas.openxmlformats.org/officeDocument/2006/relationships/slide" Target="slides/slide47.xml"/><Relationship Id="rId62" Type="http://schemas.openxmlformats.org/officeDocument/2006/relationships/slide" Target="slides/slide55.xml"/><Relationship Id="rId70" Type="http://schemas.openxmlformats.org/officeDocument/2006/relationships/slide" Target="slides/slide63.xml"/><Relationship Id="rId75" Type="http://schemas.openxmlformats.org/officeDocument/2006/relationships/slide" Target="slides/slide68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slide" Target="slides/slide5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latin typeface="+mn-lt"/>
                <a:cs typeface="+mn-cs"/>
              </a:defRPr>
            </a:lvl1pPr>
          </a:lstStyle>
          <a:p>
            <a:pPr>
              <a:defRPr/>
            </a:pPr>
            <a:fld id="{99470025-27F7-4232-8F28-D3C520134AED}" type="datetimeFigureOut">
              <a:rPr lang="en-US"/>
              <a:pPr>
                <a:defRPr/>
              </a:pPr>
              <a:t>5/14/2012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825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latin typeface="+mn-lt"/>
                <a:cs typeface="+mn-cs"/>
              </a:defRPr>
            </a:lvl1pPr>
          </a:lstStyle>
          <a:p>
            <a:pPr>
              <a:defRPr/>
            </a:pPr>
            <a:fld id="{2EFAEB8E-3084-434F-96E8-A6ECCA68C9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latin typeface="+mn-lt"/>
                <a:cs typeface="+mn-cs"/>
              </a:defRPr>
            </a:lvl1pPr>
          </a:lstStyle>
          <a:p>
            <a:pPr>
              <a:defRPr/>
            </a:pPr>
            <a:fld id="{0CAC15C3-96EF-40D2-B303-1ACDB7A5B2B7}" type="datetimeFigureOut">
              <a:rPr lang="en-US"/>
              <a:pPr>
                <a:defRPr/>
              </a:pPr>
              <a:t>5/14/2012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750" y="4716463"/>
            <a:ext cx="5335588" cy="44672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825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latin typeface="+mn-lt"/>
                <a:cs typeface="+mn-cs"/>
              </a:defRPr>
            </a:lvl1pPr>
          </a:lstStyle>
          <a:p>
            <a:pPr>
              <a:defRPr/>
            </a:pPr>
            <a:fld id="{0AA3E66F-4231-4AF1-81F4-0538CAE3B2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Tahoma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Tahoma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Tahoma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Tahoma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Tahoma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52488" y="744538"/>
            <a:ext cx="4965700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95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lIns="89602" tIns="44801" rIns="89602" bIns="44801"/>
          <a:lstStyle/>
          <a:p>
            <a:pPr eaLnBrk="1" hangingPunct="1">
              <a:spcBef>
                <a:spcPct val="0"/>
              </a:spcBef>
            </a:pPr>
            <a:endParaRPr lang="th-TH" smtClean="0"/>
          </a:p>
        </p:txBody>
      </p:sp>
      <p:sp>
        <p:nvSpPr>
          <p:cNvPr id="109572" name="Slide Number Placeholder 3"/>
          <p:cNvSpPr txBox="1">
            <a:spLocks noGrp="1"/>
          </p:cNvSpPr>
          <p:nvPr/>
        </p:nvSpPr>
        <p:spPr bwMode="auto">
          <a:xfrm>
            <a:off x="3778250" y="942975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602" tIns="44801" rIns="89602" bIns="44801" anchor="b"/>
          <a:lstStyle/>
          <a:p>
            <a:pPr algn="r" defTabSz="895350" eaLnBrk="1" hangingPunct="1"/>
            <a:fld id="{54FB44A5-4B80-4D8D-9448-47BE8B8EFB1C}" type="slidenum">
              <a:rPr lang="en-US" sz="1200" b="0">
                <a:cs typeface="Angsana New" pitchFamily="18" charset="-34"/>
              </a:rPr>
              <a:pPr algn="r" defTabSz="895350" eaLnBrk="1" hangingPunct="1"/>
              <a:t>6</a:t>
            </a:fld>
            <a:endParaRPr lang="th-TH" sz="1200" b="0">
              <a:cs typeface="Angsana New" pitchFamily="18" charset="-34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52488" y="744538"/>
            <a:ext cx="4965700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05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lIns="89602" tIns="44801" rIns="89602" bIns="44801"/>
          <a:lstStyle/>
          <a:p>
            <a:pPr eaLnBrk="1" hangingPunct="1">
              <a:spcBef>
                <a:spcPct val="0"/>
              </a:spcBef>
            </a:pPr>
            <a:endParaRPr lang="th-TH" smtClean="0"/>
          </a:p>
        </p:txBody>
      </p:sp>
      <p:sp>
        <p:nvSpPr>
          <p:cNvPr id="110596" name="Slide Number Placeholder 3"/>
          <p:cNvSpPr txBox="1">
            <a:spLocks noGrp="1"/>
          </p:cNvSpPr>
          <p:nvPr/>
        </p:nvSpPr>
        <p:spPr bwMode="auto">
          <a:xfrm>
            <a:off x="3778250" y="942975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602" tIns="44801" rIns="89602" bIns="44801" anchor="b"/>
          <a:lstStyle/>
          <a:p>
            <a:pPr algn="r" defTabSz="895350" eaLnBrk="1" hangingPunct="1"/>
            <a:fld id="{F9221BEE-38A6-4A83-A593-752BA76D46DF}" type="slidenum">
              <a:rPr lang="en-US" sz="1200" b="0">
                <a:cs typeface="Angsana New" pitchFamily="18" charset="-34"/>
              </a:rPr>
              <a:pPr algn="r" defTabSz="895350" eaLnBrk="1" hangingPunct="1"/>
              <a:t>11</a:t>
            </a:fld>
            <a:endParaRPr lang="th-TH" sz="1200" b="0">
              <a:cs typeface="Angsana New" pitchFamily="18" charset="-34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EFD164-DF82-480E-9485-1D5CC0BF69EF}" type="datetimeFigureOut">
              <a:rPr lang="en-US"/>
              <a:pPr>
                <a:defRPr/>
              </a:pPr>
              <a:t>5/14/2012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732313-39EC-43B3-8281-C5B8F6B2DD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C0872-AAF0-4604-B7BA-72A1B55C54E6}" type="datetimeFigureOut">
              <a:rPr lang="en-US"/>
              <a:pPr>
                <a:defRPr/>
              </a:pPr>
              <a:t>5/14/2012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7DB967-0A45-4F9A-BB94-A54BA88E3A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B3FBB3-F449-41B7-8F6C-20572F25A907}" type="datetimeFigureOut">
              <a:rPr lang="en-US"/>
              <a:pPr>
                <a:defRPr/>
              </a:pPr>
              <a:t>5/14/2012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271416-034E-4E30-AAFF-4E32B78B97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D4D17E-57BA-4065-8421-41E9054BE288}" type="datetimeFigureOut">
              <a:rPr lang="en-US"/>
              <a:pPr>
                <a:defRPr/>
              </a:pPr>
              <a:t>5/14/2012</a:t>
            </a:fld>
            <a:endParaRPr lang="th-T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709CF8-F6C7-4BF5-8420-1AD42254747E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  <p:transition spd="med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B5584E-52F4-47DD-BD17-E5E96E1DA72B}" type="datetimeFigureOut">
              <a:rPr lang="en-US"/>
              <a:pPr>
                <a:defRPr/>
              </a:pPr>
              <a:t>5/14/2012</a:t>
            </a:fld>
            <a:endParaRPr lang="th-T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78D5C8-FE9C-420B-ADDC-B6915A0D3048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  <p:transition spd="med"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038D06-7F05-45DE-A1FE-3BDFFB44F0AB}" type="datetimeFigureOut">
              <a:rPr lang="en-US"/>
              <a:pPr>
                <a:defRPr/>
              </a:pPr>
              <a:t>5/14/2012</a:t>
            </a:fld>
            <a:endParaRPr lang="th-T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9AF473-E0E1-438C-9D2D-B6E967EF908A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  <p:transition spd="med"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1431A9-9700-4CA7-8E58-E0F36BA64258}" type="datetimeFigureOut">
              <a:rPr lang="en-US"/>
              <a:pPr>
                <a:defRPr/>
              </a:pPr>
              <a:t>5/14/2012</a:t>
            </a:fld>
            <a:endParaRPr lang="th-TH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920D0A-FACB-45B3-AB76-F65920670273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  <p:transition spd="med"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8040EA-F856-4A4A-BD59-6B57FD3A594D}" type="datetimeFigureOut">
              <a:rPr lang="en-US"/>
              <a:pPr>
                <a:defRPr/>
              </a:pPr>
              <a:t>5/14/2012</a:t>
            </a:fld>
            <a:endParaRPr lang="th-TH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E2CF47-F462-4C02-99CA-7B4B2851C125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  <p:transition spd="med"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8342EB-69F4-4EFA-A853-363F7C700318}" type="datetimeFigureOut">
              <a:rPr lang="en-US"/>
              <a:pPr>
                <a:defRPr/>
              </a:pPr>
              <a:t>5/14/2012</a:t>
            </a:fld>
            <a:endParaRPr lang="th-TH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920C24-B442-4C3E-BBFF-9BF1E5DF4E2E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  <p:transition spd="med"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E32FC6-1DDB-4535-9D39-6171F85EDFAB}" type="datetimeFigureOut">
              <a:rPr lang="en-US"/>
              <a:pPr>
                <a:defRPr/>
              </a:pPr>
              <a:t>5/14/2012</a:t>
            </a:fld>
            <a:endParaRPr lang="th-TH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977282-E689-4AA5-80B9-C53203271EE3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  <p:transition spd="med"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6DC816-A17F-4E1F-83E4-C0C93D3ED560}" type="datetimeFigureOut">
              <a:rPr lang="en-US"/>
              <a:pPr>
                <a:defRPr/>
              </a:pPr>
              <a:t>5/14/2012</a:t>
            </a:fld>
            <a:endParaRPr lang="th-TH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C24FDE-BA56-4BDA-8C8E-4F7ED5BD2C8C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  <p:transition spd="med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7859BF-A5ED-45C1-B9E9-37AED4F13AA6}" type="datetimeFigureOut">
              <a:rPr lang="en-US"/>
              <a:pPr>
                <a:defRPr/>
              </a:pPr>
              <a:t>5/14/2012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445FA3-3A90-4141-A447-5D04CD5828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6B02EA-84C7-49AB-B9A5-4C6D82D2D0F7}" type="datetimeFigureOut">
              <a:rPr lang="en-US"/>
              <a:pPr>
                <a:defRPr/>
              </a:pPr>
              <a:t>5/14/2012</a:t>
            </a:fld>
            <a:endParaRPr lang="th-TH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F26DD9-84B1-4BB6-995E-E75168ED3238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  <p:transition spd="med">
    <p:rand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73BACB-61EB-4E37-AE77-EBD2025A9B3D}" type="datetimeFigureOut">
              <a:rPr lang="en-US"/>
              <a:pPr>
                <a:defRPr/>
              </a:pPr>
              <a:t>5/14/2012</a:t>
            </a:fld>
            <a:endParaRPr lang="th-T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D30EA5-926E-4790-8C08-25CB86EB4A7A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  <p:transition spd="med">
    <p:rand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27A8EF-DCE8-49F8-97D2-3367030F414E}" type="datetimeFigureOut">
              <a:rPr lang="en-US"/>
              <a:pPr>
                <a:defRPr/>
              </a:pPr>
              <a:t>5/14/2012</a:t>
            </a:fld>
            <a:endParaRPr lang="th-T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07232E-B86F-4704-9A25-800C499A983E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  <p:transition spd="med">
    <p:rand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228600" y="2889250"/>
            <a:ext cx="8610600" cy="201613"/>
            <a:chOff x="144" y="1680"/>
            <a:chExt cx="5424" cy="144"/>
          </a:xfrm>
        </p:grpSpPr>
        <p:sp>
          <p:nvSpPr>
            <p:cNvPr id="5" name="Rectangle 8"/>
            <p:cNvSpPr>
              <a:spLocks noChangeArrowheads="1"/>
            </p:cNvSpPr>
            <p:nvPr userDrawn="1"/>
          </p:nvSpPr>
          <p:spPr bwMode="auto">
            <a:xfrm>
              <a:off x="144" y="1680"/>
              <a:ext cx="1808" cy="144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6" name="Rectangle 9"/>
            <p:cNvSpPr>
              <a:spLocks noChangeArrowheads="1"/>
            </p:cNvSpPr>
            <p:nvPr userDrawn="1"/>
          </p:nvSpPr>
          <p:spPr bwMode="auto">
            <a:xfrm>
              <a:off x="1952" y="1680"/>
              <a:ext cx="1808" cy="144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7" name="Rectangle 10"/>
            <p:cNvSpPr>
              <a:spLocks noChangeArrowheads="1"/>
            </p:cNvSpPr>
            <p:nvPr userDrawn="1"/>
          </p:nvSpPr>
          <p:spPr bwMode="auto">
            <a:xfrm>
              <a:off x="3760" y="1680"/>
              <a:ext cx="1808" cy="144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h-TH"/>
            </a:p>
          </p:txBody>
        </p:sp>
      </p:grpSp>
      <p:sp>
        <p:nvSpPr>
          <p:cNvPr id="808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2127250"/>
          </a:xfrm>
        </p:spPr>
        <p:txBody>
          <a:bodyPr/>
          <a:lstStyle>
            <a:lvl1pPr algn="ctr">
              <a:defRPr sz="5800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70250"/>
            <a:ext cx="6400800" cy="22098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000"/>
            </a:lvl1pPr>
          </a:lstStyle>
          <a:p>
            <a:r>
              <a:rPr lang="th-TH"/>
              <a:t>คลิกเพื่อแก้ไขลักษณะชื่อเรื่องรองต้นแบบ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7697432-89A8-4E8D-9856-598BF4037CA6}" type="datetimeFigureOut">
              <a:rPr lang="en-US"/>
              <a:pPr>
                <a:defRPr/>
              </a:pPr>
              <a:t>5/14/2012</a:t>
            </a:fld>
            <a:endParaRPr lang="th-TH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283AA16-89CC-4A80-8AD9-8EDF01934E05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  <p:transition spd="med">
    <p:rand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06C6FF-A8A6-4F9E-86E4-BCC26CDB821A}" type="datetimeFigureOut">
              <a:rPr lang="en-US"/>
              <a:pPr>
                <a:defRPr/>
              </a:pPr>
              <a:t>5/14/2012</a:t>
            </a:fld>
            <a:endParaRPr lang="th-T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732ECD-B76B-4F03-AE92-81A3A98C28BC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  <p:transition spd="med">
    <p:random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1C920D-64CC-4AA1-B048-83C9EC090475}" type="datetimeFigureOut">
              <a:rPr lang="en-US"/>
              <a:pPr>
                <a:defRPr/>
              </a:pPr>
              <a:t>5/14/2012</a:t>
            </a:fld>
            <a:endParaRPr lang="th-T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9C427F-4FEA-4969-8744-CCD47AA944CE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  <p:transition spd="med">
    <p:random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1113C4-2056-48F3-ADA5-9CCA10C23371}" type="datetimeFigureOut">
              <a:rPr lang="en-US"/>
              <a:pPr>
                <a:defRPr/>
              </a:pPr>
              <a:t>5/14/2012</a:t>
            </a:fld>
            <a:endParaRPr lang="th-TH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E4B902-FF37-4687-9707-5826A06A7B87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  <p:transition spd="med">
    <p:random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603DB8-60DE-477F-A0AC-6BD32F6F5826}" type="datetimeFigureOut">
              <a:rPr lang="en-US"/>
              <a:pPr>
                <a:defRPr/>
              </a:pPr>
              <a:t>5/14/2012</a:t>
            </a:fld>
            <a:endParaRPr lang="th-TH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955E9B-39F7-4F1D-A202-C52B8F05BA77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  <p:transition spd="med">
    <p:random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ACD83E-B00D-4485-99B8-F22489856153}" type="datetimeFigureOut">
              <a:rPr lang="en-US"/>
              <a:pPr>
                <a:defRPr/>
              </a:pPr>
              <a:t>5/14/2012</a:t>
            </a:fld>
            <a:endParaRPr lang="th-TH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9B84E2-16B5-43D4-8AFD-C71E4BE27DD6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  <p:transition spd="med">
    <p:random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8303E5-351B-46C7-BC59-D896956FAB46}" type="datetimeFigureOut">
              <a:rPr lang="en-US"/>
              <a:pPr>
                <a:defRPr/>
              </a:pPr>
              <a:t>5/14/2012</a:t>
            </a:fld>
            <a:endParaRPr lang="th-TH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40C431-985A-45D2-8509-0A01A4F8545B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  <p:transition spd="med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BCBE5D-10E6-42BB-B9E9-A5E12C6938BB}" type="datetimeFigureOut">
              <a:rPr lang="en-US"/>
              <a:pPr>
                <a:defRPr/>
              </a:pPr>
              <a:t>5/14/2012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3EEA5F-CE6C-4A71-8B93-415312476F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3EBD72-7D83-48E4-8A64-7DCAF0D844FB}" type="datetimeFigureOut">
              <a:rPr lang="en-US"/>
              <a:pPr>
                <a:defRPr/>
              </a:pPr>
              <a:t>5/14/2012</a:t>
            </a:fld>
            <a:endParaRPr lang="th-TH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2DEEB3-B04D-4F87-A179-C5B5CCDBAAE0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  <p:transition spd="med">
    <p:random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A2E746-579D-49EC-B686-CB869A40213A}" type="datetimeFigureOut">
              <a:rPr lang="en-US"/>
              <a:pPr>
                <a:defRPr/>
              </a:pPr>
              <a:t>5/14/2012</a:t>
            </a:fld>
            <a:endParaRPr lang="th-TH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AACD9D-7165-49B4-8F80-2E29B840B600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  <p:transition spd="med">
    <p:random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8A3E7D-0AEE-4B2C-ABA2-6BE0D5784E51}" type="datetimeFigureOut">
              <a:rPr lang="en-US"/>
              <a:pPr>
                <a:defRPr/>
              </a:pPr>
              <a:t>5/14/2012</a:t>
            </a:fld>
            <a:endParaRPr lang="th-T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E00B66-A52B-4DEA-993F-9B92CAB2EFCD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  <p:transition spd="med">
    <p:random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9CCA27-947A-4EBF-82BF-E5C88B1D3611}" type="datetimeFigureOut">
              <a:rPr lang="en-US"/>
              <a:pPr>
                <a:defRPr/>
              </a:pPr>
              <a:t>5/14/2012</a:t>
            </a:fld>
            <a:endParaRPr lang="th-T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353E4D-C02B-45B5-BAC1-C4F6768E118A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  <p:transition spd="med">
    <p:random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228600" y="2889250"/>
            <a:ext cx="8610600" cy="201613"/>
            <a:chOff x="144" y="1680"/>
            <a:chExt cx="5424" cy="144"/>
          </a:xfrm>
        </p:grpSpPr>
        <p:sp>
          <p:nvSpPr>
            <p:cNvPr id="5" name="Rectangle 8"/>
            <p:cNvSpPr>
              <a:spLocks noChangeArrowheads="1"/>
            </p:cNvSpPr>
            <p:nvPr userDrawn="1"/>
          </p:nvSpPr>
          <p:spPr bwMode="auto">
            <a:xfrm>
              <a:off x="144" y="1680"/>
              <a:ext cx="1808" cy="144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6" name="Rectangle 9"/>
            <p:cNvSpPr>
              <a:spLocks noChangeArrowheads="1"/>
            </p:cNvSpPr>
            <p:nvPr userDrawn="1"/>
          </p:nvSpPr>
          <p:spPr bwMode="auto">
            <a:xfrm>
              <a:off x="1952" y="1680"/>
              <a:ext cx="1808" cy="144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7" name="Rectangle 10"/>
            <p:cNvSpPr>
              <a:spLocks noChangeArrowheads="1"/>
            </p:cNvSpPr>
            <p:nvPr userDrawn="1"/>
          </p:nvSpPr>
          <p:spPr bwMode="auto">
            <a:xfrm>
              <a:off x="3760" y="1680"/>
              <a:ext cx="1808" cy="144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h-TH"/>
            </a:p>
          </p:txBody>
        </p:sp>
      </p:grpSp>
      <p:sp>
        <p:nvSpPr>
          <p:cNvPr id="870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2127250"/>
          </a:xfrm>
        </p:spPr>
        <p:txBody>
          <a:bodyPr/>
          <a:lstStyle>
            <a:lvl1pPr algn="ctr">
              <a:defRPr sz="5800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70250"/>
            <a:ext cx="6400800" cy="22098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000"/>
            </a:lvl1pPr>
          </a:lstStyle>
          <a:p>
            <a:r>
              <a:rPr lang="th-TH"/>
              <a:t>คลิกเพื่อแก้ไขลักษณะชื่อเรื่องรองต้นแบบ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FB0D9B1-6C04-4790-A380-628E2D035AF4}" type="datetimeFigureOut">
              <a:rPr lang="en-US"/>
              <a:pPr>
                <a:defRPr/>
              </a:pPr>
              <a:t>5/14/2012</a:t>
            </a:fld>
            <a:endParaRPr lang="th-TH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3D0E063-65D1-495A-822B-16AA8F3A5F71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  <p:transition spd="med">
    <p:random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4953D0-36D2-453C-A626-62C2027949AA}" type="datetimeFigureOut">
              <a:rPr lang="en-US"/>
              <a:pPr>
                <a:defRPr/>
              </a:pPr>
              <a:t>5/14/2012</a:t>
            </a:fld>
            <a:endParaRPr lang="th-T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59516D-9C58-4F97-BB41-4B257606D330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  <p:transition spd="med">
    <p:random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3C54FB-48CC-4CFF-B942-2509F3532E26}" type="datetimeFigureOut">
              <a:rPr lang="en-US"/>
              <a:pPr>
                <a:defRPr/>
              </a:pPr>
              <a:t>5/14/2012</a:t>
            </a:fld>
            <a:endParaRPr lang="th-T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881047-5945-40B1-BA14-E5378603F33A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  <p:transition spd="med">
    <p:random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A930F5-C966-4268-B781-33152B0F6656}" type="datetimeFigureOut">
              <a:rPr lang="en-US"/>
              <a:pPr>
                <a:defRPr/>
              </a:pPr>
              <a:t>5/14/2012</a:t>
            </a:fld>
            <a:endParaRPr lang="th-TH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C95801-8A1C-49A9-B4DA-CE4F645B9FEC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  <p:transition spd="med">
    <p:random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1B79DD-53D4-483B-86EF-B42E8F2F38BF}" type="datetimeFigureOut">
              <a:rPr lang="en-US"/>
              <a:pPr>
                <a:defRPr/>
              </a:pPr>
              <a:t>5/14/2012</a:t>
            </a:fld>
            <a:endParaRPr lang="th-TH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2A6D06-636D-47EC-A65D-4AC96B0D8174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  <p:transition spd="med">
    <p:random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7D5497-3840-4362-A438-2EFCB0F9515F}" type="datetimeFigureOut">
              <a:rPr lang="en-US"/>
              <a:pPr>
                <a:defRPr/>
              </a:pPr>
              <a:t>5/14/2012</a:t>
            </a:fld>
            <a:endParaRPr lang="th-TH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1F7CA0-F770-45FE-885D-36E308BDEB2A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  <p:transition spd="med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624AC0-4ADC-4712-9821-50A807CF9B7F}" type="datetimeFigureOut">
              <a:rPr lang="en-US"/>
              <a:pPr>
                <a:defRPr/>
              </a:pPr>
              <a:t>5/14/2012</a:t>
            </a:fld>
            <a:endParaRPr lang="en-US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BB9642-3C1F-43D1-B76C-CD31439180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CA3914-F327-47D8-B5E0-8A0FBBA8A5AB}" type="datetimeFigureOut">
              <a:rPr lang="en-US"/>
              <a:pPr>
                <a:defRPr/>
              </a:pPr>
              <a:t>5/14/2012</a:t>
            </a:fld>
            <a:endParaRPr lang="th-TH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6A8FA9-5300-4F0F-870A-722177C67374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  <p:transition spd="med">
    <p:random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E1D429-6CEC-4979-9D13-5EA578E481E6}" type="datetimeFigureOut">
              <a:rPr lang="en-US"/>
              <a:pPr>
                <a:defRPr/>
              </a:pPr>
              <a:t>5/14/2012</a:t>
            </a:fld>
            <a:endParaRPr lang="th-TH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2E064E-6596-4D58-B811-1C5AA0B6B628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  <p:transition spd="med">
    <p:random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D2231D-3012-4366-A858-7019D694018A}" type="datetimeFigureOut">
              <a:rPr lang="en-US"/>
              <a:pPr>
                <a:defRPr/>
              </a:pPr>
              <a:t>5/14/2012</a:t>
            </a:fld>
            <a:endParaRPr lang="th-TH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9A330A-6467-4EE4-BBBD-B90A6ED38043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  <p:transition spd="med">
    <p:random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43578F-0FBF-447A-BD52-57FD4A2678E9}" type="datetimeFigureOut">
              <a:rPr lang="en-US"/>
              <a:pPr>
                <a:defRPr/>
              </a:pPr>
              <a:t>5/14/2012</a:t>
            </a:fld>
            <a:endParaRPr lang="th-T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83F162-A4F0-4057-B69B-BF8D6392A707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  <p:transition spd="med">
    <p:random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496800-5B44-419D-9C49-E7D468B496FD}" type="datetimeFigureOut">
              <a:rPr lang="en-US"/>
              <a:pPr>
                <a:defRPr/>
              </a:pPr>
              <a:t>5/14/2012</a:t>
            </a:fld>
            <a:endParaRPr lang="th-T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D0E8E4-FFA6-4896-AEBE-1630F99C256F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  <p:transition spd="med">
    <p:random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1064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th-TH" altLang="en-US"/>
              <a:t>คลิกเพื่อแก้ไขลักษณะชื่อเรื่องต้นแบบ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th-TH" altLang="en-US"/>
              <a:t>คลิกเพื่อแก้ไขลักษณะชื่อเรื่องรองต้นแบบ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D5B61D8-1A43-4A95-AC6A-FAF65052CF4C}" type="datetimeFigureOut">
              <a:rPr lang="en-US"/>
              <a:pPr>
                <a:defRPr/>
              </a:pPr>
              <a:t>5/14/2012</a:t>
            </a:fld>
            <a:endParaRPr lang="th-TH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th-TH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37D0C83-C7A4-45DC-B995-5FBC164C55CC}" type="slidenum">
              <a:rPr lang="en-US" altLang="en-US"/>
              <a:pPr>
                <a:defRPr/>
              </a:pPr>
              <a:t>‹#›</a:t>
            </a:fld>
            <a:endParaRPr lang="th-TH" altLang="en-US"/>
          </a:p>
        </p:txBody>
      </p:sp>
    </p:spTree>
  </p:cSld>
  <p:clrMapOvr>
    <a:masterClrMapping/>
  </p:clrMapOvr>
  <p:transition spd="med">
    <p:random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AECE54-3179-45C5-8F62-C2CEAAA65979}" type="datetimeFigureOut">
              <a:rPr lang="en-US"/>
              <a:pPr>
                <a:defRPr/>
              </a:pPr>
              <a:t>5/14/2012</a:t>
            </a:fld>
            <a:endParaRPr lang="th-TH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B0BD21-2BB3-4A57-9AA5-FC86B096EC74}" type="slidenum">
              <a:rPr lang="en-US" altLang="en-US"/>
              <a:pPr>
                <a:defRPr/>
              </a:pPr>
              <a:t>‹#›</a:t>
            </a:fld>
            <a:endParaRPr lang="th-TH" altLang="en-US"/>
          </a:p>
        </p:txBody>
      </p:sp>
    </p:spTree>
  </p:cSld>
  <p:clrMapOvr>
    <a:masterClrMapping/>
  </p:clrMapOvr>
  <p:transition spd="med">
    <p:random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F9F2BC-344B-438E-BC83-A565BF314DDC}" type="datetimeFigureOut">
              <a:rPr lang="en-US"/>
              <a:pPr>
                <a:defRPr/>
              </a:pPr>
              <a:t>5/14/2012</a:t>
            </a:fld>
            <a:endParaRPr lang="th-TH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B1FE27-7436-4B51-949C-38D9C825369F}" type="slidenum">
              <a:rPr lang="en-US" altLang="en-US"/>
              <a:pPr>
                <a:defRPr/>
              </a:pPr>
              <a:t>‹#›</a:t>
            </a:fld>
            <a:endParaRPr lang="th-TH" altLang="en-US"/>
          </a:p>
        </p:txBody>
      </p:sp>
    </p:spTree>
  </p:cSld>
  <p:clrMapOvr>
    <a:masterClrMapping/>
  </p:clrMapOvr>
  <p:transition spd="med">
    <p:random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455A42-08D5-42B8-BD12-94A45260DF92}" type="datetimeFigureOut">
              <a:rPr lang="en-US"/>
              <a:pPr>
                <a:defRPr/>
              </a:pPr>
              <a:t>5/14/2012</a:t>
            </a:fld>
            <a:endParaRPr lang="th-TH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0D8914-80EE-4F7C-96B2-6308174ABCD9}" type="slidenum">
              <a:rPr lang="en-US" altLang="en-US"/>
              <a:pPr>
                <a:defRPr/>
              </a:pPr>
              <a:t>‹#›</a:t>
            </a:fld>
            <a:endParaRPr lang="th-TH" altLang="en-US"/>
          </a:p>
        </p:txBody>
      </p:sp>
    </p:spTree>
  </p:cSld>
  <p:clrMapOvr>
    <a:masterClrMapping/>
  </p:clrMapOvr>
  <p:transition spd="med">
    <p:random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7D4E46-AC97-403F-983B-BA063A7D8D75}" type="datetimeFigureOut">
              <a:rPr lang="en-US"/>
              <a:pPr>
                <a:defRPr/>
              </a:pPr>
              <a:t>5/14/2012</a:t>
            </a:fld>
            <a:endParaRPr lang="th-TH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47755F-C73F-46DF-A562-76F81DAEFF14}" type="slidenum">
              <a:rPr lang="en-US" altLang="en-US"/>
              <a:pPr>
                <a:defRPr/>
              </a:pPr>
              <a:t>‹#›</a:t>
            </a:fld>
            <a:endParaRPr lang="th-TH" altLang="en-US"/>
          </a:p>
        </p:txBody>
      </p:sp>
    </p:spTree>
  </p:cSld>
  <p:clrMapOvr>
    <a:masterClrMapping/>
  </p:clrMapOvr>
  <p:transition spd="med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18DEB7-2E30-4F5D-9D9B-0B906C1EA644}" type="datetimeFigureOut">
              <a:rPr lang="en-US"/>
              <a:pPr>
                <a:defRPr/>
              </a:pPr>
              <a:t>5/14/2012</a:t>
            </a:fld>
            <a:endParaRPr lang="en-US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73D710-8B85-469F-9BC2-978A78A632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9897B5-6691-493F-8CD7-59BF9748513C}" type="datetimeFigureOut">
              <a:rPr lang="en-US"/>
              <a:pPr>
                <a:defRPr/>
              </a:pPr>
              <a:t>5/14/2012</a:t>
            </a:fld>
            <a:endParaRPr lang="th-TH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3A323F-B329-4730-87B2-11BD2D33F028}" type="slidenum">
              <a:rPr lang="en-US" altLang="en-US"/>
              <a:pPr>
                <a:defRPr/>
              </a:pPr>
              <a:t>‹#›</a:t>
            </a:fld>
            <a:endParaRPr lang="th-TH" altLang="en-US"/>
          </a:p>
        </p:txBody>
      </p:sp>
    </p:spTree>
  </p:cSld>
  <p:clrMapOvr>
    <a:masterClrMapping/>
  </p:clrMapOvr>
  <p:transition spd="med">
    <p:random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0C048A-8A77-4647-9302-B8E19EF5A00A}" type="datetimeFigureOut">
              <a:rPr lang="en-US"/>
              <a:pPr>
                <a:defRPr/>
              </a:pPr>
              <a:t>5/14/2012</a:t>
            </a:fld>
            <a:endParaRPr lang="th-TH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61EF77-DA0F-450F-8C59-198EC8AB0AFD}" type="slidenum">
              <a:rPr lang="en-US" altLang="en-US"/>
              <a:pPr>
                <a:defRPr/>
              </a:pPr>
              <a:t>‹#›</a:t>
            </a:fld>
            <a:endParaRPr lang="th-TH" altLang="en-US"/>
          </a:p>
        </p:txBody>
      </p:sp>
    </p:spTree>
  </p:cSld>
  <p:clrMapOvr>
    <a:masterClrMapping/>
  </p:clrMapOvr>
  <p:transition spd="med">
    <p:random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0C1815-133C-44CF-9FE3-83CE20595276}" type="datetimeFigureOut">
              <a:rPr lang="en-US"/>
              <a:pPr>
                <a:defRPr/>
              </a:pPr>
              <a:t>5/14/2012</a:t>
            </a:fld>
            <a:endParaRPr lang="th-TH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4BBA54-739C-44B5-B844-B5AECF09A419}" type="slidenum">
              <a:rPr lang="en-US" altLang="en-US"/>
              <a:pPr>
                <a:defRPr/>
              </a:pPr>
              <a:t>‹#›</a:t>
            </a:fld>
            <a:endParaRPr lang="th-TH" altLang="en-US"/>
          </a:p>
        </p:txBody>
      </p:sp>
    </p:spTree>
  </p:cSld>
  <p:clrMapOvr>
    <a:masterClrMapping/>
  </p:clrMapOvr>
  <p:transition spd="med">
    <p:random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73EF85-4067-4CB6-86D1-FCF51D288B4C}" type="datetimeFigureOut">
              <a:rPr lang="en-US"/>
              <a:pPr>
                <a:defRPr/>
              </a:pPr>
              <a:t>5/14/2012</a:t>
            </a:fld>
            <a:endParaRPr lang="th-TH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15B8D0-23F7-49C9-9B28-6A4A12A7B8C9}" type="slidenum">
              <a:rPr lang="en-US" altLang="en-US"/>
              <a:pPr>
                <a:defRPr/>
              </a:pPr>
              <a:t>‹#›</a:t>
            </a:fld>
            <a:endParaRPr lang="th-TH" altLang="en-US"/>
          </a:p>
        </p:txBody>
      </p:sp>
    </p:spTree>
  </p:cSld>
  <p:clrMapOvr>
    <a:masterClrMapping/>
  </p:clrMapOvr>
  <p:transition spd="med">
    <p:random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D7B439-C230-43DF-BBEE-D70D386E801C}" type="datetimeFigureOut">
              <a:rPr lang="en-US"/>
              <a:pPr>
                <a:defRPr/>
              </a:pPr>
              <a:t>5/14/2012</a:t>
            </a:fld>
            <a:endParaRPr lang="th-TH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E7AE6B-2870-46D7-8877-1F89160596A4}" type="slidenum">
              <a:rPr lang="en-US" altLang="en-US"/>
              <a:pPr>
                <a:defRPr/>
              </a:pPr>
              <a:t>‹#›</a:t>
            </a:fld>
            <a:endParaRPr lang="th-TH" altLang="en-US"/>
          </a:p>
        </p:txBody>
      </p:sp>
    </p:spTree>
  </p:cSld>
  <p:clrMapOvr>
    <a:masterClrMapping/>
  </p:clrMapOvr>
  <p:transition spd="med">
    <p:random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C51B23-C315-4E41-9AB6-9D4E91BCB808}" type="datetimeFigureOut">
              <a:rPr lang="en-US"/>
              <a:pPr>
                <a:defRPr/>
              </a:pPr>
              <a:t>5/14/2012</a:t>
            </a:fld>
            <a:endParaRPr lang="th-TH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E1FD5B-8D8D-4025-BFE4-49497194B33A}" type="slidenum">
              <a:rPr lang="en-US" altLang="en-US"/>
              <a:pPr>
                <a:defRPr/>
              </a:pPr>
              <a:t>‹#›</a:t>
            </a:fld>
            <a:endParaRPr lang="th-TH" altLang="en-US"/>
          </a:p>
        </p:txBody>
      </p:sp>
    </p:spTree>
  </p:cSld>
  <p:clrMapOvr>
    <a:masterClrMapping/>
  </p:clrMapOvr>
  <p:transition spd="med">
    <p:random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itlemaster_m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ltGray">
          <a:xfrm>
            <a:off x="0" y="0"/>
            <a:ext cx="9144000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5718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362200" y="3429000"/>
            <a:ext cx="6400800" cy="1447800"/>
          </a:xfrm>
          <a:solidFill>
            <a:schemeClr val="bg1">
              <a:alpha val="50000"/>
            </a:schemeClr>
          </a:solidFill>
          <a:ln w="762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h-TH"/>
              <a:t>คลิกเพื่อแก้ไขลักษณะชื่อเรื่องรองต้นแบบ</a:t>
            </a:r>
          </a:p>
        </p:txBody>
      </p:sp>
      <p:sp>
        <p:nvSpPr>
          <p:cNvPr id="115719" name="Rectangle 7"/>
          <p:cNvSpPr>
            <a:spLocks noGrp="1" noChangeArrowheads="1"/>
          </p:cNvSpPr>
          <p:nvPr>
            <p:ph type="ctrTitle" sz="quarter"/>
          </p:nvPr>
        </p:nvSpPr>
        <p:spPr>
          <a:xfrm>
            <a:off x="838200" y="1371600"/>
            <a:ext cx="7620000" cy="2057400"/>
          </a:xfrm>
          <a:solidFill>
            <a:schemeClr val="bg1">
              <a:alpha val="50000"/>
            </a:schemeClr>
          </a:solidFill>
          <a:ln w="76200">
            <a:solidFill>
              <a:schemeClr val="tx1"/>
            </a:solidFill>
          </a:ln>
        </p:spPr>
        <p:txBody>
          <a:bodyPr/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3048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CC6E662-E4FD-4F98-AEF9-3BB7F0835EBB}" type="datetimeFigureOut">
              <a:rPr lang="en-US"/>
              <a:pPr>
                <a:defRPr/>
              </a:pPr>
              <a:t>5/14/2012</a:t>
            </a:fld>
            <a:endParaRPr lang="th-TH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7C1F3E3-9907-4350-B962-EE4ECBE5CAC6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  <p:transition spd="med">
    <p:random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51F413-8B6E-4BA3-B853-9486F032E293}" type="datetimeFigureOut">
              <a:rPr lang="en-US"/>
              <a:pPr>
                <a:defRPr/>
              </a:pPr>
              <a:t>5/14/2012</a:t>
            </a:fld>
            <a:endParaRPr lang="th-TH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A9D7D8-2E9E-4B32-BACB-5B20E2B71206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  <p:transition spd="med">
    <p:random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39D697-CEFC-41C5-9738-B45E478F62CE}" type="datetimeFigureOut">
              <a:rPr lang="en-US"/>
              <a:pPr>
                <a:defRPr/>
              </a:pPr>
              <a:t>5/14/2012</a:t>
            </a:fld>
            <a:endParaRPr lang="th-TH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379015-1767-4D6B-961E-CB7D8FE49F7F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  <p:transition spd="med">
    <p:random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38400" y="1600200"/>
            <a:ext cx="31242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0" y="1600200"/>
            <a:ext cx="31242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7F24DE-810B-4EDA-ACF4-07BCCC88328A}" type="datetimeFigureOut">
              <a:rPr lang="en-US"/>
              <a:pPr>
                <a:defRPr/>
              </a:pPr>
              <a:t>5/14/2012</a:t>
            </a:fld>
            <a:endParaRPr lang="th-TH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83E4FE-9D41-4C58-99F7-DB8CC7D981AF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  <p:transition spd="med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40F8B1-4C29-4480-AF9F-0A6DC43BF61E}" type="datetimeFigureOut">
              <a:rPr lang="en-US"/>
              <a:pPr>
                <a:defRPr/>
              </a:pPr>
              <a:t>5/14/2012</a:t>
            </a:fld>
            <a:endParaRPr lang="en-US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04E1C-D504-4CBC-8328-4346B40A0A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F28D95-0FF0-4D79-B3DB-39635861A6C9}" type="datetimeFigureOut">
              <a:rPr lang="en-US"/>
              <a:pPr>
                <a:defRPr/>
              </a:pPr>
              <a:t>5/14/2012</a:t>
            </a:fld>
            <a:endParaRPr lang="th-TH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6EA8A2-653B-4C3D-B879-1FD7B18627B4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  <p:transition spd="med">
    <p:random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081870-A92F-4065-A0AF-C3DEA2CFC882}" type="datetimeFigureOut">
              <a:rPr lang="en-US"/>
              <a:pPr>
                <a:defRPr/>
              </a:pPr>
              <a:t>5/14/2012</a:t>
            </a:fld>
            <a:endParaRPr lang="th-TH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11071F-D229-4040-B7EB-61A9C1913722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  <p:transition spd="med">
    <p:random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24116C-48FD-4C4E-9909-67AECF251188}" type="datetimeFigureOut">
              <a:rPr lang="en-US"/>
              <a:pPr>
                <a:defRPr/>
              </a:pPr>
              <a:t>5/14/2012</a:t>
            </a:fld>
            <a:endParaRPr lang="th-TH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AFF11C-B3FD-4E2E-AB2F-5470F8998208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  <p:transition spd="med">
    <p:random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13E431-C455-4520-A7D5-43D8AD45720C}" type="datetimeFigureOut">
              <a:rPr lang="en-US"/>
              <a:pPr>
                <a:defRPr/>
              </a:pPr>
              <a:t>5/14/2012</a:t>
            </a:fld>
            <a:endParaRPr lang="th-TH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3DDD94-9864-4B20-A823-C66034B5EF08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  <p:transition spd="med">
    <p:random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CC5B58-9684-40A0-8587-D5DA8EA87759}" type="datetimeFigureOut">
              <a:rPr lang="en-US"/>
              <a:pPr>
                <a:defRPr/>
              </a:pPr>
              <a:t>5/14/2012</a:t>
            </a:fld>
            <a:endParaRPr lang="th-TH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6AD0C3-3CD0-4D68-B0A9-BAC1A36F976B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  <p:transition spd="med">
    <p:random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787D08-CB1E-4BE8-9B6E-B7FAB22931F6}" type="datetimeFigureOut">
              <a:rPr lang="en-US"/>
              <a:pPr>
                <a:defRPr/>
              </a:pPr>
              <a:t>5/14/2012</a:t>
            </a:fld>
            <a:endParaRPr lang="th-TH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4B43F3-2EB3-49D6-8C52-617DB8CAF0DF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  <p:transition spd="med">
    <p:random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228600"/>
            <a:ext cx="16002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38400" y="228600"/>
            <a:ext cx="46482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90C332-ABC1-4345-AAFB-9C61A0E6AAD0}" type="datetimeFigureOut">
              <a:rPr lang="en-US"/>
              <a:pPr>
                <a:defRPr/>
              </a:pPr>
              <a:t>5/14/2012</a:t>
            </a:fld>
            <a:endParaRPr lang="th-TH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E8F48B-D4F4-4778-9346-DF792EF68A78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  <p:transition spd="med">
    <p:random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927100"/>
            <a:ext cx="8991600" cy="4495800"/>
            <a:chOff x="0" y="584"/>
            <a:chExt cx="5664" cy="2832"/>
          </a:xfrm>
        </p:grpSpPr>
        <p:sp>
          <p:nvSpPr>
            <p:cNvPr id="5" name="AutoShape 3"/>
            <p:cNvSpPr>
              <a:spLocks noChangeArrowheads="1"/>
            </p:cNvSpPr>
            <p:nvPr userDrawn="1"/>
          </p:nvSpPr>
          <p:spPr bwMode="auto">
            <a:xfrm>
              <a:off x="432" y="1304"/>
              <a:ext cx="4656" cy="2112"/>
            </a:xfrm>
            <a:prstGeom prst="roundRect">
              <a:avLst>
                <a:gd name="adj" fmla="val 16667"/>
              </a:avLst>
            </a:prstGeom>
            <a:noFill/>
            <a:ln w="508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th-TH" sz="2400" b="0"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blackWhite">
            <a:xfrm>
              <a:off x="144" y="584"/>
              <a:ext cx="4512" cy="624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th-TH" sz="2400" b="0">
                <a:latin typeface="Times New Roman" pitchFamily="18" charset="0"/>
              </a:endParaRPr>
            </a:p>
          </p:txBody>
        </p:sp>
        <p:sp>
          <p:nvSpPr>
            <p:cNvPr id="7" name="AutoShape 5"/>
            <p:cNvSpPr>
              <a:spLocks noChangeArrowheads="1"/>
            </p:cNvSpPr>
            <p:nvPr userDrawn="1"/>
          </p:nvSpPr>
          <p:spPr bwMode="blackWhite">
            <a:xfrm>
              <a:off x="0" y="872"/>
              <a:ext cx="5664" cy="1152"/>
            </a:xfrm>
            <a:custGeom>
              <a:avLst/>
              <a:gdLst>
                <a:gd name="G0" fmla="+- 1000 0 0"/>
                <a:gd name="G1" fmla="+- 1000 0 0"/>
                <a:gd name="G2" fmla="+- G0 0 G1"/>
                <a:gd name="G3" fmla="*/ G1 1 2"/>
                <a:gd name="G4" fmla="+- G0 0 G3"/>
                <a:gd name="T0" fmla="*/ 0 w 1000"/>
                <a:gd name="T1" fmla="*/ 0 h 1000"/>
                <a:gd name="T2" fmla="*/ G4 w 1000"/>
                <a:gd name="T3" fmla="*/ G1 h 1000"/>
              </a:gdLst>
              <a:ahLst/>
              <a:cxnLst>
                <a:cxn ang="0">
                  <a:pos x="0" y="0"/>
                </a:cxn>
                <a:cxn ang="0">
                  <a:pos x="4416" y="0"/>
                </a:cxn>
                <a:cxn ang="0">
                  <a:pos x="4917" y="500"/>
                </a:cxn>
                <a:cxn ang="0">
                  <a:pos x="4417" y="1000"/>
                </a:cxn>
                <a:cxn ang="0">
                  <a:pos x="0" y="1000"/>
                </a:cxn>
              </a:cxnLst>
              <a:rect l="T0" t="T1" r="T2" b="T3"/>
              <a:pathLst>
                <a:path w="4917" h="1000">
                  <a:moveTo>
                    <a:pt x="0" y="0"/>
                  </a:moveTo>
                  <a:lnTo>
                    <a:pt x="4416" y="0"/>
                  </a:lnTo>
                  <a:cubicBezTo>
                    <a:pt x="4693" y="0"/>
                    <a:pt x="4917" y="223"/>
                    <a:pt x="4917" y="500"/>
                  </a:cubicBezTo>
                  <a:cubicBezTo>
                    <a:pt x="4917" y="776"/>
                    <a:pt x="4693" y="999"/>
                    <a:pt x="4417" y="1000"/>
                  </a:cubicBezTo>
                  <a:lnTo>
                    <a:pt x="0" y="100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th-TH" sz="2400" b="0">
                <a:latin typeface="Times New Roman" pitchFamily="18" charset="0"/>
              </a:endParaRPr>
            </a:p>
          </p:txBody>
        </p:sp>
        <p:sp>
          <p:nvSpPr>
            <p:cNvPr id="8" name="Line 6"/>
            <p:cNvSpPr>
              <a:spLocks noChangeShapeType="1"/>
            </p:cNvSpPr>
            <p:nvPr userDrawn="1"/>
          </p:nvSpPr>
          <p:spPr bwMode="auto">
            <a:xfrm>
              <a:off x="0" y="1928"/>
              <a:ext cx="5232" cy="0"/>
            </a:xfrm>
            <a:prstGeom prst="line">
              <a:avLst/>
            </a:prstGeom>
            <a:noFill/>
            <a:ln w="508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</p:grpSp>
      <p:sp>
        <p:nvSpPr>
          <p:cNvPr id="124935" name="Rectangle 7"/>
          <p:cNvSpPr>
            <a:spLocks noGrp="1" noChangeArrowheads="1"/>
          </p:cNvSpPr>
          <p:nvPr>
            <p:ph type="ctrTitle"/>
          </p:nvPr>
        </p:nvSpPr>
        <p:spPr>
          <a:xfrm>
            <a:off x="228600" y="1427163"/>
            <a:ext cx="8077200" cy="1609725"/>
          </a:xfrm>
        </p:spPr>
        <p:txBody>
          <a:bodyPr/>
          <a:lstStyle>
            <a:lvl1pPr>
              <a:defRPr sz="4600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124936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3441700"/>
            <a:ext cx="6629400" cy="16764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th-TH"/>
              <a:t>คลิกเพื่อแก้ไขลักษณะชื่อเรื่องรองต้นแบบ</a:t>
            </a:r>
          </a:p>
        </p:txBody>
      </p:sp>
      <p:sp>
        <p:nvSpPr>
          <p:cNvPr id="9" name="Rectangle 9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71488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F2942AD-7D5E-44DD-9235-7F7A8BEA07F9}" type="datetimeFigureOut">
              <a:rPr lang="en-US"/>
              <a:pPr>
                <a:defRPr/>
              </a:pPr>
              <a:t>5/14/2012</a:t>
            </a:fld>
            <a:endParaRPr lang="th-TH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3163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71488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AF17EE9-0EC0-4B78-B79C-B96938C4FE7D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  <p:transition spd="med">
    <p:random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4F8A62-42C5-4248-9C18-4EC1F6D77DF3}" type="datetimeFigureOut">
              <a:rPr lang="en-US"/>
              <a:pPr>
                <a:defRPr/>
              </a:pPr>
              <a:t>5/14/2012</a:t>
            </a:fld>
            <a:endParaRPr lang="th-TH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5561BD-85F0-4924-951A-3237C48DF5A4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  <p:transition spd="med">
    <p:random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95F453-B806-4870-A239-D9AFD61551B0}" type="datetimeFigureOut">
              <a:rPr lang="en-US"/>
              <a:pPr>
                <a:defRPr/>
              </a:pPr>
              <a:t>5/14/2012</a:t>
            </a:fld>
            <a:endParaRPr lang="th-TH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F6DF60-E69F-434C-8C30-D77E49FFC6BD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  <p:transition spd="med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6CBA6-359E-46A2-B6FD-3CA09329DE35}" type="datetimeFigureOut">
              <a:rPr lang="en-US"/>
              <a:pPr>
                <a:defRPr/>
              </a:pPr>
              <a:t>5/14/2012</a:t>
            </a:fld>
            <a:endParaRPr lang="en-US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4EE17A-7C29-4AC5-9843-429167EF94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38862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862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F56784-AB5F-4047-96CF-69D090698672}" type="datetimeFigureOut">
              <a:rPr lang="en-US"/>
              <a:pPr>
                <a:defRPr/>
              </a:pPr>
              <a:t>5/14/2012</a:t>
            </a:fld>
            <a:endParaRPr lang="th-TH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12E8C1-48E8-4B03-89AE-B1EF14763A42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  <p:transition spd="med">
    <p:random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B1A923-5783-4679-AC53-79D2D1BEB6FA}" type="datetimeFigureOut">
              <a:rPr lang="en-US"/>
              <a:pPr>
                <a:defRPr/>
              </a:pPr>
              <a:t>5/14/2012</a:t>
            </a:fld>
            <a:endParaRPr lang="th-TH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A081E7-3707-4413-955D-2D05DE9592DA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  <p:transition spd="med">
    <p:random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ED48A1-65CA-4303-8332-3B832A3D3585}" type="datetimeFigureOut">
              <a:rPr lang="en-US"/>
              <a:pPr>
                <a:defRPr/>
              </a:pPr>
              <a:t>5/14/2012</a:t>
            </a:fld>
            <a:endParaRPr lang="th-TH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2DBA47-492A-4482-B301-07E6FF14BF94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  <p:transition spd="med">
    <p:random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54CBC1-E17D-4235-98E6-11FAC764A459}" type="datetimeFigureOut">
              <a:rPr lang="en-US"/>
              <a:pPr>
                <a:defRPr/>
              </a:pPr>
              <a:t>5/14/2012</a:t>
            </a:fld>
            <a:endParaRPr lang="th-TH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2F2AB7-8F2A-43C8-8271-319E1EA6CC67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  <p:transition spd="med">
    <p:random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CEB488-331D-40E4-B4D3-A8397E464A44}" type="datetimeFigureOut">
              <a:rPr lang="en-US"/>
              <a:pPr>
                <a:defRPr/>
              </a:pPr>
              <a:t>5/14/2012</a:t>
            </a:fld>
            <a:endParaRPr lang="th-TH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B4E955-CD77-42AD-B545-01C01CBC7122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  <p:transition spd="med">
    <p:random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C63184-42C5-454B-BE8A-AB9577790218}" type="datetimeFigureOut">
              <a:rPr lang="en-US"/>
              <a:pPr>
                <a:defRPr/>
              </a:pPr>
              <a:t>5/14/2012</a:t>
            </a:fld>
            <a:endParaRPr lang="th-TH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CE1D99-4961-4ADE-94E8-BC5DDF49ADEF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  <p:transition spd="med">
    <p:random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462EEC-91A7-4E13-BF56-7104ABEAEA99}" type="datetimeFigureOut">
              <a:rPr lang="en-US"/>
              <a:pPr>
                <a:defRPr/>
              </a:pPr>
              <a:t>5/14/2012</a:t>
            </a:fld>
            <a:endParaRPr lang="th-TH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7802CA-3E7A-44DA-A620-70996896FCE4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  <p:transition spd="med">
    <p:random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0013" y="228600"/>
            <a:ext cx="2084387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5263" y="228600"/>
            <a:ext cx="610235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7B1E03-CB2F-46A8-9871-B4877CA2CC12}" type="datetimeFigureOut">
              <a:rPr lang="en-US"/>
              <a:pPr>
                <a:defRPr/>
              </a:pPr>
              <a:t>5/14/2012</a:t>
            </a:fld>
            <a:endParaRPr lang="th-TH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DA3348-0E7E-40D8-A498-21416603E098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  <p:transition spd="med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CD8BB0-DA5D-4209-A924-7D9D98DE6AEA}" type="datetimeFigureOut">
              <a:rPr lang="en-US"/>
              <a:pPr>
                <a:defRPr/>
              </a:pPr>
              <a:t>5/14/2012</a:t>
            </a:fld>
            <a:endParaRPr lang="en-US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716167-B0DB-4700-A08A-0E76BC42E1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 smtClean="0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E76F0B-35C3-4E71-A7E7-B9B628C0AA2D}" type="datetimeFigureOut">
              <a:rPr lang="en-US"/>
              <a:pPr>
                <a:defRPr/>
              </a:pPr>
              <a:t>5/14/2012</a:t>
            </a:fld>
            <a:endParaRPr lang="en-US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215B36-0160-4729-A30B-B28BA16376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C000"/>
            </a:gs>
            <a:gs pos="0">
              <a:schemeClr val="accent1">
                <a:tint val="66000"/>
                <a:satMod val="160000"/>
              </a:schemeClr>
            </a:gs>
            <a:gs pos="0">
              <a:schemeClr val="accent1">
                <a:tint val="66000"/>
                <a:satMod val="160000"/>
              </a:schemeClr>
            </a:gs>
            <a:gs pos="0">
              <a:schemeClr val="accent1">
                <a:tint val="66000"/>
                <a:satMod val="160000"/>
              </a:schemeClr>
            </a:gs>
            <a:gs pos="0">
              <a:schemeClr val="accent1">
                <a:tint val="66000"/>
                <a:satMod val="160000"/>
              </a:schemeClr>
            </a:gs>
            <a:gs pos="0">
              <a:schemeClr val="accent1">
                <a:tint val="66000"/>
                <a:satMod val="160000"/>
              </a:schemeClr>
            </a:gs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  <a:endParaRPr lang="fr-CA" smtClean="0"/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6E10A3F-AEA3-40BD-9464-F9102CCE7AF7}" type="datetimeFigureOut">
              <a:rPr lang="en-US"/>
              <a:pPr>
                <a:defRPr/>
              </a:pPr>
              <a:t>5/14/2012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55A5D42-6E61-41B7-BB8F-7DDDF9252F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8" r:id="rId1"/>
    <p:sldLayoutId id="2147483929" r:id="rId2"/>
    <p:sldLayoutId id="2147483930" r:id="rId3"/>
    <p:sldLayoutId id="2147483931" r:id="rId4"/>
    <p:sldLayoutId id="2147483932" r:id="rId5"/>
    <p:sldLayoutId id="2147483933" r:id="rId6"/>
    <p:sldLayoutId id="2147483934" r:id="rId7"/>
    <p:sldLayoutId id="2147483935" r:id="rId8"/>
    <p:sldLayoutId id="2147483936" r:id="rId9"/>
    <p:sldLayoutId id="2147483937" r:id="rId10"/>
    <p:sldLayoutId id="2147483938" r:id="rId11"/>
  </p:sldLayoutIdLst>
  <p:transition spd="med"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C000"/>
            </a:gs>
            <a:gs pos="0">
              <a:schemeClr val="accent1">
                <a:tint val="66000"/>
                <a:satMod val="160000"/>
              </a:schemeClr>
            </a:gs>
            <a:gs pos="0">
              <a:schemeClr val="accent1">
                <a:tint val="66000"/>
                <a:satMod val="160000"/>
              </a:schemeClr>
            </a:gs>
            <a:gs pos="0">
              <a:schemeClr val="accent1">
                <a:tint val="66000"/>
                <a:satMod val="160000"/>
              </a:schemeClr>
            </a:gs>
            <a:gs pos="0">
              <a:schemeClr val="accent1">
                <a:tint val="66000"/>
                <a:satMod val="160000"/>
              </a:schemeClr>
            </a:gs>
            <a:gs pos="0">
              <a:schemeClr val="accent1">
                <a:tint val="66000"/>
                <a:satMod val="160000"/>
              </a:schemeClr>
            </a:gs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คลิกเพื่อแก้ไขลักษณะชื่อเรื่องต้นแบบ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</a:p>
        </p:txBody>
      </p:sp>
      <p:sp>
        <p:nvSpPr>
          <p:cNvPr id="737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 smtClean="0">
                <a:cs typeface="+mn-cs"/>
              </a:defRPr>
            </a:lvl1pPr>
          </a:lstStyle>
          <a:p>
            <a:pPr>
              <a:defRPr/>
            </a:pPr>
            <a:fld id="{325E4243-C9F4-460D-8743-C8F35314EFED}" type="datetimeFigureOut">
              <a:rPr lang="en-US"/>
              <a:pPr>
                <a:defRPr/>
              </a:pPr>
              <a:t>5/14/2012</a:t>
            </a:fld>
            <a:endParaRPr lang="th-TH"/>
          </a:p>
        </p:txBody>
      </p:sp>
      <p:sp>
        <p:nvSpPr>
          <p:cNvPr id="737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 smtClean="0">
                <a:cs typeface="+mn-cs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37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 smtClean="0">
                <a:cs typeface="+mn-cs"/>
              </a:defRPr>
            </a:lvl1pPr>
          </a:lstStyle>
          <a:p>
            <a:pPr>
              <a:defRPr/>
            </a:pPr>
            <a:fld id="{EB907E7A-34A1-4714-AE0E-1D0018D3575B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9" r:id="rId1"/>
    <p:sldLayoutId id="2147483940" r:id="rId2"/>
    <p:sldLayoutId id="2147483941" r:id="rId3"/>
    <p:sldLayoutId id="2147483942" r:id="rId4"/>
    <p:sldLayoutId id="2147483943" r:id="rId5"/>
    <p:sldLayoutId id="2147483944" r:id="rId6"/>
    <p:sldLayoutId id="2147483945" r:id="rId7"/>
    <p:sldLayoutId id="2147483946" r:id="rId8"/>
    <p:sldLayoutId id="2147483947" r:id="rId9"/>
    <p:sldLayoutId id="2147483948" r:id="rId10"/>
    <p:sldLayoutId id="2147483949" r:id="rId11"/>
  </p:sldLayoutIdLst>
  <p:transition spd="med"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C000"/>
            </a:gs>
            <a:gs pos="0">
              <a:schemeClr val="accent1">
                <a:tint val="66000"/>
                <a:satMod val="160000"/>
              </a:schemeClr>
            </a:gs>
            <a:gs pos="0">
              <a:schemeClr val="accent1">
                <a:tint val="66000"/>
                <a:satMod val="160000"/>
              </a:schemeClr>
            </a:gs>
            <a:gs pos="0">
              <a:schemeClr val="accent1">
                <a:tint val="66000"/>
                <a:satMod val="160000"/>
              </a:schemeClr>
            </a:gs>
            <a:gs pos="0">
              <a:schemeClr val="accent1">
                <a:tint val="66000"/>
                <a:satMod val="160000"/>
              </a:schemeClr>
            </a:gs>
            <a:gs pos="0">
              <a:schemeClr val="accent1">
                <a:tint val="66000"/>
                <a:satMod val="160000"/>
              </a:schemeClr>
            </a:gs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คลิกเพื่อแก้ไขลักษณะชื่อเรื่องต้นแบบ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</a:p>
        </p:txBody>
      </p:sp>
      <p:sp>
        <p:nvSpPr>
          <p:cNvPr id="798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 b="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63F34F3-5AC9-45BF-B955-EA392225D173}" type="datetimeFigureOut">
              <a:rPr lang="en-US"/>
              <a:pPr>
                <a:defRPr/>
              </a:pPr>
              <a:t>5/14/2012</a:t>
            </a:fld>
            <a:endParaRPr lang="th-TH"/>
          </a:p>
        </p:txBody>
      </p:sp>
      <p:sp>
        <p:nvSpPr>
          <p:cNvPr id="798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 b="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98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b="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043FBAB7-3697-4C8B-BDA1-4036046783EA}" type="slidenum">
              <a:rPr lang="en-US"/>
              <a:pPr>
                <a:defRPr/>
              </a:pPr>
              <a:t>‹#›</a:t>
            </a:fld>
            <a:endParaRPr lang="th-TH"/>
          </a:p>
        </p:txBody>
      </p:sp>
      <p:sp>
        <p:nvSpPr>
          <p:cNvPr id="79879" name="Rectangle 7"/>
          <p:cNvSpPr>
            <a:spLocks noChangeArrowheads="1"/>
          </p:cNvSpPr>
          <p:nvPr/>
        </p:nvSpPr>
        <p:spPr bwMode="auto">
          <a:xfrm>
            <a:off x="0" y="0"/>
            <a:ext cx="228600" cy="22860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th-TH" sz="2400" b="0">
              <a:latin typeface="Times New Roman" pitchFamily="18" charset="0"/>
            </a:endParaRPr>
          </a:p>
        </p:txBody>
      </p:sp>
      <p:sp>
        <p:nvSpPr>
          <p:cNvPr id="79880" name="Line 8"/>
          <p:cNvSpPr>
            <a:spLocks noChangeShapeType="1"/>
          </p:cNvSpPr>
          <p:nvPr/>
        </p:nvSpPr>
        <p:spPr bwMode="auto">
          <a:xfrm>
            <a:off x="457200" y="1447800"/>
            <a:ext cx="80772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79881" name="Rectangle 9"/>
          <p:cNvSpPr>
            <a:spLocks noChangeArrowheads="1"/>
          </p:cNvSpPr>
          <p:nvPr/>
        </p:nvSpPr>
        <p:spPr bwMode="auto">
          <a:xfrm>
            <a:off x="0" y="2286000"/>
            <a:ext cx="228600" cy="22860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th-TH" sz="2400" b="0">
              <a:latin typeface="Times New Roman" pitchFamily="18" charset="0"/>
            </a:endParaRPr>
          </a:p>
        </p:txBody>
      </p:sp>
      <p:sp>
        <p:nvSpPr>
          <p:cNvPr id="79882" name="Rectangle 10"/>
          <p:cNvSpPr>
            <a:spLocks noChangeArrowheads="1"/>
          </p:cNvSpPr>
          <p:nvPr/>
        </p:nvSpPr>
        <p:spPr bwMode="auto">
          <a:xfrm>
            <a:off x="0" y="4572000"/>
            <a:ext cx="228600" cy="22860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th-TH" sz="2400" b="0">
              <a:latin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34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ransition spd="med">
    <p:random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ngsana New" pitchFamily="18" charset="-34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ngsana New" pitchFamily="18" charset="-34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ngsana New" pitchFamily="18" charset="-34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ngsana New" pitchFamily="18" charset="-34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ngsana New" pitchFamily="18" charset="-34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ngsana New" pitchFamily="18" charset="-34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ngsana New" pitchFamily="18" charset="-34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ngsana New" pitchFamily="18" charset="-34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p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p"/>
        <a:defRPr sz="20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C000"/>
            </a:gs>
            <a:gs pos="0">
              <a:schemeClr val="accent1">
                <a:tint val="66000"/>
                <a:satMod val="160000"/>
              </a:schemeClr>
            </a:gs>
            <a:gs pos="0">
              <a:schemeClr val="accent1">
                <a:tint val="66000"/>
                <a:satMod val="160000"/>
              </a:schemeClr>
            </a:gs>
            <a:gs pos="0">
              <a:schemeClr val="accent1">
                <a:tint val="66000"/>
                <a:satMod val="160000"/>
              </a:schemeClr>
            </a:gs>
            <a:gs pos="0">
              <a:schemeClr val="accent1">
                <a:tint val="66000"/>
                <a:satMod val="160000"/>
              </a:schemeClr>
            </a:gs>
            <a:gs pos="0">
              <a:schemeClr val="accent1">
                <a:tint val="66000"/>
                <a:satMod val="160000"/>
              </a:schemeClr>
            </a:gs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คลิกเพื่อแก้ไขลักษณะชื่อเรื่องต้นแบบ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</a:p>
        </p:txBody>
      </p:sp>
      <p:sp>
        <p:nvSpPr>
          <p:cNvPr id="860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 b="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02FB056E-0520-419D-A9AA-EF930D68E112}" type="datetimeFigureOut">
              <a:rPr lang="en-US"/>
              <a:pPr>
                <a:defRPr/>
              </a:pPr>
              <a:t>5/14/2012</a:t>
            </a:fld>
            <a:endParaRPr lang="th-TH"/>
          </a:p>
        </p:txBody>
      </p:sp>
      <p:sp>
        <p:nvSpPr>
          <p:cNvPr id="860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 b="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860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b="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B9DAF752-DC52-4B66-8E0B-85F7AF4F33DE}" type="slidenum">
              <a:rPr lang="en-US"/>
              <a:pPr>
                <a:defRPr/>
              </a:pPr>
              <a:t>‹#›</a:t>
            </a:fld>
            <a:endParaRPr lang="th-TH"/>
          </a:p>
        </p:txBody>
      </p:sp>
      <p:sp>
        <p:nvSpPr>
          <p:cNvPr id="86023" name="Rectangle 7"/>
          <p:cNvSpPr>
            <a:spLocks noChangeArrowheads="1"/>
          </p:cNvSpPr>
          <p:nvPr/>
        </p:nvSpPr>
        <p:spPr bwMode="auto">
          <a:xfrm>
            <a:off x="0" y="0"/>
            <a:ext cx="228600" cy="22860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th-TH" sz="2400" b="0">
              <a:latin typeface="Times New Roman" pitchFamily="18" charset="0"/>
            </a:endParaRPr>
          </a:p>
        </p:txBody>
      </p:sp>
      <p:sp>
        <p:nvSpPr>
          <p:cNvPr id="86024" name="Line 8"/>
          <p:cNvSpPr>
            <a:spLocks noChangeShapeType="1"/>
          </p:cNvSpPr>
          <p:nvPr/>
        </p:nvSpPr>
        <p:spPr bwMode="auto">
          <a:xfrm>
            <a:off x="457200" y="1447800"/>
            <a:ext cx="80772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86025" name="Rectangle 9"/>
          <p:cNvSpPr>
            <a:spLocks noChangeArrowheads="1"/>
          </p:cNvSpPr>
          <p:nvPr/>
        </p:nvSpPr>
        <p:spPr bwMode="auto">
          <a:xfrm>
            <a:off x="0" y="2286000"/>
            <a:ext cx="228600" cy="22860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th-TH" sz="2400" b="0">
              <a:latin typeface="Times New Roman" pitchFamily="18" charset="0"/>
            </a:endParaRPr>
          </a:p>
        </p:txBody>
      </p:sp>
      <p:sp>
        <p:nvSpPr>
          <p:cNvPr id="86026" name="Rectangle 10"/>
          <p:cNvSpPr>
            <a:spLocks noChangeArrowheads="1"/>
          </p:cNvSpPr>
          <p:nvPr/>
        </p:nvSpPr>
        <p:spPr bwMode="auto">
          <a:xfrm>
            <a:off x="0" y="4572000"/>
            <a:ext cx="228600" cy="22860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th-TH" sz="2400" b="0">
              <a:latin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36" r:id="rId1"/>
    <p:sldLayoutId id="2147483970" r:id="rId2"/>
    <p:sldLayoutId id="2147483971" r:id="rId3"/>
    <p:sldLayoutId id="2147483972" r:id="rId4"/>
    <p:sldLayoutId id="2147483973" r:id="rId5"/>
    <p:sldLayoutId id="2147483974" r:id="rId6"/>
    <p:sldLayoutId id="2147483975" r:id="rId7"/>
    <p:sldLayoutId id="2147483976" r:id="rId8"/>
    <p:sldLayoutId id="2147483977" r:id="rId9"/>
    <p:sldLayoutId id="2147483978" r:id="rId10"/>
    <p:sldLayoutId id="2147483979" r:id="rId11"/>
  </p:sldLayoutIdLst>
  <p:transition spd="med">
    <p:random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ngsana New" pitchFamily="18" charset="-34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ngsana New" pitchFamily="18" charset="-34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ngsana New" pitchFamily="18" charset="-34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ngsana New" pitchFamily="18" charset="-34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ngsana New" pitchFamily="18" charset="-34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ngsana New" pitchFamily="18" charset="-34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ngsana New" pitchFamily="18" charset="-34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ngsana New" pitchFamily="18" charset="-34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p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p"/>
        <a:defRPr sz="20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C000"/>
            </a:gs>
            <a:gs pos="0">
              <a:schemeClr val="accent1">
                <a:tint val="66000"/>
                <a:satMod val="160000"/>
              </a:schemeClr>
            </a:gs>
            <a:gs pos="0">
              <a:schemeClr val="accent1">
                <a:tint val="66000"/>
                <a:satMod val="160000"/>
              </a:schemeClr>
            </a:gs>
            <a:gs pos="0">
              <a:schemeClr val="accent1">
                <a:tint val="66000"/>
                <a:satMod val="160000"/>
              </a:schemeClr>
            </a:gs>
            <a:gs pos="0">
              <a:schemeClr val="accent1">
                <a:tint val="66000"/>
                <a:satMod val="160000"/>
              </a:schemeClr>
            </a:gs>
            <a:gs pos="0">
              <a:schemeClr val="accent1">
                <a:tint val="66000"/>
                <a:satMod val="160000"/>
              </a:schemeClr>
            </a:gs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altLang="en-US" smtClean="0"/>
              <a:t>คลิกเพื่อแก้ไขลักษณะชื่อเรื่องต้นแบบ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altLang="en-US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altLang="en-US" smtClean="0"/>
              <a:t>ระดับที่สอง</a:t>
            </a:r>
          </a:p>
          <a:p>
            <a:pPr lvl="2"/>
            <a:r>
              <a:rPr lang="th-TH" altLang="en-US" smtClean="0"/>
              <a:t>ระดับที่สาม</a:t>
            </a:r>
          </a:p>
          <a:p>
            <a:pPr lvl="3"/>
            <a:r>
              <a:rPr lang="th-TH" altLang="en-US" smtClean="0"/>
              <a:t>ระดับที่สี่</a:t>
            </a:r>
          </a:p>
          <a:p>
            <a:pPr lvl="4"/>
            <a:r>
              <a:rPr lang="th-TH" altLang="en-US" smtClean="0"/>
              <a:t>ระดับที่ห้า</a:t>
            </a:r>
          </a:p>
        </p:txBody>
      </p:sp>
      <p:sp>
        <p:nvSpPr>
          <p:cNvPr id="1054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 smtClean="0">
                <a:latin typeface="+mj-lt"/>
                <a:cs typeface="+mn-cs"/>
              </a:defRPr>
            </a:lvl1pPr>
          </a:lstStyle>
          <a:p>
            <a:pPr>
              <a:defRPr/>
            </a:pPr>
            <a:fld id="{9A979D21-B453-47CB-A5F2-0157516AD67E}" type="datetimeFigureOut">
              <a:rPr lang="en-US"/>
              <a:pPr>
                <a:defRPr/>
              </a:pPr>
              <a:t>5/14/2012</a:t>
            </a:fld>
            <a:endParaRPr lang="th-TH" altLang="en-US"/>
          </a:p>
        </p:txBody>
      </p:sp>
      <p:sp>
        <p:nvSpPr>
          <p:cNvPr id="1054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 b="0" smtClean="0">
                <a:latin typeface="+mj-lt"/>
                <a:cs typeface="+mn-cs"/>
              </a:defRPr>
            </a:lvl1pPr>
          </a:lstStyle>
          <a:p>
            <a:pPr>
              <a:defRPr/>
            </a:pPr>
            <a:endParaRPr lang="th-TH" altLang="en-US"/>
          </a:p>
        </p:txBody>
      </p:sp>
      <p:sp>
        <p:nvSpPr>
          <p:cNvPr id="1054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 smtClean="0">
                <a:latin typeface="+mj-lt"/>
                <a:cs typeface="+mn-cs"/>
              </a:defRPr>
            </a:lvl1pPr>
          </a:lstStyle>
          <a:p>
            <a:pPr>
              <a:defRPr/>
            </a:pPr>
            <a:fld id="{AFA1D715-2284-4D35-8BC8-42DBB9D38EF2}" type="slidenum">
              <a:rPr lang="en-US" altLang="en-US"/>
              <a:pPr>
                <a:defRPr/>
              </a:pPr>
              <a:t>‹#›</a:t>
            </a:fld>
            <a:endParaRPr lang="th-TH" altLang="en-US"/>
          </a:p>
        </p:txBody>
      </p:sp>
      <p:sp>
        <p:nvSpPr>
          <p:cNvPr id="105479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105480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39" r:id="rId1"/>
    <p:sldLayoutId id="2147484000" r:id="rId2"/>
    <p:sldLayoutId id="2147484001" r:id="rId3"/>
    <p:sldLayoutId id="2147484002" r:id="rId4"/>
    <p:sldLayoutId id="2147484003" r:id="rId5"/>
    <p:sldLayoutId id="2147484004" r:id="rId6"/>
    <p:sldLayoutId id="2147484005" r:id="rId7"/>
    <p:sldLayoutId id="2147484006" r:id="rId8"/>
    <p:sldLayoutId id="2147484007" r:id="rId9"/>
    <p:sldLayoutId id="2147484008" r:id="rId10"/>
    <p:sldLayoutId id="2147484009" r:id="rId11"/>
  </p:sldLayoutIdLst>
  <p:transition spd="med">
    <p:random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ngsana New" pitchFamily="18" charset="-34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ngsana New" pitchFamily="18" charset="-34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ngsana New" pitchFamily="18" charset="-34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ngsana New" pitchFamily="18" charset="-34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ngsana New" pitchFamily="18" charset="-34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ngsana New" pitchFamily="18" charset="-34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ngsana New" pitchFamily="18" charset="-34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ngsana New" pitchFamily="18" charset="-34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  <a:cs typeface="+mn-cs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  <a:cs typeface="+mn-cs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  <a:cs typeface="+mn-cs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C000"/>
            </a:gs>
            <a:gs pos="0">
              <a:schemeClr val="accent1">
                <a:tint val="66000"/>
                <a:satMod val="160000"/>
              </a:schemeClr>
            </a:gs>
            <a:gs pos="0">
              <a:schemeClr val="accent1">
                <a:tint val="66000"/>
                <a:satMod val="160000"/>
              </a:schemeClr>
            </a:gs>
            <a:gs pos="0">
              <a:schemeClr val="accent1">
                <a:tint val="66000"/>
                <a:satMod val="160000"/>
              </a:schemeClr>
            </a:gs>
            <a:gs pos="0">
              <a:schemeClr val="accent1">
                <a:tint val="66000"/>
                <a:satMod val="160000"/>
              </a:schemeClr>
            </a:gs>
            <a:gs pos="0">
              <a:schemeClr val="accent1">
                <a:tint val="66000"/>
                <a:satMod val="160000"/>
              </a:schemeClr>
            </a:gs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2"/>
          <p:cNvGrpSpPr>
            <a:grpSpLocks/>
          </p:cNvGrpSpPr>
          <p:nvPr/>
        </p:nvGrpSpPr>
        <p:grpSpPr bwMode="auto">
          <a:xfrm>
            <a:off x="0" y="0"/>
            <a:ext cx="2667000" cy="6858000"/>
            <a:chOff x="0" y="0"/>
            <a:chExt cx="1680" cy="4320"/>
          </a:xfrm>
        </p:grpSpPr>
        <p:sp>
          <p:nvSpPr>
            <p:cNvPr id="114691" name="Rectangle 3"/>
            <p:cNvSpPr>
              <a:spLocks noChangeArrowheads="1"/>
            </p:cNvSpPr>
            <p:nvPr/>
          </p:nvSpPr>
          <p:spPr bwMode="hidden">
            <a:xfrm>
              <a:off x="124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5490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th-TH" sz="1800" b="0"/>
            </a:p>
          </p:txBody>
        </p:sp>
        <p:pic>
          <p:nvPicPr>
            <p:cNvPr id="10249" name="Picture 4" descr="slidemaster_med3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ltGray">
            <a:xfrm>
              <a:off x="0" y="0"/>
              <a:ext cx="1348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469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438400" y="228600"/>
            <a:ext cx="6400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คลิกเพื่อแก้ไขลักษณะชื่อเรื่องต้นแบบ</a:t>
            </a:r>
          </a:p>
        </p:txBody>
      </p:sp>
      <p:sp>
        <p:nvSpPr>
          <p:cNvPr id="114694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2438400" y="1600200"/>
            <a:ext cx="6400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</a:p>
        </p:txBody>
      </p:sp>
      <p:sp>
        <p:nvSpPr>
          <p:cNvPr id="114695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" y="6248400"/>
            <a:ext cx="1901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 b="0" smtClean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fld id="{90BE9B84-4B1F-46E5-9120-0B6C5580A0EE}" type="datetimeFigureOut">
              <a:rPr lang="en-US"/>
              <a:pPr>
                <a:defRPr/>
              </a:pPr>
              <a:t>5/14/2012</a:t>
            </a:fld>
            <a:endParaRPr lang="th-TH"/>
          </a:p>
        </p:txBody>
      </p:sp>
      <p:sp>
        <p:nvSpPr>
          <p:cNvPr id="114696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 b="0" smtClean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114697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b="0" smtClean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fld id="{A7B9DA7F-D8EE-4EBE-825C-036259FA7CD1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1" r:id="rId1"/>
    <p:sldLayoutId id="2147484020" r:id="rId2"/>
    <p:sldLayoutId id="2147484021" r:id="rId3"/>
    <p:sldLayoutId id="2147484022" r:id="rId4"/>
    <p:sldLayoutId id="2147484023" r:id="rId5"/>
    <p:sldLayoutId id="2147484024" r:id="rId6"/>
    <p:sldLayoutId id="2147484025" r:id="rId7"/>
    <p:sldLayoutId id="2147484026" r:id="rId8"/>
    <p:sldLayoutId id="2147484027" r:id="rId9"/>
    <p:sldLayoutId id="2147484028" r:id="rId10"/>
    <p:sldLayoutId id="2147484029" r:id="rId11"/>
  </p:sldLayoutIdLst>
  <p:transition spd="med">
    <p:random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Angsana New" pitchFamily="18" charset="-34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Angsana New" pitchFamily="18" charset="-34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Angsana New" pitchFamily="18" charset="-34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Angsana New" pitchFamily="18" charset="-34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Angsana New" pitchFamily="18" charset="-34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Angsana New" pitchFamily="18" charset="-34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Angsana New" pitchFamily="18" charset="-34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Angsana New" pitchFamily="18" charset="-34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C000"/>
            </a:gs>
            <a:gs pos="0">
              <a:schemeClr val="accent1">
                <a:tint val="66000"/>
                <a:satMod val="160000"/>
              </a:schemeClr>
            </a:gs>
            <a:gs pos="0">
              <a:schemeClr val="accent1">
                <a:tint val="66000"/>
                <a:satMod val="160000"/>
              </a:schemeClr>
            </a:gs>
            <a:gs pos="0">
              <a:schemeClr val="accent1">
                <a:tint val="66000"/>
                <a:satMod val="160000"/>
              </a:schemeClr>
            </a:gs>
            <a:gs pos="0">
              <a:schemeClr val="accent1">
                <a:tint val="66000"/>
                <a:satMod val="160000"/>
              </a:schemeClr>
            </a:gs>
            <a:gs pos="0">
              <a:schemeClr val="accent1">
                <a:tint val="66000"/>
                <a:satMod val="160000"/>
              </a:schemeClr>
            </a:gs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Group 2"/>
          <p:cNvGrpSpPr>
            <a:grpSpLocks/>
          </p:cNvGrpSpPr>
          <p:nvPr/>
        </p:nvGrpSpPr>
        <p:grpSpPr bwMode="auto">
          <a:xfrm>
            <a:off x="0" y="152400"/>
            <a:ext cx="8686800" cy="6096000"/>
            <a:chOff x="0" y="96"/>
            <a:chExt cx="5472" cy="3840"/>
          </a:xfrm>
        </p:grpSpPr>
        <p:sp>
          <p:nvSpPr>
            <p:cNvPr id="123907" name="AutoShape 3"/>
            <p:cNvSpPr>
              <a:spLocks noChangeArrowheads="1"/>
            </p:cNvSpPr>
            <p:nvPr/>
          </p:nvSpPr>
          <p:spPr bwMode="auto">
            <a:xfrm>
              <a:off x="240" y="336"/>
              <a:ext cx="5232" cy="3600"/>
            </a:xfrm>
            <a:prstGeom prst="roundRect">
              <a:avLst>
                <a:gd name="adj" fmla="val 13727"/>
              </a:avLst>
            </a:prstGeom>
            <a:noFill/>
            <a:ln w="508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th-TH" sz="2400" b="0">
                <a:latin typeface="Times New Roman" pitchFamily="18" charset="0"/>
              </a:endParaRPr>
            </a:p>
          </p:txBody>
        </p:sp>
        <p:sp>
          <p:nvSpPr>
            <p:cNvPr id="123908" name="AutoShape 4"/>
            <p:cNvSpPr>
              <a:spLocks noChangeArrowheads="1"/>
            </p:cNvSpPr>
            <p:nvPr/>
          </p:nvSpPr>
          <p:spPr bwMode="blackWhite">
            <a:xfrm>
              <a:off x="0" y="96"/>
              <a:ext cx="5376" cy="768"/>
            </a:xfrm>
            <a:custGeom>
              <a:avLst/>
              <a:gdLst>
                <a:gd name="G0" fmla="+- 1000 0 0"/>
                <a:gd name="G1" fmla="+- 1000 0 0"/>
                <a:gd name="G2" fmla="+- G0 0 G1"/>
                <a:gd name="G3" fmla="*/ G1 1 2"/>
                <a:gd name="G4" fmla="+- G0 0 G3"/>
                <a:gd name="T0" fmla="*/ 0 w 1000"/>
                <a:gd name="T1" fmla="*/ 0 h 1000"/>
                <a:gd name="T2" fmla="*/ G4 w 1000"/>
                <a:gd name="T3" fmla="*/ G1 h 1000"/>
              </a:gdLst>
              <a:ahLst/>
              <a:cxnLst>
                <a:cxn ang="0">
                  <a:pos x="0" y="0"/>
                </a:cxn>
                <a:cxn ang="0">
                  <a:pos x="6499" y="0"/>
                </a:cxn>
                <a:cxn ang="0">
                  <a:pos x="7000" y="500"/>
                </a:cxn>
                <a:cxn ang="0">
                  <a:pos x="6500" y="1000"/>
                </a:cxn>
                <a:cxn ang="0">
                  <a:pos x="0" y="1000"/>
                </a:cxn>
              </a:cxnLst>
              <a:rect l="T0" t="T1" r="T2" b="T3"/>
              <a:pathLst>
                <a:path w="7000" h="1000">
                  <a:moveTo>
                    <a:pt x="0" y="0"/>
                  </a:moveTo>
                  <a:lnTo>
                    <a:pt x="6499" y="0"/>
                  </a:lnTo>
                  <a:cubicBezTo>
                    <a:pt x="6776" y="0"/>
                    <a:pt x="7000" y="223"/>
                    <a:pt x="7000" y="500"/>
                  </a:cubicBezTo>
                  <a:cubicBezTo>
                    <a:pt x="7000" y="776"/>
                    <a:pt x="6776" y="999"/>
                    <a:pt x="6500" y="1000"/>
                  </a:cubicBezTo>
                  <a:lnTo>
                    <a:pt x="0" y="100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th-TH" sz="2400" b="0">
                <a:latin typeface="Times New Roman" pitchFamily="18" charset="0"/>
              </a:endParaRPr>
            </a:p>
          </p:txBody>
        </p:sp>
        <p:sp>
          <p:nvSpPr>
            <p:cNvPr id="123909" name="Line 5"/>
            <p:cNvSpPr>
              <a:spLocks noChangeShapeType="1"/>
            </p:cNvSpPr>
            <p:nvPr/>
          </p:nvSpPr>
          <p:spPr bwMode="auto">
            <a:xfrm>
              <a:off x="0" y="768"/>
              <a:ext cx="5088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</p:grpSp>
      <p:sp>
        <p:nvSpPr>
          <p:cNvPr id="12291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95263" y="228600"/>
            <a:ext cx="801528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คลิกเพื่อแก้ไขลักษณะชื่อเรื่องต้นแบบ</a:t>
            </a:r>
          </a:p>
        </p:txBody>
      </p:sp>
      <p:sp>
        <p:nvSpPr>
          <p:cNvPr id="12292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79248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</a:p>
        </p:txBody>
      </p:sp>
      <p:sp>
        <p:nvSpPr>
          <p:cNvPr id="123912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 smtClean="0">
                <a:cs typeface="+mn-cs"/>
              </a:defRPr>
            </a:lvl1pPr>
          </a:lstStyle>
          <a:p>
            <a:pPr>
              <a:defRPr/>
            </a:pPr>
            <a:fld id="{3E181BD9-CE9A-46DE-AFDE-DB2B9FD6E338}" type="datetimeFigureOut">
              <a:rPr lang="en-US"/>
              <a:pPr>
                <a:defRPr/>
              </a:pPr>
              <a:t>5/14/2012</a:t>
            </a:fld>
            <a:endParaRPr lang="th-TH"/>
          </a:p>
        </p:txBody>
      </p:sp>
      <p:sp>
        <p:nvSpPr>
          <p:cNvPr id="12391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 b="0" smtClean="0">
                <a:cs typeface="+mn-cs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12391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 smtClean="0">
                <a:latin typeface="Arial Black" pitchFamily="34" charset="0"/>
                <a:cs typeface="+mn-cs"/>
              </a:defRPr>
            </a:lvl1pPr>
          </a:lstStyle>
          <a:p>
            <a:pPr>
              <a:defRPr/>
            </a:pPr>
            <a:fld id="{22186BD5-39D0-42EE-A16B-E62EDE6227CC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3" r:id="rId1"/>
    <p:sldLayoutId id="2147484040" r:id="rId2"/>
    <p:sldLayoutId id="2147484041" r:id="rId3"/>
    <p:sldLayoutId id="2147484042" r:id="rId4"/>
    <p:sldLayoutId id="2147484043" r:id="rId5"/>
    <p:sldLayoutId id="2147484044" r:id="rId6"/>
    <p:sldLayoutId id="2147484045" r:id="rId7"/>
    <p:sldLayoutId id="2147484046" r:id="rId8"/>
    <p:sldLayoutId id="2147484047" r:id="rId9"/>
    <p:sldLayoutId id="2147484048" r:id="rId10"/>
    <p:sldLayoutId id="2147484049" r:id="rId11"/>
  </p:sldLayoutIdLst>
  <p:transition spd="med">
    <p:random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itchFamily="34" charset="0"/>
          <a:cs typeface="Angsana New" pitchFamily="18" charset="-34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itchFamily="34" charset="0"/>
          <a:cs typeface="Angsana New" pitchFamily="18" charset="-34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itchFamily="34" charset="0"/>
          <a:cs typeface="Angsana New" pitchFamily="18" charset="-34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itchFamily="34" charset="0"/>
          <a:cs typeface="Angsana New" pitchFamily="18" charset="-34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itchFamily="34" charset="0"/>
          <a:cs typeface="Angsana New" pitchFamily="18" charset="-34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itchFamily="34" charset="0"/>
          <a:cs typeface="Angsana New" pitchFamily="18" charset="-34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itchFamily="34" charset="0"/>
          <a:cs typeface="Angsana New" pitchFamily="18" charset="-34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itchFamily="34" charset="0"/>
          <a:cs typeface="Angsana New" pitchFamily="18" charset="-34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l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5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6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6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7.xml"/><Relationship Id="rId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7.xml"/><Relationship Id="rId4" Type="http://schemas.openxmlformats.org/officeDocument/2006/relationships/image" Target="../media/image28.jpe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6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67.xml"/><Relationship Id="rId4" Type="http://schemas.openxmlformats.org/officeDocument/2006/relationships/image" Target="../media/image32.gif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6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7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7.xml"/><Relationship Id="rId4" Type="http://schemas.openxmlformats.org/officeDocument/2006/relationships/image" Target="../media/image39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slideLayout" Target="../slideLayouts/slideLayout6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slideLayout" Target="../slideLayouts/slideLayout6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slideLayout" Target="../slideLayouts/slideLayout6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slideLayout" Target="../slideLayouts/slideLayout6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slideLayout" Target="../slideLayouts/slideLayout6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wmf"/><Relationship Id="rId1" Type="http://schemas.openxmlformats.org/officeDocument/2006/relationships/slideLayout" Target="../slideLayouts/slideLayout6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gif"/><Relationship Id="rId2" Type="http://schemas.openxmlformats.org/officeDocument/2006/relationships/image" Target="../media/image46.gif"/><Relationship Id="rId1" Type="http://schemas.openxmlformats.org/officeDocument/2006/relationships/slideLayout" Target="../slideLayouts/slideLayout67.xml"/><Relationship Id="rId6" Type="http://schemas.openxmlformats.org/officeDocument/2006/relationships/image" Target="../media/image50.gif"/><Relationship Id="rId5" Type="http://schemas.openxmlformats.org/officeDocument/2006/relationships/image" Target="../media/image49.gif"/><Relationship Id="rId4" Type="http://schemas.openxmlformats.org/officeDocument/2006/relationships/image" Target="../media/image48.gif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6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gif"/><Relationship Id="rId2" Type="http://schemas.openxmlformats.org/officeDocument/2006/relationships/image" Target="../media/image53.gif"/><Relationship Id="rId1" Type="http://schemas.openxmlformats.org/officeDocument/2006/relationships/slideLayout" Target="../slideLayouts/slideLayout67.xml"/><Relationship Id="rId4" Type="http://schemas.openxmlformats.org/officeDocument/2006/relationships/image" Target="../media/image55.gif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gif"/><Relationship Id="rId2" Type="http://schemas.openxmlformats.org/officeDocument/2006/relationships/image" Target="../media/image56.gif"/><Relationship Id="rId1" Type="http://schemas.openxmlformats.org/officeDocument/2006/relationships/slideLayout" Target="../slideLayouts/slideLayout67.xml"/><Relationship Id="rId5" Type="http://schemas.openxmlformats.org/officeDocument/2006/relationships/image" Target="../media/image58.gif"/><Relationship Id="rId4" Type="http://schemas.openxmlformats.org/officeDocument/2006/relationships/image" Target="../media/image57.gif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gif"/><Relationship Id="rId2" Type="http://schemas.openxmlformats.org/officeDocument/2006/relationships/image" Target="../media/image59.gif"/><Relationship Id="rId1" Type="http://schemas.openxmlformats.org/officeDocument/2006/relationships/slideLayout" Target="../slideLayouts/slideLayout6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9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6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357313" y="4876800"/>
            <a:ext cx="6400800" cy="1371600"/>
          </a:xfrm>
        </p:spPr>
        <p:txBody>
          <a:bodyPr/>
          <a:lstStyle/>
          <a:p>
            <a:pPr marL="0" indent="0" algn="ctr" eaLnBrk="1" hangingPunct="1">
              <a:lnSpc>
                <a:spcPct val="80000"/>
              </a:lnSpc>
              <a:buFontTx/>
              <a:buNone/>
              <a:defRPr/>
            </a:pPr>
            <a:r>
              <a:rPr lang="th-TH" sz="2400" b="1" dirty="0" smtClean="0">
                <a:solidFill>
                  <a:srgbClr val="000099"/>
                </a:solidFill>
                <a:cs typeface="FreesiaUPC" pitchFamily="34" charset="-34"/>
              </a:rPr>
              <a:t>โดย</a:t>
            </a:r>
          </a:p>
          <a:p>
            <a:pPr marL="0" indent="0" algn="ctr" eaLnBrk="1" hangingPunct="1">
              <a:lnSpc>
                <a:spcPct val="80000"/>
              </a:lnSpc>
              <a:buFontTx/>
              <a:buNone/>
              <a:defRPr/>
            </a:pPr>
            <a:endParaRPr lang="th-TH" sz="900" dirty="0" smtClean="0">
              <a:solidFill>
                <a:srgbClr val="000099"/>
              </a:solidFill>
              <a:cs typeface="FreesiaUPC" pitchFamily="34" charset="-34"/>
            </a:endParaRPr>
          </a:p>
          <a:p>
            <a:pPr marL="0" indent="0" algn="ctr" eaLnBrk="1" hangingPunct="1">
              <a:lnSpc>
                <a:spcPct val="80000"/>
              </a:lnSpc>
              <a:buFontTx/>
              <a:buNone/>
              <a:defRPr/>
            </a:pPr>
            <a:r>
              <a:rPr lang="th-TH" sz="36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FreesiaUPC" pitchFamily="34" charset="-34"/>
              </a:rPr>
              <a:t>นายประเสริฐ บุญเรือง</a:t>
            </a:r>
          </a:p>
          <a:p>
            <a:pPr marL="0" indent="0" algn="ctr" eaLnBrk="1" hangingPunct="1">
              <a:lnSpc>
                <a:spcPct val="80000"/>
              </a:lnSpc>
              <a:buFontTx/>
              <a:buNone/>
              <a:defRPr/>
            </a:pPr>
            <a:r>
              <a:rPr lang="th-TH" sz="36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FreesiaUPC" pitchFamily="34" charset="-34"/>
              </a:rPr>
              <a:t>เลขาธิการ </a:t>
            </a:r>
            <a:r>
              <a:rPr lang="th-TH" sz="36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FreesiaUPC" pitchFamily="34" charset="-34"/>
              </a:rPr>
              <a:t>กศน.</a:t>
            </a:r>
            <a:endParaRPr lang="th-TH" sz="3600" b="1" dirty="0" smtClean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cs typeface="FreesiaUPC" pitchFamily="34" charset="-34"/>
            </a:endParaRPr>
          </a:p>
        </p:txBody>
      </p:sp>
      <p:sp>
        <p:nvSpPr>
          <p:cNvPr id="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1676400"/>
          </a:xfrm>
          <a:solidFill>
            <a:srgbClr val="0000CC"/>
          </a:solidFill>
          <a:ln w="76200" cap="flat">
            <a:solidFill>
              <a:schemeClr val="accent1"/>
            </a:solidFill>
            <a:prstDash val="dash"/>
          </a:ln>
        </p:spPr>
        <p:txBody>
          <a:bodyPr bIns="91440"/>
          <a:lstStyle/>
          <a:p>
            <a:pPr eaLnBrk="1" hangingPunct="1">
              <a:defRPr/>
            </a:pPr>
            <a:r>
              <a:rPr lang="th-TH" sz="6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FreesiaUPC" pitchFamily="34" charset="-34"/>
              </a:rPr>
              <a:t>การขับเคลื่อนยุทธศาสตร์ </a:t>
            </a:r>
            <a:r>
              <a:rPr lang="th-TH" sz="6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FreesiaUPC" pitchFamily="34" charset="-34"/>
              </a:rPr>
              <a:t>กศน.</a:t>
            </a:r>
            <a:endParaRPr lang="th-TH" sz="6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FreesiaUPC" pitchFamily="34" charset="-34"/>
            </a:endParaRPr>
          </a:p>
        </p:txBody>
      </p:sp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2057400"/>
            <a:ext cx="1928813" cy="2616200"/>
          </a:xfrm>
          <a:prstGeom prst="rect">
            <a:avLst/>
          </a:prstGeom>
          <a:noFill/>
          <a:ln w="57150">
            <a:solidFill>
              <a:srgbClr val="000099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457200" y="1600200"/>
            <a:ext cx="8424863" cy="4695825"/>
          </a:xfrm>
          <a:solidFill>
            <a:schemeClr val="accent2"/>
          </a:solidFill>
          <a:ln w="57150">
            <a:solidFill>
              <a:schemeClr val="bg2"/>
            </a:solidFill>
          </a:ln>
        </p:spPr>
        <p:txBody>
          <a:bodyPr/>
          <a:lstStyle/>
          <a:p>
            <a:pPr marL="971550" lvl="1" indent="-514350" eaLnBrk="1" hangingPunct="1">
              <a:buFontTx/>
              <a:buNone/>
              <a:defRPr/>
            </a:pPr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5.  ประชากรวัยเรียน ช่วงอายุ 3-21 ปี มี 16 ล้านคน แต่อยู่ในระบบการศึกษา 14 ล้านคน ที่หายไป 2 ล้านคน เช่นเป็นเด็กเร่ร่อน บนดอย ชายขอบ เด็ก</a:t>
            </a:r>
            <a:r>
              <a:rPr lang="th-TH" sz="3600" b="1" dirty="0" err="1" smtClean="0">
                <a:latin typeface="Angsana New" pitchFamily="18" charset="-34"/>
                <a:cs typeface="Angsana New" pitchFamily="18" charset="-34"/>
              </a:rPr>
              <a:t>ออทิสติก</a:t>
            </a:r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 ฯ ให้ </a:t>
            </a:r>
            <a:r>
              <a:rPr lang="th-TH" sz="3600" b="1" dirty="0" err="1" smtClean="0">
                <a:latin typeface="Angsana New" pitchFamily="18" charset="-34"/>
                <a:cs typeface="Angsana New" pitchFamily="18" charset="-34"/>
              </a:rPr>
              <a:t>กศน.</a:t>
            </a:r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 ไปดูแล..</a:t>
            </a:r>
          </a:p>
          <a:p>
            <a:pPr marL="971550" lvl="1" indent="-514350" eaLnBrk="1" hangingPunct="1">
              <a:buFontTx/>
              <a:buNone/>
              <a:defRPr/>
            </a:pPr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6. การส่งเสริมภาษาต่างประเทศ  โดยเฉพาะ ภาษาอังกฤษ</a:t>
            </a:r>
          </a:p>
          <a:p>
            <a:pPr marL="971550" lvl="1" indent="-514350" eaLnBrk="1" hangingPunct="1">
              <a:buFontTx/>
              <a:buNone/>
              <a:defRPr/>
            </a:pPr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7. ให้แต่งตั้งคณะกรรมการส่งเสริมการเรียนรู้ผ่านระบบออนไลน์ เพื่อส่งเสริมการเรียนรู้ทางไกล โดยเฉพาะสถานีโทรทัศน์เพื่อการศึกษา</a:t>
            </a:r>
          </a:p>
        </p:txBody>
      </p:sp>
      <p:sp>
        <p:nvSpPr>
          <p:cNvPr id="10245" name="Title 1"/>
          <p:cNvSpPr>
            <a:spLocks/>
          </p:cNvSpPr>
          <p:nvPr/>
        </p:nvSpPr>
        <p:spPr bwMode="auto">
          <a:xfrm>
            <a:off x="533400" y="152400"/>
            <a:ext cx="8153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bIns="91440" anchor="b"/>
          <a:lstStyle/>
          <a:p>
            <a:pPr eaLnBrk="1" hangingPunct="1">
              <a:defRPr/>
            </a:pPr>
            <a:r>
              <a:rPr lang="th-TH" sz="4800" dirty="0" smtClean="0">
                <a:solidFill>
                  <a:schemeClr val="accent2">
                    <a:lumMod val="50000"/>
                  </a:schemeClr>
                </a:solidFill>
                <a:latin typeface="Angsana New" pitchFamily="18" charset="-34"/>
                <a:cs typeface="Angsana New" pitchFamily="18" charset="-34"/>
              </a:rPr>
              <a:t>โครงการที่ได้รับมอบหมายให้ดำเนินการเพิ่มเติม</a:t>
            </a:r>
            <a:endParaRPr lang="th-TH" sz="4800" dirty="0">
              <a:solidFill>
                <a:schemeClr val="accent2">
                  <a:lumMod val="50000"/>
                </a:schemeClr>
              </a:solidFill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44036" name="Picture 6" descr="comp6_e0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91400" y="5251450"/>
            <a:ext cx="1752600" cy="160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 idx="4294967295"/>
          </p:nvPr>
        </p:nvSpPr>
        <p:spPr>
          <a:xfrm>
            <a:off x="990600" y="304800"/>
            <a:ext cx="6934200" cy="1143000"/>
          </a:xfrm>
          <a:ln>
            <a:solidFill>
              <a:srgbClr val="C00000"/>
            </a:solidFill>
            <a:prstDash val="sysDash"/>
          </a:ln>
        </p:spPr>
        <p:txBody>
          <a:bodyPr bIns="91440" anchor="b"/>
          <a:lstStyle/>
          <a:p>
            <a:pPr algn="ctr" eaLnBrk="1" hangingPunct="1">
              <a:defRPr/>
            </a:pPr>
            <a:r>
              <a:rPr lang="th-TH" sz="6000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Angsana New" pitchFamily="18" charset="-34"/>
                <a:cs typeface="Angsana New" pitchFamily="18" charset="-34"/>
              </a:rPr>
              <a:t>พลังขับเคลื่อนยุทธศาสตร์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685800" y="1828800"/>
            <a:ext cx="7848600" cy="4800600"/>
          </a:xfrm>
        </p:spPr>
        <p:txBody>
          <a:bodyPr/>
          <a:lstStyle/>
          <a:p>
            <a:pPr marL="273050" indent="-273050" eaLnBrk="1" hangingPunct="1">
              <a:defRPr/>
            </a:pPr>
            <a:r>
              <a:rPr lang="th-TH" sz="3600" b="1" dirty="0" smtClean="0">
                <a:solidFill>
                  <a:srgbClr val="000099"/>
                </a:solidFill>
                <a:latin typeface="Angsana New" pitchFamily="18" charset="-34"/>
                <a:cs typeface="Angsana New" pitchFamily="18" charset="-34"/>
              </a:rPr>
              <a:t>แรงขับเคลื่อนจากภายนอก มีอิทธิพลต่อการกำหนด (พัฒนา) นโยบายของ </a:t>
            </a:r>
            <a:r>
              <a:rPr lang="th-TH" sz="3600" b="1" dirty="0" err="1" smtClean="0">
                <a:solidFill>
                  <a:srgbClr val="000099"/>
                </a:solidFill>
                <a:latin typeface="Angsana New" pitchFamily="18" charset="-34"/>
                <a:cs typeface="Angsana New" pitchFamily="18" charset="-34"/>
              </a:rPr>
              <a:t>กศน.</a:t>
            </a:r>
            <a:r>
              <a:rPr lang="th-TH" sz="3600" b="1" dirty="0" smtClean="0">
                <a:solidFill>
                  <a:srgbClr val="000099"/>
                </a:solidFill>
                <a:latin typeface="Angsana New" pitchFamily="18" charset="-34"/>
                <a:cs typeface="Angsana New" pitchFamily="18" charset="-34"/>
              </a:rPr>
              <a:t> (และหน่วยงานการศึกษา)</a:t>
            </a:r>
          </a:p>
          <a:p>
            <a:pPr marL="273050" indent="-273050" eaLnBrk="1" hangingPunct="1">
              <a:defRPr/>
            </a:pPr>
            <a:r>
              <a:rPr lang="th-TH" sz="3600" b="1" dirty="0" smtClean="0">
                <a:solidFill>
                  <a:srgbClr val="000099"/>
                </a:solidFill>
                <a:latin typeface="Angsana New" pitchFamily="18" charset="-34"/>
                <a:cs typeface="Angsana New" pitchFamily="18" charset="-34"/>
              </a:rPr>
              <a:t>นโยบายการศึกษามีแรงขับเคลื่อนจากทั้งภายในระบบการศึกษา และภายนอกระบบการศึกษา เช่น นโยบายเร่งด่วนต่างๆ...</a:t>
            </a:r>
            <a:endParaRPr lang="en-US" b="1" dirty="0" smtClean="0">
              <a:solidFill>
                <a:srgbClr val="000099"/>
              </a:solidFill>
              <a:latin typeface="Angsana New" pitchFamily="18" charset="-34"/>
              <a:cs typeface="Angsana New" pitchFamily="18" charset="-34"/>
            </a:endParaRPr>
          </a:p>
          <a:p>
            <a:pPr marL="273050" indent="-273050" eaLnBrk="1" hangingPunct="1">
              <a:defRPr/>
            </a:pPr>
            <a:r>
              <a:rPr lang="th-TH" sz="3600" b="1" dirty="0" smtClean="0">
                <a:solidFill>
                  <a:srgbClr val="000099"/>
                </a:solidFill>
                <a:latin typeface="Angsana New" pitchFamily="18" charset="-34"/>
                <a:cs typeface="Angsana New" pitchFamily="18" charset="-34"/>
              </a:rPr>
              <a:t>แรงขับเคลื่อนของนโยบายอาจมาจากเหตุการณ์เฉพาะหน้า (หลักสูตร 2551) หรือ เป้าหมายการพัฒนาการศึกษาระยะยาว ( คุณภาพการศึกษา, การใช้ </a:t>
            </a:r>
            <a:r>
              <a:rPr lang="en-US" b="1" dirty="0" smtClean="0">
                <a:solidFill>
                  <a:srgbClr val="000099"/>
                </a:solidFill>
                <a:latin typeface="Angsana New" pitchFamily="18" charset="-34"/>
                <a:cs typeface="Angsana New" pitchFamily="18" charset="-34"/>
              </a:rPr>
              <a:t>ICT</a:t>
            </a:r>
            <a:r>
              <a:rPr lang="th-TH" sz="3600" b="1" dirty="0" smtClean="0">
                <a:solidFill>
                  <a:srgbClr val="000099"/>
                </a:solidFill>
                <a:latin typeface="Angsana New" pitchFamily="18" charset="-34"/>
                <a:cs typeface="Angsana New" pitchFamily="18" charset="-34"/>
              </a:rPr>
              <a:t>, การส่งเสริมการอ่าน)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 idx="4294967295"/>
          </p:nvPr>
        </p:nvSpPr>
        <p:spPr>
          <a:xfrm>
            <a:off x="990600" y="304800"/>
            <a:ext cx="7315200" cy="990600"/>
          </a:xfrm>
          <a:solidFill>
            <a:srgbClr val="FFFF00"/>
          </a:solidFill>
          <a:ln w="38100">
            <a:solidFill>
              <a:schemeClr val="folHlink"/>
            </a:solidFill>
          </a:ln>
        </p:spPr>
        <p:txBody>
          <a:bodyPr bIns="91440"/>
          <a:lstStyle/>
          <a:p>
            <a:pPr algn="ctr" eaLnBrk="1" hangingPunct="1">
              <a:defRPr/>
            </a:pPr>
            <a:r>
              <a:rPr lang="th-TH" sz="4800" b="1" dirty="0" smtClean="0">
                <a:solidFill>
                  <a:schemeClr val="accent2">
                    <a:lumMod val="50000"/>
                  </a:schemeClr>
                </a:solidFill>
                <a:latin typeface="Angsana New" pitchFamily="18" charset="-34"/>
                <a:cs typeface="Angsana New" pitchFamily="18" charset="-34"/>
              </a:rPr>
              <a:t>กิจกรรมสำคัญในการขับเคลื่อนยุทธศาสตร์</a:t>
            </a:r>
          </a:p>
        </p:txBody>
      </p:sp>
      <p:sp>
        <p:nvSpPr>
          <p:cNvPr id="95235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1371600" y="1828800"/>
            <a:ext cx="6270625" cy="3657600"/>
          </a:xfrm>
        </p:spPr>
        <p:txBody>
          <a:bodyPr/>
          <a:lstStyle/>
          <a:p>
            <a:pPr marL="273050" indent="-273050" eaLnBrk="1" hangingPunct="1"/>
            <a:r>
              <a:rPr lang="th-TH" sz="4400" b="1" dirty="0" smtClean="0">
                <a:solidFill>
                  <a:srgbClr val="FF00FF"/>
                </a:solidFill>
                <a:latin typeface="Angsana New" pitchFamily="18" charset="-34"/>
                <a:cs typeface="Angsana New" pitchFamily="18" charset="-34"/>
              </a:rPr>
              <a:t>การทำความเข้าใจในนโยบาย</a:t>
            </a:r>
          </a:p>
          <a:p>
            <a:pPr marL="273050" indent="-273050" eaLnBrk="1" hangingPunct="1"/>
            <a:r>
              <a:rPr lang="th-TH" sz="4400" b="1" dirty="0" smtClean="0">
                <a:solidFill>
                  <a:srgbClr val="FF00FF"/>
                </a:solidFill>
                <a:latin typeface="Angsana New" pitchFamily="18" charset="-34"/>
                <a:cs typeface="Angsana New" pitchFamily="18" charset="-34"/>
              </a:rPr>
              <a:t>การกำหนดยุทธศาสตร์</a:t>
            </a:r>
          </a:p>
          <a:p>
            <a:pPr marL="273050" indent="-273050" eaLnBrk="1" hangingPunct="1"/>
            <a:r>
              <a:rPr lang="th-TH" sz="4400" b="1" dirty="0" smtClean="0">
                <a:solidFill>
                  <a:srgbClr val="FF00FF"/>
                </a:solidFill>
                <a:latin typeface="Angsana New" pitchFamily="18" charset="-34"/>
                <a:cs typeface="Angsana New" pitchFamily="18" charset="-34"/>
              </a:rPr>
              <a:t>การจัดหาทรัพยากร</a:t>
            </a:r>
          </a:p>
          <a:p>
            <a:pPr marL="273050" indent="-273050" eaLnBrk="1" hangingPunct="1"/>
            <a:r>
              <a:rPr lang="th-TH" sz="4400" b="1" dirty="0" smtClean="0">
                <a:solidFill>
                  <a:srgbClr val="FF00FF"/>
                </a:solidFill>
                <a:latin typeface="Angsana New" pitchFamily="18" charset="-34"/>
                <a:cs typeface="Angsana New" pitchFamily="18" charset="-34"/>
              </a:rPr>
              <a:t>การดำเนินงาน</a:t>
            </a:r>
          </a:p>
          <a:p>
            <a:pPr marL="273050" indent="-273050" eaLnBrk="1" hangingPunct="1"/>
            <a:r>
              <a:rPr lang="th-TH" sz="4400" b="1" dirty="0" smtClean="0">
                <a:solidFill>
                  <a:srgbClr val="FF00FF"/>
                </a:solidFill>
                <a:latin typeface="Angsana New" pitchFamily="18" charset="-34"/>
                <a:cs typeface="Angsana New" pitchFamily="18" charset="-34"/>
              </a:rPr>
              <a:t>การควบคุม กำกับติดตามผล</a:t>
            </a:r>
            <a:endParaRPr lang="th-TH" sz="4400" dirty="0" smtClean="0">
              <a:solidFill>
                <a:srgbClr val="FF00FF"/>
              </a:solidFill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95236" name="Picture 6" descr="NVTech_wb02878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3048000"/>
            <a:ext cx="2438400" cy="156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82700" y="152400"/>
            <a:ext cx="6870700" cy="979488"/>
          </a:xfrm>
          <a:solidFill>
            <a:srgbClr val="FFFF00"/>
          </a:solidFill>
          <a:ln w="38100">
            <a:solidFill>
              <a:schemeClr val="folHlink"/>
            </a:solidFill>
          </a:ln>
        </p:spPr>
        <p:txBody>
          <a:bodyPr bIns="91440"/>
          <a:lstStyle/>
          <a:p>
            <a:pPr algn="ctr" eaLnBrk="1" hangingPunct="1">
              <a:defRPr/>
            </a:pPr>
            <a:r>
              <a:rPr lang="th-TH" sz="6000" b="1" dirty="0" smtClean="0">
                <a:solidFill>
                  <a:schemeClr val="accent2">
                    <a:lumMod val="50000"/>
                  </a:schemeClr>
                </a:solidFill>
                <a:latin typeface="Angsana New" pitchFamily="18" charset="-34"/>
                <a:cs typeface="Angsana New" pitchFamily="18" charset="-34"/>
              </a:rPr>
              <a:t>การสร้างความเข้าใจในนโยบาย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1143000" y="1295400"/>
            <a:ext cx="6934200" cy="4876800"/>
          </a:xfrm>
        </p:spPr>
        <p:txBody>
          <a:bodyPr/>
          <a:lstStyle/>
          <a:p>
            <a:pPr marL="273050" indent="-273050" eaLnBrk="1" hangingPunct="1">
              <a:lnSpc>
                <a:spcPct val="90000"/>
              </a:lnSpc>
            </a:pPr>
            <a:r>
              <a:rPr lang="th-TH" sz="4400" b="1" dirty="0" smtClean="0">
                <a:solidFill>
                  <a:srgbClr val="6600CC"/>
                </a:solidFill>
                <a:latin typeface="Angsana New" pitchFamily="18" charset="-34"/>
                <a:cs typeface="Angsana New" pitchFamily="18" charset="-34"/>
              </a:rPr>
              <a:t>กลุ่มเป้าหมาย</a:t>
            </a:r>
          </a:p>
          <a:p>
            <a:pPr marL="547688" lvl="1" indent="-228600" eaLnBrk="1" hangingPunct="1">
              <a:lnSpc>
                <a:spcPct val="90000"/>
              </a:lnSpc>
            </a:pPr>
            <a:r>
              <a:rPr lang="th-TH" sz="4000" b="1" dirty="0" smtClean="0">
                <a:solidFill>
                  <a:srgbClr val="FF00FF"/>
                </a:solidFill>
                <a:latin typeface="Angsana New" pitchFamily="18" charset="-34"/>
                <a:cs typeface="Angsana New" pitchFamily="18" charset="-34"/>
              </a:rPr>
              <a:t>ผู้รับผิดชอบ (เจ้าภาพ)</a:t>
            </a:r>
          </a:p>
          <a:p>
            <a:pPr marL="547688" lvl="1" indent="-228600" eaLnBrk="1" hangingPunct="1">
              <a:lnSpc>
                <a:spcPct val="90000"/>
              </a:lnSpc>
            </a:pPr>
            <a:r>
              <a:rPr lang="th-TH" sz="4000" b="1" dirty="0" smtClean="0">
                <a:solidFill>
                  <a:srgbClr val="FF00FF"/>
                </a:solidFill>
                <a:latin typeface="Angsana New" pitchFamily="18" charset="-34"/>
                <a:cs typeface="Angsana New" pitchFamily="18" charset="-34"/>
              </a:rPr>
              <a:t>ผู้ปฏิบัติ</a:t>
            </a:r>
          </a:p>
          <a:p>
            <a:pPr marL="547688" lvl="1" indent="-228600" eaLnBrk="1" hangingPunct="1">
              <a:lnSpc>
                <a:spcPct val="90000"/>
              </a:lnSpc>
            </a:pPr>
            <a:r>
              <a:rPr lang="th-TH" sz="4000" b="1" dirty="0" smtClean="0">
                <a:solidFill>
                  <a:srgbClr val="FF00FF"/>
                </a:solidFill>
                <a:latin typeface="Angsana New" pitchFamily="18" charset="-34"/>
                <a:cs typeface="Angsana New" pitchFamily="18" charset="-34"/>
              </a:rPr>
              <a:t>ผู้เกี่ยวข้อง/สนับสนุน/สาธารณชน</a:t>
            </a:r>
          </a:p>
          <a:p>
            <a:pPr marL="273050" indent="-273050" eaLnBrk="1" hangingPunct="1">
              <a:lnSpc>
                <a:spcPct val="90000"/>
              </a:lnSpc>
            </a:pPr>
            <a:r>
              <a:rPr lang="th-TH" sz="4400" b="1" dirty="0" smtClean="0">
                <a:solidFill>
                  <a:srgbClr val="6600CC"/>
                </a:solidFill>
                <a:latin typeface="Angsana New" pitchFamily="18" charset="-34"/>
                <a:cs typeface="Angsana New" pitchFamily="18" charset="-34"/>
              </a:rPr>
              <a:t>วิธีการ</a:t>
            </a:r>
          </a:p>
          <a:p>
            <a:pPr marL="547688" lvl="1" indent="-228600" eaLnBrk="1" hangingPunct="1">
              <a:lnSpc>
                <a:spcPct val="90000"/>
              </a:lnSpc>
            </a:pPr>
            <a:r>
              <a:rPr lang="th-TH" sz="4000" b="1" dirty="0" smtClean="0">
                <a:solidFill>
                  <a:srgbClr val="FF00FF"/>
                </a:solidFill>
                <a:latin typeface="Angsana New" pitchFamily="18" charset="-34"/>
                <a:cs typeface="Angsana New" pitchFamily="18" charset="-34"/>
              </a:rPr>
              <a:t>ประชุมชี้แจง</a:t>
            </a:r>
          </a:p>
          <a:p>
            <a:pPr marL="547688" lvl="1" indent="-228600" eaLnBrk="1" hangingPunct="1">
              <a:lnSpc>
                <a:spcPct val="90000"/>
              </a:lnSpc>
            </a:pPr>
            <a:r>
              <a:rPr lang="th-TH" sz="4000" b="1" dirty="0" smtClean="0">
                <a:solidFill>
                  <a:srgbClr val="FF00FF"/>
                </a:solidFill>
                <a:latin typeface="Angsana New" pitchFamily="18" charset="-34"/>
                <a:cs typeface="Angsana New" pitchFamily="18" charset="-34"/>
              </a:rPr>
              <a:t>เผยแพร่เอกสาร</a:t>
            </a:r>
          </a:p>
          <a:p>
            <a:pPr marL="547688" lvl="1" indent="-228600" eaLnBrk="1" hangingPunct="1">
              <a:lnSpc>
                <a:spcPct val="90000"/>
              </a:lnSpc>
            </a:pPr>
            <a:r>
              <a:rPr lang="th-TH" sz="4000" b="1" dirty="0" smtClean="0">
                <a:solidFill>
                  <a:srgbClr val="FF00FF"/>
                </a:solidFill>
                <a:latin typeface="Angsana New" pitchFamily="18" charset="-34"/>
                <a:cs typeface="Angsana New" pitchFamily="18" charset="-34"/>
              </a:rPr>
              <a:t>ประชาสัมพันธ์</a:t>
            </a:r>
          </a:p>
        </p:txBody>
      </p:sp>
      <p:pic>
        <p:nvPicPr>
          <p:cNvPr id="96260" name="Picture 5" descr="tn_an1427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4419600"/>
            <a:ext cx="2724150" cy="141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06500" y="228600"/>
            <a:ext cx="6870700" cy="914400"/>
          </a:xfrm>
          <a:solidFill>
            <a:srgbClr val="FFFF00"/>
          </a:solidFill>
          <a:ln w="38100">
            <a:solidFill>
              <a:schemeClr val="folHlink"/>
            </a:solidFill>
          </a:ln>
        </p:spPr>
        <p:txBody>
          <a:bodyPr bIns="91440"/>
          <a:lstStyle/>
          <a:p>
            <a:pPr algn="ctr" eaLnBrk="1" hangingPunct="1">
              <a:defRPr/>
            </a:pPr>
            <a:r>
              <a:rPr lang="th-TH" sz="6000" b="1" dirty="0" smtClean="0">
                <a:solidFill>
                  <a:schemeClr val="accent2">
                    <a:lumMod val="50000"/>
                  </a:schemeClr>
                </a:solidFill>
                <a:latin typeface="Angsana New" pitchFamily="18" charset="-34"/>
                <a:cs typeface="Angsana New" pitchFamily="18" charset="-34"/>
              </a:rPr>
              <a:t>การกำหนดยุทธศาสตร์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1295400" y="1295400"/>
            <a:ext cx="6248400" cy="4724400"/>
          </a:xfrm>
        </p:spPr>
        <p:txBody>
          <a:bodyPr/>
          <a:lstStyle/>
          <a:p>
            <a:pPr marL="273050" indent="-273050" eaLnBrk="1" hangingPunct="1"/>
            <a:r>
              <a:rPr lang="th-TH" sz="4400" b="1" dirty="0" smtClean="0">
                <a:solidFill>
                  <a:srgbClr val="6600CC"/>
                </a:solidFill>
                <a:latin typeface="Angsana New" pitchFamily="18" charset="-34"/>
                <a:cs typeface="Angsana New" pitchFamily="18" charset="-34"/>
              </a:rPr>
              <a:t>การกำหนดยุทธศาสตร์</a:t>
            </a:r>
          </a:p>
          <a:p>
            <a:pPr marL="547688" lvl="1" indent="-228600" eaLnBrk="1" hangingPunct="1"/>
            <a:r>
              <a:rPr lang="th-TH" sz="3600" b="1" dirty="0" smtClean="0">
                <a:solidFill>
                  <a:srgbClr val="FF00FF"/>
                </a:solidFill>
                <a:latin typeface="Angsana New" pitchFamily="18" charset="-34"/>
                <a:cs typeface="Angsana New" pitchFamily="18" charset="-34"/>
              </a:rPr>
              <a:t>แนวทางการดำเนินงานตามนโยบาย</a:t>
            </a:r>
          </a:p>
          <a:p>
            <a:pPr marL="547688" lvl="1" indent="-228600" eaLnBrk="1" hangingPunct="1"/>
            <a:r>
              <a:rPr lang="th-TH" sz="3600" b="1" dirty="0" smtClean="0">
                <a:solidFill>
                  <a:srgbClr val="FF00FF"/>
                </a:solidFill>
                <a:latin typeface="Angsana New" pitchFamily="18" charset="-34"/>
                <a:cs typeface="Angsana New" pitchFamily="18" charset="-34"/>
              </a:rPr>
              <a:t>หนึ่งนโยบายอาจจะมีหลายยุทธศาสตร์ได้</a:t>
            </a:r>
          </a:p>
          <a:p>
            <a:pPr marL="273050" indent="-273050" eaLnBrk="1" hangingPunct="1"/>
            <a:r>
              <a:rPr lang="th-TH" sz="4400" b="1" dirty="0" smtClean="0">
                <a:solidFill>
                  <a:srgbClr val="6600CC"/>
                </a:solidFill>
                <a:latin typeface="Angsana New" pitchFamily="18" charset="-34"/>
                <a:cs typeface="Angsana New" pitchFamily="18" charset="-34"/>
              </a:rPr>
              <a:t>การกำหนดแผนงาน/โครงการ</a:t>
            </a:r>
          </a:p>
          <a:p>
            <a:pPr marL="547688" lvl="1" indent="-228600" eaLnBrk="1" hangingPunct="1"/>
            <a:r>
              <a:rPr lang="th-TH" sz="3600" b="1" dirty="0" smtClean="0">
                <a:solidFill>
                  <a:srgbClr val="FF00FF"/>
                </a:solidFill>
                <a:latin typeface="Angsana New" pitchFamily="18" charset="-34"/>
                <a:cs typeface="Angsana New" pitchFamily="18" charset="-34"/>
              </a:rPr>
              <a:t>ต้องมีความชัดเจนทั้งเป้าหมาย วิธีดำเนินงาน</a:t>
            </a:r>
          </a:p>
          <a:p>
            <a:pPr marL="547688" lvl="1" indent="-228600" eaLnBrk="1" hangingPunct="1"/>
            <a:r>
              <a:rPr lang="th-TH" sz="3600" b="1" dirty="0" smtClean="0">
                <a:solidFill>
                  <a:srgbClr val="FF00FF"/>
                </a:solidFill>
                <a:latin typeface="Angsana New" pitchFamily="18" charset="-34"/>
                <a:cs typeface="Angsana New" pitchFamily="18" charset="-34"/>
              </a:rPr>
              <a:t>มีความเป็นไปได้</a:t>
            </a:r>
          </a:p>
          <a:p>
            <a:pPr marL="547688" lvl="1" indent="-228600" eaLnBrk="1" hangingPunct="1"/>
            <a:r>
              <a:rPr lang="th-TH" sz="3600" b="1" dirty="0" smtClean="0">
                <a:solidFill>
                  <a:srgbClr val="FF00FF"/>
                </a:solidFill>
                <a:latin typeface="Angsana New" pitchFamily="18" charset="-34"/>
                <a:cs typeface="Angsana New" pitchFamily="18" charset="-34"/>
              </a:rPr>
              <a:t>มีความเชื่องโยง/สอดคล้อง</a:t>
            </a:r>
          </a:p>
          <a:p>
            <a:pPr marL="547688" lvl="1" indent="-228600" eaLnBrk="1" hangingPunct="1"/>
            <a:r>
              <a:rPr lang="th-TH" sz="3600" b="1" dirty="0" smtClean="0">
                <a:solidFill>
                  <a:srgbClr val="FF00FF"/>
                </a:solidFill>
                <a:latin typeface="Angsana New" pitchFamily="18" charset="-34"/>
                <a:cs typeface="Angsana New" pitchFamily="18" charset="-34"/>
              </a:rPr>
              <a:t>มีหลายโครงการได้</a:t>
            </a:r>
          </a:p>
        </p:txBody>
      </p:sp>
      <p:pic>
        <p:nvPicPr>
          <p:cNvPr id="97284" name="Picture 7" descr="j0296823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4957762"/>
            <a:ext cx="1828800" cy="113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54100" y="152400"/>
            <a:ext cx="6870700" cy="1066800"/>
          </a:xfrm>
          <a:solidFill>
            <a:srgbClr val="FFFF00"/>
          </a:solidFill>
          <a:ln w="38100">
            <a:solidFill>
              <a:schemeClr val="folHlink"/>
            </a:solidFill>
          </a:ln>
        </p:spPr>
        <p:txBody>
          <a:bodyPr bIns="91440"/>
          <a:lstStyle/>
          <a:p>
            <a:pPr algn="ctr" eaLnBrk="1" hangingPunct="1">
              <a:defRPr/>
            </a:pPr>
            <a:r>
              <a:rPr lang="th-TH" sz="6000" b="1" dirty="0" smtClean="0">
                <a:solidFill>
                  <a:schemeClr val="accent2">
                    <a:lumMod val="50000"/>
                  </a:schemeClr>
                </a:solidFill>
                <a:latin typeface="Angsana New" pitchFamily="18" charset="-34"/>
                <a:cs typeface="Angsana New" pitchFamily="18" charset="-34"/>
              </a:rPr>
              <a:t>การจัดหา/จัดสรรทรัพยากร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838200" y="1600200"/>
            <a:ext cx="7848600" cy="3581400"/>
          </a:xfrm>
        </p:spPr>
        <p:txBody>
          <a:bodyPr/>
          <a:lstStyle/>
          <a:p>
            <a:pPr marL="273050" indent="-273050" eaLnBrk="1" hangingPunct="1"/>
            <a:r>
              <a:rPr lang="th-TH" sz="4400" b="1" dirty="0" smtClean="0">
                <a:solidFill>
                  <a:srgbClr val="FF00FF"/>
                </a:solidFill>
                <a:latin typeface="Angsana New" pitchFamily="18" charset="-34"/>
                <a:cs typeface="Angsana New" pitchFamily="18" charset="-34"/>
              </a:rPr>
              <a:t>คน-ปริมาณ-คุณภาพ/การฝึกอบรม</a:t>
            </a:r>
          </a:p>
          <a:p>
            <a:pPr marL="273050" indent="-273050" eaLnBrk="1" hangingPunct="1"/>
            <a:r>
              <a:rPr lang="th-TH" sz="4400" b="1" dirty="0" smtClean="0">
                <a:solidFill>
                  <a:srgbClr val="FF00FF"/>
                </a:solidFill>
                <a:latin typeface="Angsana New" pitchFamily="18" charset="-34"/>
                <a:cs typeface="Angsana New" pitchFamily="18" charset="-34"/>
              </a:rPr>
              <a:t>เงิน-การจัดสรร-ความพอเพียง-ช่วงเวลา</a:t>
            </a:r>
          </a:p>
          <a:p>
            <a:pPr marL="273050" indent="-273050" eaLnBrk="1" hangingPunct="1"/>
            <a:r>
              <a:rPr lang="th-TH" sz="4400" b="1" dirty="0" smtClean="0">
                <a:solidFill>
                  <a:srgbClr val="FF00FF"/>
                </a:solidFill>
                <a:latin typeface="Angsana New" pitchFamily="18" charset="-34"/>
                <a:cs typeface="Angsana New" pitchFamily="18" charset="-34"/>
              </a:rPr>
              <a:t>อุปกรณ์/อาคารสถานที่-ความเหมาะสม-พอเพียง</a:t>
            </a:r>
          </a:p>
          <a:p>
            <a:pPr marL="273050" indent="-273050" eaLnBrk="1" hangingPunct="1"/>
            <a:r>
              <a:rPr lang="th-TH" sz="4400" b="1" dirty="0" smtClean="0">
                <a:solidFill>
                  <a:srgbClr val="FF00FF"/>
                </a:solidFill>
                <a:latin typeface="Angsana New" pitchFamily="18" charset="-34"/>
                <a:cs typeface="Angsana New" pitchFamily="18" charset="-34"/>
              </a:rPr>
              <a:t>เวลา-พอเพียง-เหมาะสม</a:t>
            </a:r>
          </a:p>
          <a:p>
            <a:pPr marL="273050" indent="-273050" eaLnBrk="1" hangingPunct="1"/>
            <a:r>
              <a:rPr lang="th-TH" sz="4400" b="1" dirty="0" smtClean="0">
                <a:solidFill>
                  <a:srgbClr val="FF00FF"/>
                </a:solidFill>
                <a:latin typeface="Angsana New" pitchFamily="18" charset="-34"/>
                <a:cs typeface="Angsana New" pitchFamily="18" charset="-34"/>
              </a:rPr>
              <a:t>กฎหมาย ระเบียบ ข้อบังคับ</a:t>
            </a:r>
          </a:p>
        </p:txBody>
      </p:sp>
      <p:pic>
        <p:nvPicPr>
          <p:cNvPr id="98308" name="Picture 5" descr="tn_an136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3933825"/>
            <a:ext cx="2057400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620000" cy="1143000"/>
          </a:xfrm>
          <a:solidFill>
            <a:srgbClr val="FFFF00"/>
          </a:solidFill>
          <a:ln w="38100">
            <a:solidFill>
              <a:schemeClr val="folHlink"/>
            </a:solidFill>
          </a:ln>
        </p:spPr>
        <p:txBody>
          <a:bodyPr bIns="91440"/>
          <a:lstStyle/>
          <a:p>
            <a:pPr algn="ctr" eaLnBrk="1" hangingPunct="1">
              <a:defRPr/>
            </a:pPr>
            <a:r>
              <a:rPr lang="th-TH" sz="5000" b="1" dirty="0" smtClean="0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FreesiaUPC" pitchFamily="34" charset="-34"/>
              </a:rPr>
              <a:t>การมอบหมาย/สั่งการ/ดำเนินงาน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1600200" y="1371600"/>
            <a:ext cx="6629400" cy="4495800"/>
          </a:xfrm>
        </p:spPr>
        <p:txBody>
          <a:bodyPr/>
          <a:lstStyle/>
          <a:p>
            <a:pPr marL="273050" indent="-273050" eaLnBrk="1" hangingPunct="1">
              <a:lnSpc>
                <a:spcPct val="90000"/>
              </a:lnSpc>
            </a:pPr>
            <a:r>
              <a:rPr lang="th-TH" sz="3600" b="1" dirty="0" smtClean="0">
                <a:solidFill>
                  <a:srgbClr val="FF00FF"/>
                </a:solidFill>
                <a:latin typeface="Angsana New" pitchFamily="18" charset="-34"/>
                <a:cs typeface="Angsana New" pitchFamily="18" charset="-34"/>
              </a:rPr>
              <a:t>ความชัดเจน-หน้าที่-ความรับผิดชอบ-อำนาจ</a:t>
            </a:r>
          </a:p>
          <a:p>
            <a:pPr marL="273050" indent="-273050" eaLnBrk="1" hangingPunct="1">
              <a:lnSpc>
                <a:spcPct val="90000"/>
              </a:lnSpc>
            </a:pPr>
            <a:r>
              <a:rPr lang="th-TH" sz="3600" b="1" dirty="0" smtClean="0">
                <a:solidFill>
                  <a:srgbClr val="FF00FF"/>
                </a:solidFill>
                <a:latin typeface="Angsana New" pitchFamily="18" charset="-34"/>
                <a:cs typeface="Angsana New" pitchFamily="18" charset="-34"/>
              </a:rPr>
              <a:t>กลไกการสนับสนุน</a:t>
            </a:r>
          </a:p>
          <a:p>
            <a:pPr marL="547688" lvl="1" indent="-228600" eaLnBrk="1" hangingPunct="1">
              <a:lnSpc>
                <a:spcPct val="90000"/>
              </a:lnSpc>
            </a:pPr>
            <a:r>
              <a:rPr lang="th-TH" sz="3600" b="1" dirty="0" smtClean="0">
                <a:solidFill>
                  <a:srgbClr val="6600CC"/>
                </a:solidFill>
                <a:latin typeface="Angsana New" pitchFamily="18" charset="-34"/>
                <a:cs typeface="Angsana New" pitchFamily="18" charset="-34"/>
              </a:rPr>
              <a:t>ระเบียบ/กฎหมาย</a:t>
            </a:r>
          </a:p>
          <a:p>
            <a:pPr marL="547688" lvl="1" indent="-228600" eaLnBrk="1" hangingPunct="1">
              <a:lnSpc>
                <a:spcPct val="90000"/>
              </a:lnSpc>
            </a:pPr>
            <a:r>
              <a:rPr lang="th-TH" sz="3600" b="1" dirty="0" smtClean="0">
                <a:solidFill>
                  <a:srgbClr val="6600CC"/>
                </a:solidFill>
                <a:latin typeface="Angsana New" pitchFamily="18" charset="-34"/>
                <a:cs typeface="Angsana New" pitchFamily="18" charset="-34"/>
              </a:rPr>
              <a:t>แรงจูงใจ</a:t>
            </a:r>
          </a:p>
          <a:p>
            <a:pPr marL="273050" indent="-273050" eaLnBrk="1" hangingPunct="1">
              <a:lnSpc>
                <a:spcPct val="90000"/>
              </a:lnSpc>
            </a:pPr>
            <a:r>
              <a:rPr lang="th-TH" sz="3600" b="1" dirty="0" smtClean="0">
                <a:solidFill>
                  <a:srgbClr val="FF00FF"/>
                </a:solidFill>
                <a:latin typeface="Angsana New" pitchFamily="18" charset="-34"/>
                <a:cs typeface="Angsana New" pitchFamily="18" charset="-34"/>
              </a:rPr>
              <a:t>การบริหารจัดการ</a:t>
            </a:r>
          </a:p>
          <a:p>
            <a:pPr marL="547688" lvl="1" indent="-228600" eaLnBrk="1" hangingPunct="1">
              <a:lnSpc>
                <a:spcPct val="90000"/>
              </a:lnSpc>
            </a:pPr>
            <a:r>
              <a:rPr lang="th-TH" sz="3600" b="1" dirty="0" smtClean="0">
                <a:solidFill>
                  <a:srgbClr val="6600CC"/>
                </a:solidFill>
                <a:latin typeface="Angsana New" pitchFamily="18" charset="-34"/>
                <a:cs typeface="Angsana New" pitchFamily="18" charset="-34"/>
              </a:rPr>
              <a:t>ประสิทธิภาพ</a:t>
            </a:r>
          </a:p>
          <a:p>
            <a:pPr marL="273050" indent="-273050" eaLnBrk="1" hangingPunct="1">
              <a:lnSpc>
                <a:spcPct val="90000"/>
              </a:lnSpc>
            </a:pPr>
            <a:r>
              <a:rPr lang="th-TH" sz="3600" b="1" dirty="0" smtClean="0">
                <a:solidFill>
                  <a:srgbClr val="FF00FF"/>
                </a:solidFill>
                <a:latin typeface="Angsana New" pitchFamily="18" charset="-34"/>
                <a:cs typeface="Angsana New" pitchFamily="18" charset="-34"/>
              </a:rPr>
              <a:t>ขีดความสามารถในการดำเนินงาน</a:t>
            </a:r>
          </a:p>
          <a:p>
            <a:pPr marL="547688" lvl="1" indent="-228600" eaLnBrk="1" hangingPunct="1">
              <a:lnSpc>
                <a:spcPct val="90000"/>
              </a:lnSpc>
            </a:pPr>
            <a:r>
              <a:rPr lang="th-TH" sz="3600" b="1" dirty="0" smtClean="0">
                <a:solidFill>
                  <a:srgbClr val="6600CC"/>
                </a:solidFill>
                <a:latin typeface="Angsana New" pitchFamily="18" charset="-34"/>
                <a:cs typeface="Angsana New" pitchFamily="18" charset="-34"/>
              </a:rPr>
              <a:t>ความรับผิดชอบ</a:t>
            </a:r>
            <a:endParaRPr lang="en-US" sz="3600" b="1" dirty="0" smtClean="0">
              <a:solidFill>
                <a:srgbClr val="6600CC"/>
              </a:solidFill>
              <a:latin typeface="Angsana New" pitchFamily="18" charset="-34"/>
              <a:cs typeface="Angsana New" pitchFamily="18" charset="-34"/>
            </a:endParaRPr>
          </a:p>
          <a:p>
            <a:pPr marL="547688" lvl="1" indent="-228600" eaLnBrk="1" hangingPunct="1">
              <a:lnSpc>
                <a:spcPct val="90000"/>
              </a:lnSpc>
            </a:pPr>
            <a:r>
              <a:rPr lang="th-TH" sz="3600" b="1" dirty="0" smtClean="0">
                <a:solidFill>
                  <a:srgbClr val="6600CC"/>
                </a:solidFill>
                <a:latin typeface="Angsana New" pitchFamily="18" charset="-34"/>
                <a:cs typeface="Angsana New" pitchFamily="18" charset="-34"/>
              </a:rPr>
              <a:t>จิตวิญญาณ</a:t>
            </a:r>
          </a:p>
        </p:txBody>
      </p:sp>
      <p:pic>
        <p:nvPicPr>
          <p:cNvPr id="99332" name="Picture 5" descr="Businessman_cries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2743200"/>
            <a:ext cx="1865313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 idx="4294967295"/>
          </p:nvPr>
        </p:nvSpPr>
        <p:spPr>
          <a:xfrm>
            <a:off x="381000" y="76200"/>
            <a:ext cx="8305800" cy="1295400"/>
          </a:xfrm>
          <a:solidFill>
            <a:srgbClr val="FFFF00"/>
          </a:solidFill>
          <a:ln w="38100">
            <a:solidFill>
              <a:schemeClr val="folHlink"/>
            </a:solidFill>
          </a:ln>
        </p:spPr>
        <p:txBody>
          <a:bodyPr bIns="91440"/>
          <a:lstStyle/>
          <a:p>
            <a:pPr algn="ctr" eaLnBrk="1" hangingPunct="1">
              <a:defRPr/>
            </a:pPr>
            <a:r>
              <a:rPr lang="th-TH" sz="4400" b="1" dirty="0" smtClean="0">
                <a:solidFill>
                  <a:schemeClr val="accent2">
                    <a:lumMod val="50000"/>
                  </a:schemeClr>
                </a:solidFill>
                <a:latin typeface="Angsana New" pitchFamily="18" charset="-34"/>
                <a:cs typeface="Angsana New" pitchFamily="18" charset="-34"/>
              </a:rPr>
              <a:t>ปัจจัยที่มีผลต่อการปฏิบัติตามนโยบาย </a:t>
            </a:r>
            <a:br>
              <a:rPr lang="th-TH" sz="4400" b="1" dirty="0" smtClean="0">
                <a:solidFill>
                  <a:schemeClr val="accent2">
                    <a:lumMod val="50000"/>
                  </a:schemeClr>
                </a:solidFill>
                <a:latin typeface="Angsana New" pitchFamily="18" charset="-34"/>
                <a:cs typeface="Angsana New" pitchFamily="18" charset="-34"/>
              </a:rPr>
            </a:br>
            <a:r>
              <a:rPr lang="th-TH" sz="4400" b="1" dirty="0" smtClean="0">
                <a:solidFill>
                  <a:schemeClr val="accent2">
                    <a:lumMod val="50000"/>
                  </a:schemeClr>
                </a:solidFill>
                <a:latin typeface="Angsana New" pitchFamily="18" charset="-34"/>
                <a:cs typeface="Angsana New" pitchFamily="18" charset="-34"/>
              </a:rPr>
              <a:t>เพื่อขับเคลื่อนยุทธศาสตร์</a:t>
            </a:r>
          </a:p>
        </p:txBody>
      </p:sp>
      <p:sp>
        <p:nvSpPr>
          <p:cNvPr id="100355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838200" y="1524000"/>
            <a:ext cx="7696200" cy="4419600"/>
          </a:xfrm>
        </p:spPr>
        <p:txBody>
          <a:bodyPr/>
          <a:lstStyle/>
          <a:p>
            <a:pPr marL="273050" indent="-273050" eaLnBrk="1" hangingPunct="1"/>
            <a:r>
              <a:rPr lang="th-TH" sz="3600" b="1" dirty="0" smtClean="0">
                <a:solidFill>
                  <a:srgbClr val="FF00FF"/>
                </a:solidFill>
                <a:latin typeface="Angsana New" pitchFamily="18" charset="-34"/>
                <a:cs typeface="Angsana New" pitchFamily="18" charset="-34"/>
              </a:rPr>
              <a:t>ลักษณะของนโยบาย-รูปธรรม ชัดเจน เข้าใจง่าย</a:t>
            </a:r>
          </a:p>
          <a:p>
            <a:pPr marL="273050" indent="-273050" eaLnBrk="1" hangingPunct="1"/>
            <a:r>
              <a:rPr lang="th-TH" sz="3600" b="1" dirty="0" smtClean="0">
                <a:solidFill>
                  <a:srgbClr val="FF00FF"/>
                </a:solidFill>
                <a:latin typeface="Angsana New" pitchFamily="18" charset="-34"/>
                <a:cs typeface="Angsana New" pitchFamily="18" charset="-34"/>
              </a:rPr>
              <a:t>เป้าหมายของนโยบาย-ไปถึงได้ สอดคล้องกับเป้าหมายของผู้ปฏิบัติ</a:t>
            </a:r>
          </a:p>
          <a:p>
            <a:pPr marL="273050" indent="-273050" eaLnBrk="1" hangingPunct="1"/>
            <a:r>
              <a:rPr lang="th-TH" sz="3600" b="1" dirty="0" smtClean="0">
                <a:solidFill>
                  <a:srgbClr val="FF00FF"/>
                </a:solidFill>
                <a:latin typeface="Angsana New" pitchFamily="18" charset="-34"/>
                <a:cs typeface="Angsana New" pitchFamily="18" charset="-34"/>
              </a:rPr>
              <a:t>ความเป็นไปได้ทางทฤษฎี/วิชาการ</a:t>
            </a:r>
          </a:p>
          <a:p>
            <a:pPr marL="273050" indent="-273050" eaLnBrk="1" hangingPunct="1"/>
            <a:r>
              <a:rPr lang="th-TH" sz="3600" b="1" dirty="0" smtClean="0">
                <a:solidFill>
                  <a:srgbClr val="FF00FF"/>
                </a:solidFill>
                <a:latin typeface="Angsana New" pitchFamily="18" charset="-34"/>
                <a:cs typeface="Angsana New" pitchFamily="18" charset="-34"/>
              </a:rPr>
              <a:t>ทรัพยากรเพียงพอ</a:t>
            </a:r>
          </a:p>
          <a:p>
            <a:pPr marL="273050" indent="-273050" eaLnBrk="1" hangingPunct="1"/>
            <a:r>
              <a:rPr lang="th-TH" sz="3600" b="1" dirty="0" smtClean="0">
                <a:solidFill>
                  <a:srgbClr val="FF00FF"/>
                </a:solidFill>
                <a:latin typeface="Angsana New" pitchFamily="18" charset="-34"/>
                <a:cs typeface="Angsana New" pitchFamily="18" charset="-34"/>
              </a:rPr>
              <a:t>ลักษณะของหน่วยปฏิบัติ (วัฒนธรรมองค์กร)</a:t>
            </a:r>
          </a:p>
          <a:p>
            <a:pPr marL="273050" indent="-273050" eaLnBrk="1" hangingPunct="1"/>
            <a:r>
              <a:rPr lang="th-TH" sz="3600" b="1" dirty="0" smtClean="0">
                <a:solidFill>
                  <a:srgbClr val="FF00FF"/>
                </a:solidFill>
                <a:latin typeface="Angsana New" pitchFamily="18" charset="-34"/>
                <a:cs typeface="Angsana New" pitchFamily="18" charset="-34"/>
              </a:rPr>
              <a:t>ศักยภาพของผู้ปฏิบัติ</a:t>
            </a:r>
          </a:p>
          <a:p>
            <a:pPr marL="273050" indent="-273050" eaLnBrk="1" hangingPunct="1"/>
            <a:r>
              <a:rPr lang="th-TH" sz="3600" b="1" dirty="0" smtClean="0">
                <a:solidFill>
                  <a:srgbClr val="FF00FF"/>
                </a:solidFill>
                <a:latin typeface="Angsana New" pitchFamily="18" charset="-34"/>
                <a:cs typeface="Angsana New" pitchFamily="18" charset="-34"/>
              </a:rPr>
              <a:t>การสนับสนุนทางการเมือง และสังคม</a:t>
            </a:r>
            <a:endParaRPr lang="th-TH" sz="3600" dirty="0" smtClean="0">
              <a:solidFill>
                <a:srgbClr val="FF00FF"/>
              </a:solidFill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100356" name="Picture 5" descr="tn_an1425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57975" y="5129212"/>
            <a:ext cx="2105025" cy="134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Picture 3" descr="sy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190729"/>
            <a:ext cx="8077200" cy="5635383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236548" name="Rectangle 4"/>
          <p:cNvSpPr>
            <a:spLocks noChangeArrowheads="1"/>
          </p:cNvSpPr>
          <p:nvPr/>
        </p:nvSpPr>
        <p:spPr bwMode="auto">
          <a:xfrm>
            <a:off x="990600" y="152400"/>
            <a:ext cx="7162800" cy="914400"/>
          </a:xfrm>
          <a:prstGeom prst="rect">
            <a:avLst/>
          </a:prstGeom>
          <a:solidFill>
            <a:srgbClr val="FF0000"/>
          </a:solidFill>
          <a:ln w="5715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th-TH" sz="5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  <a:cs typeface="Angsana New" pitchFamily="18" charset="-34"/>
              </a:rPr>
              <a:t>วงจรคุณภาพของ</a:t>
            </a:r>
            <a:r>
              <a:rPr lang="th-TH" sz="54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  <a:cs typeface="Angsana New" pitchFamily="18" charset="-34"/>
              </a:rPr>
              <a:t>เดม</a:t>
            </a:r>
            <a:r>
              <a:rPr lang="th-TH" sz="5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  <a:cs typeface="Angsana New" pitchFamily="18" charset="-34"/>
              </a:rPr>
              <a:t>มิ่ง</a:t>
            </a:r>
            <a:r>
              <a:rPr lang="th-TH" sz="5400" dirty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 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19113" y="228600"/>
            <a:ext cx="8015287" cy="914400"/>
          </a:xfrm>
        </p:spPr>
        <p:txBody>
          <a:bodyPr bIns="91440" anchor="b"/>
          <a:lstStyle/>
          <a:p>
            <a:pPr algn="ctr" eaLnBrk="1" hangingPunct="1"/>
            <a:r>
              <a:rPr lang="th-TH" sz="6000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การกำกับติดตาม/ประเมินผล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457200" y="1295400"/>
            <a:ext cx="8229600" cy="5429250"/>
          </a:xfrm>
        </p:spPr>
        <p:txBody>
          <a:bodyPr/>
          <a:lstStyle/>
          <a:p>
            <a:pPr marL="273050" indent="-273050" eaLnBrk="1" hangingPunct="1"/>
            <a:r>
              <a:rPr lang="th-TH" b="1" dirty="0" smtClean="0">
                <a:solidFill>
                  <a:srgbClr val="6600CC"/>
                </a:solidFill>
                <a:latin typeface="Angsana New" pitchFamily="18" charset="-34"/>
                <a:cs typeface="Angsana New" pitchFamily="18" charset="-34"/>
              </a:rPr>
              <a:t>ระบบการกำกับติดตาม</a:t>
            </a:r>
          </a:p>
          <a:p>
            <a:pPr marL="273050" indent="-273050" eaLnBrk="1" hangingPunct="1"/>
            <a:r>
              <a:rPr lang="th-TH" b="1" dirty="0" smtClean="0">
                <a:solidFill>
                  <a:srgbClr val="6600CC"/>
                </a:solidFill>
                <a:latin typeface="Angsana New" pitchFamily="18" charset="-34"/>
                <a:cs typeface="Angsana New" pitchFamily="18" charset="-34"/>
              </a:rPr>
              <a:t>กลไกในการแก้ไขปัญหาเฉพาะหน้า</a:t>
            </a:r>
          </a:p>
          <a:p>
            <a:pPr marL="273050" indent="-273050" eaLnBrk="1" hangingPunct="1"/>
            <a:r>
              <a:rPr lang="th-TH" b="1" dirty="0" smtClean="0">
                <a:solidFill>
                  <a:srgbClr val="6600CC"/>
                </a:solidFill>
                <a:latin typeface="Angsana New" pitchFamily="18" charset="-34"/>
                <a:cs typeface="Angsana New" pitchFamily="18" charset="-34"/>
              </a:rPr>
              <a:t>การประชาสัมพันธ์/รายงาน</a:t>
            </a:r>
          </a:p>
          <a:p>
            <a:pPr marL="273050" indent="-273050" eaLnBrk="1" hangingPunct="1"/>
            <a:r>
              <a:rPr lang="th-TH" b="1" dirty="0" smtClean="0">
                <a:solidFill>
                  <a:srgbClr val="6600CC"/>
                </a:solidFill>
                <a:latin typeface="Angsana New" pitchFamily="18" charset="-34"/>
                <a:cs typeface="Angsana New" pitchFamily="18" charset="-34"/>
              </a:rPr>
              <a:t>ระบบการประเมินผล</a:t>
            </a:r>
          </a:p>
          <a:p>
            <a:pPr marL="547688" lvl="1" indent="-228600" eaLnBrk="1" hangingPunct="1"/>
            <a:r>
              <a:rPr lang="th-TH" sz="3200" b="1" dirty="0" smtClean="0">
                <a:solidFill>
                  <a:srgbClr val="6600CC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3200" b="1" dirty="0" smtClean="0">
                <a:solidFill>
                  <a:srgbClr val="0066FF"/>
                </a:solidFill>
                <a:latin typeface="Angsana New" pitchFamily="18" charset="-34"/>
                <a:cs typeface="Angsana New" pitchFamily="18" charset="-34"/>
              </a:rPr>
              <a:t>เครื่องมือ-คน-จังหวะเวลา</a:t>
            </a:r>
          </a:p>
          <a:p>
            <a:pPr marL="547688" lvl="1" indent="-228600" eaLnBrk="1" hangingPunct="1"/>
            <a:r>
              <a:rPr lang="th-TH" sz="3200" b="1" dirty="0" smtClean="0">
                <a:solidFill>
                  <a:srgbClr val="0066FF"/>
                </a:solidFill>
                <a:latin typeface="Angsana New" pitchFamily="18" charset="-34"/>
                <a:cs typeface="Angsana New" pitchFamily="18" charset="-34"/>
              </a:rPr>
              <a:t> เทคนิควิธี</a:t>
            </a:r>
          </a:p>
          <a:p>
            <a:pPr marL="273050" indent="-273050" eaLnBrk="1" hangingPunct="1"/>
            <a:r>
              <a:rPr lang="th-TH" b="1" dirty="0" smtClean="0">
                <a:solidFill>
                  <a:srgbClr val="6600CC"/>
                </a:solidFill>
                <a:latin typeface="Angsana New" pitchFamily="18" charset="-34"/>
                <a:cs typeface="Angsana New" pitchFamily="18" charset="-34"/>
              </a:rPr>
              <a:t>การตรวจสอบ/ทบทวนนโยบาย</a:t>
            </a:r>
          </a:p>
          <a:p>
            <a:pPr marL="547688" lvl="1" indent="-228600" eaLnBrk="1" hangingPunct="1"/>
            <a:r>
              <a:rPr lang="th-TH" sz="3200" b="1" dirty="0" smtClean="0">
                <a:solidFill>
                  <a:srgbClr val="6600CC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3200" b="1" dirty="0" smtClean="0">
                <a:solidFill>
                  <a:srgbClr val="0066FF"/>
                </a:solidFill>
                <a:latin typeface="Angsana New" pitchFamily="18" charset="-34"/>
                <a:cs typeface="Angsana New" pitchFamily="18" charset="-34"/>
              </a:rPr>
              <a:t>เปรียบเทียบผลงานกับเป้าหมาย</a:t>
            </a:r>
          </a:p>
          <a:p>
            <a:pPr marL="547688" lvl="1" indent="-228600" eaLnBrk="1" hangingPunct="1"/>
            <a:r>
              <a:rPr lang="th-TH" sz="3200" b="1" dirty="0" smtClean="0">
                <a:solidFill>
                  <a:srgbClr val="0066FF"/>
                </a:solidFill>
                <a:latin typeface="Angsana New" pitchFamily="18" charset="-34"/>
                <a:cs typeface="Angsana New" pitchFamily="18" charset="-34"/>
              </a:rPr>
              <a:t> ความต่อเนื่องของนโยบาย</a:t>
            </a:r>
          </a:p>
        </p:txBody>
      </p:sp>
      <p:pic>
        <p:nvPicPr>
          <p:cNvPr id="102404" name="Picture 7" descr="tn_inbpp083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99225" y="4038600"/>
            <a:ext cx="186372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ctrTitle" idx="4294967295"/>
          </p:nvPr>
        </p:nvSpPr>
        <p:spPr>
          <a:xfrm>
            <a:off x="1143000" y="1447800"/>
            <a:ext cx="7239000" cy="2438400"/>
          </a:xfrm>
          <a:solidFill>
            <a:srgbClr val="FFFF00"/>
          </a:solidFill>
          <a:ln w="76200" cap="flat">
            <a:solidFill>
              <a:srgbClr val="008000"/>
            </a:solidFill>
            <a:prstDash val="sysDot"/>
          </a:ln>
          <a:effectLst>
            <a:outerShdw dist="71842" dir="2700000" algn="ctr" rotWithShape="0">
              <a:srgbClr val="FFFF00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th-TH" sz="4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  <a:cs typeface="FreesiaUPC" pitchFamily="34" charset="-34"/>
              </a:rPr>
              <a:t>นโยบายและจุดเน้นการดำเนินงาน สำนักงาน </a:t>
            </a:r>
            <a:r>
              <a:rPr lang="th-TH" sz="48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  <a:cs typeface="FreesiaUPC" pitchFamily="34" charset="-34"/>
              </a:rPr>
              <a:t>กศน.</a:t>
            </a:r>
            <a:r>
              <a:rPr lang="th-TH" sz="4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  <a:cs typeface="FreesiaUPC" pitchFamily="34" charset="-34"/>
              </a:rPr>
              <a:t> ปีงบประมาณ พ.ศ.2555</a:t>
            </a:r>
          </a:p>
        </p:txBody>
      </p:sp>
      <p:pic>
        <p:nvPicPr>
          <p:cNvPr id="37891" name="Picture 8" descr="copy_of_comedian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0400" y="4191000"/>
            <a:ext cx="183832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11150" y="314325"/>
            <a:ext cx="8604250" cy="981075"/>
          </a:xfrm>
        </p:spPr>
        <p:txBody>
          <a:bodyPr bIns="91440" anchor="b"/>
          <a:lstStyle/>
          <a:p>
            <a:pPr algn="ctr" eaLnBrk="1" hangingPunct="1"/>
            <a:r>
              <a:rPr lang="th-TH" sz="6000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การตรวจสอบวงจรนโยบาย</a:t>
            </a:r>
          </a:p>
        </p:txBody>
      </p:sp>
      <p:sp>
        <p:nvSpPr>
          <p:cNvPr id="103427" name="Line 13"/>
          <p:cNvSpPr>
            <a:spLocks noChangeShapeType="1"/>
          </p:cNvSpPr>
          <p:nvPr/>
        </p:nvSpPr>
        <p:spPr bwMode="auto">
          <a:xfrm flipV="1">
            <a:off x="2743200" y="3505200"/>
            <a:ext cx="865188" cy="142875"/>
          </a:xfrm>
          <a:prstGeom prst="line">
            <a:avLst/>
          </a:prstGeom>
          <a:noFill/>
          <a:ln w="38100">
            <a:solidFill>
              <a:srgbClr val="FF0066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th-TH"/>
          </a:p>
        </p:txBody>
      </p:sp>
      <p:sp>
        <p:nvSpPr>
          <p:cNvPr id="103428" name="Line 14"/>
          <p:cNvSpPr>
            <a:spLocks noChangeShapeType="1"/>
          </p:cNvSpPr>
          <p:nvPr/>
        </p:nvSpPr>
        <p:spPr bwMode="auto">
          <a:xfrm>
            <a:off x="5795963" y="3500438"/>
            <a:ext cx="936625" cy="215900"/>
          </a:xfrm>
          <a:prstGeom prst="line">
            <a:avLst/>
          </a:prstGeom>
          <a:noFill/>
          <a:ln w="38100">
            <a:solidFill>
              <a:srgbClr val="FF0066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th-TH"/>
          </a:p>
        </p:txBody>
      </p:sp>
      <p:sp>
        <p:nvSpPr>
          <p:cNvPr id="103429" name="AutoShape 16"/>
          <p:cNvSpPr>
            <a:spLocks noChangeArrowheads="1"/>
          </p:cNvSpPr>
          <p:nvPr/>
        </p:nvSpPr>
        <p:spPr bwMode="auto">
          <a:xfrm rot="-1982706">
            <a:off x="6096000" y="2133600"/>
            <a:ext cx="604838" cy="1219200"/>
          </a:xfrm>
          <a:prstGeom prst="curvedLeftArrow">
            <a:avLst>
              <a:gd name="adj1" fmla="val 40315"/>
              <a:gd name="adj2" fmla="val 80630"/>
              <a:gd name="adj3" fmla="val 33333"/>
            </a:avLst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th-TH" b="0">
              <a:cs typeface="Angsana New" pitchFamily="18" charset="-34"/>
            </a:endParaRPr>
          </a:p>
        </p:txBody>
      </p:sp>
      <p:sp>
        <p:nvSpPr>
          <p:cNvPr id="103430" name="Text Box 17"/>
          <p:cNvSpPr txBox="1">
            <a:spLocks noChangeArrowheads="1"/>
          </p:cNvSpPr>
          <p:nvPr/>
        </p:nvSpPr>
        <p:spPr bwMode="auto">
          <a:xfrm>
            <a:off x="3759200" y="1668463"/>
            <a:ext cx="1841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th-TH" b="0">
              <a:cs typeface="Angsana New" pitchFamily="18" charset="-34"/>
            </a:endParaRPr>
          </a:p>
        </p:txBody>
      </p:sp>
      <p:sp>
        <p:nvSpPr>
          <p:cNvPr id="103431" name="Oval 22"/>
          <p:cNvSpPr>
            <a:spLocks noChangeArrowheads="1"/>
          </p:cNvSpPr>
          <p:nvPr/>
        </p:nvSpPr>
        <p:spPr bwMode="auto">
          <a:xfrm>
            <a:off x="3563938" y="1484313"/>
            <a:ext cx="2160587" cy="1152525"/>
          </a:xfrm>
          <a:prstGeom prst="ellipse">
            <a:avLst/>
          </a:prstGeom>
          <a:solidFill>
            <a:srgbClr val="FFFF00"/>
          </a:solidFill>
          <a:ln w="38100">
            <a:solidFill>
              <a:srgbClr val="000099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2000">
                <a:solidFill>
                  <a:srgbClr val="FF0066"/>
                </a:solidFill>
                <a:cs typeface="FreesiaUPC" pitchFamily="34" charset="-34"/>
              </a:rPr>
              <a:t>1:</a:t>
            </a:r>
          </a:p>
          <a:p>
            <a:pPr algn="ctr" eaLnBrk="1" hangingPunct="1"/>
            <a:r>
              <a:rPr lang="th-TH" sz="2000">
                <a:solidFill>
                  <a:srgbClr val="000099"/>
                </a:solidFill>
                <a:cs typeface="FreesiaUPC" pitchFamily="34" charset="-34"/>
              </a:rPr>
              <a:t>การระบุปัญหา /</a:t>
            </a:r>
          </a:p>
          <a:p>
            <a:pPr algn="ctr" eaLnBrk="1" hangingPunct="1"/>
            <a:r>
              <a:rPr lang="th-TH" sz="2000">
                <a:solidFill>
                  <a:srgbClr val="000099"/>
                </a:solidFill>
                <a:cs typeface="FreesiaUPC" pitchFamily="34" charset="-34"/>
              </a:rPr>
              <a:t>ประเด็นนโยบาย</a:t>
            </a:r>
            <a:endParaRPr lang="th-TH" sz="2000" b="0">
              <a:solidFill>
                <a:srgbClr val="000099"/>
              </a:solidFill>
              <a:cs typeface="FreesiaUPC" pitchFamily="34" charset="-34"/>
            </a:endParaRPr>
          </a:p>
        </p:txBody>
      </p:sp>
      <p:sp>
        <p:nvSpPr>
          <p:cNvPr id="103432" name="Oval 24"/>
          <p:cNvSpPr>
            <a:spLocks noChangeArrowheads="1"/>
          </p:cNvSpPr>
          <p:nvPr/>
        </p:nvSpPr>
        <p:spPr bwMode="auto">
          <a:xfrm>
            <a:off x="6443663" y="3573463"/>
            <a:ext cx="1944687" cy="1081087"/>
          </a:xfrm>
          <a:prstGeom prst="ellipse">
            <a:avLst/>
          </a:prstGeom>
          <a:solidFill>
            <a:srgbClr val="FFFF00"/>
          </a:solidFill>
          <a:ln w="38100">
            <a:solidFill>
              <a:srgbClr val="000099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2000">
                <a:solidFill>
                  <a:srgbClr val="FF0066"/>
                </a:solidFill>
                <a:cs typeface="FreesiaUPC" pitchFamily="34" charset="-34"/>
              </a:rPr>
              <a:t>2:</a:t>
            </a:r>
          </a:p>
          <a:p>
            <a:pPr algn="ctr" eaLnBrk="1" hangingPunct="1"/>
            <a:r>
              <a:rPr lang="th-TH" sz="2000">
                <a:solidFill>
                  <a:srgbClr val="000099"/>
                </a:solidFill>
                <a:cs typeface="FreesiaUPC" pitchFamily="34" charset="-34"/>
              </a:rPr>
              <a:t>การพัฒนานโยบาย</a:t>
            </a:r>
          </a:p>
        </p:txBody>
      </p:sp>
      <p:sp>
        <p:nvSpPr>
          <p:cNvPr id="103433" name="Oval 25"/>
          <p:cNvSpPr>
            <a:spLocks noChangeArrowheads="1"/>
          </p:cNvSpPr>
          <p:nvPr/>
        </p:nvSpPr>
        <p:spPr bwMode="auto">
          <a:xfrm>
            <a:off x="3563938" y="3068638"/>
            <a:ext cx="2160587" cy="1152525"/>
          </a:xfrm>
          <a:prstGeom prst="ellipse">
            <a:avLst/>
          </a:prstGeom>
          <a:solidFill>
            <a:srgbClr val="FFFF00"/>
          </a:solidFill>
          <a:ln w="38100">
            <a:solidFill>
              <a:srgbClr val="000099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2000">
                <a:solidFill>
                  <a:srgbClr val="FF0066"/>
                </a:solidFill>
                <a:cs typeface="FreesiaUPC" pitchFamily="34" charset="-34"/>
              </a:rPr>
              <a:t>5:</a:t>
            </a:r>
          </a:p>
          <a:p>
            <a:pPr algn="ctr" eaLnBrk="1" hangingPunct="1"/>
            <a:r>
              <a:rPr lang="th-TH" sz="2200">
                <a:solidFill>
                  <a:srgbClr val="000099"/>
                </a:solidFill>
                <a:cs typeface="FreesiaUPC" pitchFamily="34" charset="-34"/>
              </a:rPr>
              <a:t>การทบทวนนโยบาย</a:t>
            </a:r>
          </a:p>
          <a:p>
            <a:pPr algn="ctr" eaLnBrk="1" hangingPunct="1"/>
            <a:endParaRPr lang="th-TH" sz="2000" b="0">
              <a:cs typeface="FreesiaUPC" pitchFamily="34" charset="-34"/>
            </a:endParaRPr>
          </a:p>
        </p:txBody>
      </p:sp>
      <p:sp>
        <p:nvSpPr>
          <p:cNvPr id="103434" name="Oval 26"/>
          <p:cNvSpPr>
            <a:spLocks noChangeArrowheads="1"/>
          </p:cNvSpPr>
          <p:nvPr/>
        </p:nvSpPr>
        <p:spPr bwMode="auto">
          <a:xfrm>
            <a:off x="900113" y="3500438"/>
            <a:ext cx="2160587" cy="1150937"/>
          </a:xfrm>
          <a:prstGeom prst="ellipse">
            <a:avLst/>
          </a:prstGeom>
          <a:solidFill>
            <a:srgbClr val="FFFF00"/>
          </a:solidFill>
          <a:ln w="38100">
            <a:solidFill>
              <a:srgbClr val="000099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2000">
                <a:solidFill>
                  <a:srgbClr val="FF0066"/>
                </a:solidFill>
                <a:cs typeface="FreesiaUPC" pitchFamily="34" charset="-34"/>
              </a:rPr>
              <a:t>4:</a:t>
            </a:r>
          </a:p>
          <a:p>
            <a:pPr algn="ctr" eaLnBrk="1" hangingPunct="1"/>
            <a:r>
              <a:rPr lang="th-TH" sz="2400">
                <a:solidFill>
                  <a:srgbClr val="000099"/>
                </a:solidFill>
                <a:cs typeface="FreesiaUPC" pitchFamily="34" charset="-34"/>
              </a:rPr>
              <a:t>การประเมินนโยบาย</a:t>
            </a:r>
          </a:p>
          <a:p>
            <a:pPr algn="ctr" eaLnBrk="1" hangingPunct="1"/>
            <a:endParaRPr lang="th-TH" sz="2000" b="0">
              <a:cs typeface="FreesiaUPC" pitchFamily="34" charset="-34"/>
            </a:endParaRPr>
          </a:p>
        </p:txBody>
      </p:sp>
      <p:sp>
        <p:nvSpPr>
          <p:cNvPr id="103435" name="AutoShape 27"/>
          <p:cNvSpPr>
            <a:spLocks noChangeArrowheads="1"/>
          </p:cNvSpPr>
          <p:nvPr/>
        </p:nvSpPr>
        <p:spPr bwMode="auto">
          <a:xfrm rot="2646535">
            <a:off x="6248400" y="4724400"/>
            <a:ext cx="604838" cy="1219200"/>
          </a:xfrm>
          <a:prstGeom prst="curvedLeftArrow">
            <a:avLst>
              <a:gd name="adj1" fmla="val 40315"/>
              <a:gd name="adj2" fmla="val 80630"/>
              <a:gd name="adj3" fmla="val 33333"/>
            </a:avLst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th-TH" b="0">
              <a:cs typeface="Angsana New" pitchFamily="18" charset="-34"/>
            </a:endParaRPr>
          </a:p>
        </p:txBody>
      </p:sp>
      <p:sp>
        <p:nvSpPr>
          <p:cNvPr id="103436" name="Oval 29"/>
          <p:cNvSpPr>
            <a:spLocks noChangeArrowheads="1"/>
          </p:cNvSpPr>
          <p:nvPr/>
        </p:nvSpPr>
        <p:spPr bwMode="auto">
          <a:xfrm>
            <a:off x="3563938" y="4868863"/>
            <a:ext cx="2159000" cy="1081087"/>
          </a:xfrm>
          <a:prstGeom prst="ellipse">
            <a:avLst/>
          </a:prstGeom>
          <a:solidFill>
            <a:srgbClr val="FFFF00"/>
          </a:solidFill>
          <a:ln w="38100">
            <a:solidFill>
              <a:srgbClr val="000099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2000">
                <a:solidFill>
                  <a:srgbClr val="FF0066"/>
                </a:solidFill>
                <a:cs typeface="FreesiaUPC" pitchFamily="34" charset="-34"/>
              </a:rPr>
              <a:t>3:</a:t>
            </a:r>
          </a:p>
          <a:p>
            <a:pPr algn="ctr" eaLnBrk="1" hangingPunct="1"/>
            <a:r>
              <a:rPr lang="th-TH" sz="2000">
                <a:solidFill>
                  <a:srgbClr val="000099"/>
                </a:solidFill>
                <a:cs typeface="FreesiaUPC" pitchFamily="34" charset="-34"/>
              </a:rPr>
              <a:t>การนำนโยบาย</a:t>
            </a:r>
          </a:p>
          <a:p>
            <a:pPr algn="ctr" eaLnBrk="1" hangingPunct="1"/>
            <a:r>
              <a:rPr lang="th-TH" sz="2000">
                <a:solidFill>
                  <a:srgbClr val="000099"/>
                </a:solidFill>
                <a:cs typeface="FreesiaUPC" pitchFamily="34" charset="-34"/>
              </a:rPr>
              <a:t>สู่การปฏิบัติ</a:t>
            </a:r>
          </a:p>
        </p:txBody>
      </p:sp>
      <p:sp>
        <p:nvSpPr>
          <p:cNvPr id="103437" name="AutoShape 30"/>
          <p:cNvSpPr>
            <a:spLocks noChangeArrowheads="1"/>
          </p:cNvSpPr>
          <p:nvPr/>
        </p:nvSpPr>
        <p:spPr bwMode="auto">
          <a:xfrm rot="8634526">
            <a:off x="2514600" y="4724400"/>
            <a:ext cx="604838" cy="1219200"/>
          </a:xfrm>
          <a:prstGeom prst="curvedLeftArrow">
            <a:avLst>
              <a:gd name="adj1" fmla="val 40315"/>
              <a:gd name="adj2" fmla="val 80630"/>
              <a:gd name="adj3" fmla="val 33333"/>
            </a:avLst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eaLnBrk="1" hangingPunct="1"/>
            <a:endParaRPr lang="th-TH" b="0">
              <a:cs typeface="Angsana New" pitchFamily="18" charset="-34"/>
            </a:endParaRPr>
          </a:p>
        </p:txBody>
      </p:sp>
      <p:sp>
        <p:nvSpPr>
          <p:cNvPr id="103438" name="AutoShape 31"/>
          <p:cNvSpPr>
            <a:spLocks noChangeArrowheads="1"/>
          </p:cNvSpPr>
          <p:nvPr/>
        </p:nvSpPr>
        <p:spPr bwMode="auto">
          <a:xfrm rot="-8745354">
            <a:off x="2590800" y="2057400"/>
            <a:ext cx="604838" cy="1219200"/>
          </a:xfrm>
          <a:prstGeom prst="curvedLeftArrow">
            <a:avLst>
              <a:gd name="adj1" fmla="val 40315"/>
              <a:gd name="adj2" fmla="val 80630"/>
              <a:gd name="adj3" fmla="val 33333"/>
            </a:avLst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eaLnBrk="1" hangingPunct="1"/>
            <a:endParaRPr lang="th-TH" b="0">
              <a:cs typeface="Angsana New" pitchFamily="18" charset="-34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7" name="Picture 6" descr="เดิยขึ้นบันไดClip art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4779962"/>
            <a:ext cx="2667000" cy="200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450" name="Title 1"/>
          <p:cNvSpPr>
            <a:spLocks noGrp="1"/>
          </p:cNvSpPr>
          <p:nvPr>
            <p:ph type="title" idx="4294967295"/>
          </p:nvPr>
        </p:nvSpPr>
        <p:spPr>
          <a:xfrm>
            <a:off x="304800" y="381000"/>
            <a:ext cx="8458200" cy="914400"/>
          </a:xfrm>
        </p:spPr>
        <p:txBody>
          <a:bodyPr bIns="91440" anchor="b"/>
          <a:lstStyle/>
          <a:p>
            <a:pPr algn="ctr" eaLnBrk="1" hangingPunct="1"/>
            <a:r>
              <a:rPr lang="th-TH" sz="6000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วัตถุประสงค์ของการตรวจสอบ</a:t>
            </a:r>
          </a:p>
        </p:txBody>
      </p:sp>
      <p:sp>
        <p:nvSpPr>
          <p:cNvPr id="104451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381000" y="1447800"/>
            <a:ext cx="8534400" cy="4419600"/>
          </a:xfrm>
        </p:spPr>
        <p:txBody>
          <a:bodyPr/>
          <a:lstStyle/>
          <a:p>
            <a:pPr marL="273050" indent="-273050" eaLnBrk="1" hangingPunct="1">
              <a:lnSpc>
                <a:spcPct val="90000"/>
              </a:lnSpc>
              <a:buFontTx/>
              <a:buNone/>
            </a:pPr>
            <a:r>
              <a:rPr lang="th-TH" sz="4800" b="1" dirty="0" smtClean="0">
                <a:solidFill>
                  <a:schemeClr val="hlink"/>
                </a:solidFill>
                <a:latin typeface="Angsana New" pitchFamily="18" charset="-34"/>
                <a:cs typeface="Angsana New" pitchFamily="18" charset="-34"/>
              </a:rPr>
              <a:t>เพื่อประเมินการขับเคลื่อนยุทธศาสตร์</a:t>
            </a:r>
          </a:p>
          <a:p>
            <a:pPr marL="273050" indent="-27305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th-TH" sz="4000" b="1" dirty="0" smtClean="0">
                <a:solidFill>
                  <a:srgbClr val="6600CC"/>
                </a:solidFill>
                <a:latin typeface="Angsana New" pitchFamily="18" charset="-34"/>
                <a:cs typeface="Angsana New" pitchFamily="18" charset="-34"/>
              </a:rPr>
              <a:t>    </a:t>
            </a:r>
            <a:r>
              <a:rPr lang="th-TH" sz="3600" b="1" dirty="0" smtClean="0">
                <a:solidFill>
                  <a:srgbClr val="6600CC"/>
                </a:solidFill>
                <a:latin typeface="Angsana New" pitchFamily="18" charset="-34"/>
                <a:cs typeface="Angsana New" pitchFamily="18" charset="-34"/>
              </a:rPr>
              <a:t>มีการปฏิบัติตามนโยบายหรือไม่</a:t>
            </a:r>
          </a:p>
          <a:p>
            <a:pPr marL="273050" indent="-27305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th-TH" sz="3600" b="1" dirty="0" smtClean="0">
                <a:solidFill>
                  <a:srgbClr val="6600CC"/>
                </a:solidFill>
                <a:latin typeface="Angsana New" pitchFamily="18" charset="-34"/>
                <a:cs typeface="Angsana New" pitchFamily="18" charset="-34"/>
              </a:rPr>
              <a:t>    การดำเนินงานบรรลุเป้าหมายของนโยบายหรือไม่</a:t>
            </a:r>
          </a:p>
          <a:p>
            <a:pPr marL="273050" indent="-27305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th-TH" sz="3600" b="1" dirty="0" smtClean="0">
                <a:solidFill>
                  <a:srgbClr val="6600CC"/>
                </a:solidFill>
                <a:latin typeface="Angsana New" pitchFamily="18" charset="-34"/>
                <a:cs typeface="Angsana New" pitchFamily="18" charset="-34"/>
              </a:rPr>
              <a:t>    นโยบายที่กำหนดขึ้นแก้ไขปัญหา หรือสนองความต้องการ</a:t>
            </a:r>
            <a:br>
              <a:rPr lang="th-TH" sz="3600" b="1" dirty="0" smtClean="0">
                <a:solidFill>
                  <a:srgbClr val="6600CC"/>
                </a:solidFill>
                <a:latin typeface="Angsana New" pitchFamily="18" charset="-34"/>
                <a:cs typeface="Angsana New" pitchFamily="18" charset="-34"/>
              </a:rPr>
            </a:br>
            <a:r>
              <a:rPr lang="th-TH" sz="3600" b="1" dirty="0" smtClean="0">
                <a:solidFill>
                  <a:srgbClr val="6600CC"/>
                </a:solidFill>
                <a:latin typeface="Angsana New" pitchFamily="18" charset="-34"/>
                <a:cs typeface="Angsana New" pitchFamily="18" charset="-34"/>
              </a:rPr>
              <a:t>  หรือไม่</a:t>
            </a:r>
          </a:p>
          <a:p>
            <a:pPr marL="273050" indent="-27305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th-TH" sz="3600" b="1" dirty="0" smtClean="0">
                <a:solidFill>
                  <a:srgbClr val="6600CC"/>
                </a:solidFill>
                <a:latin typeface="Angsana New" pitchFamily="18" charset="-34"/>
                <a:cs typeface="Angsana New" pitchFamily="18" charset="-34"/>
              </a:rPr>
              <a:t>    มีความจำเป็นต้องปรับปรุง แก้ไขนโยบายหรือไม่</a:t>
            </a:r>
          </a:p>
          <a:p>
            <a:pPr marL="273050" indent="-27305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th-TH" sz="3600" b="1" dirty="0" smtClean="0">
                <a:solidFill>
                  <a:srgbClr val="6600CC"/>
                </a:solidFill>
                <a:latin typeface="Angsana New" pitchFamily="18" charset="-34"/>
                <a:cs typeface="Angsana New" pitchFamily="18" charset="-34"/>
              </a:rPr>
              <a:t>    นโยบายดังกล่าวยังมีความจำเป็นต้องดำเนินการต่อไป </a:t>
            </a:r>
            <a:br>
              <a:rPr lang="th-TH" sz="3600" b="1" dirty="0" smtClean="0">
                <a:solidFill>
                  <a:srgbClr val="6600CC"/>
                </a:solidFill>
                <a:latin typeface="Angsana New" pitchFamily="18" charset="-34"/>
                <a:cs typeface="Angsana New" pitchFamily="18" charset="-34"/>
              </a:rPr>
            </a:br>
            <a:r>
              <a:rPr lang="th-TH" sz="3600" b="1" dirty="0" smtClean="0">
                <a:solidFill>
                  <a:srgbClr val="6600CC"/>
                </a:solidFill>
                <a:latin typeface="Angsana New" pitchFamily="18" charset="-34"/>
                <a:cs typeface="Angsana New" pitchFamily="18" charset="-34"/>
              </a:rPr>
              <a:t>  หรือไม่</a:t>
            </a:r>
          </a:p>
        </p:txBody>
      </p:sp>
      <p:pic>
        <p:nvPicPr>
          <p:cNvPr id="104452" name="Picture 9" descr="gcute12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460625"/>
            <a:ext cx="2286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453" name="Picture 10" descr="gcute12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079750"/>
            <a:ext cx="2286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454" name="Picture 11" descr="gcute12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685736"/>
            <a:ext cx="2286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455" name="Picture 12" descr="gcute12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4750239"/>
            <a:ext cx="2286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456" name="Picture 13" descr="gcute12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5382166"/>
            <a:ext cx="2286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Title 1"/>
          <p:cNvSpPr>
            <a:spLocks noGrp="1"/>
          </p:cNvSpPr>
          <p:nvPr>
            <p:ph type="title" idx="4294967295"/>
          </p:nvPr>
        </p:nvSpPr>
        <p:spPr>
          <a:xfrm>
            <a:off x="228600" y="304800"/>
            <a:ext cx="8015288" cy="914400"/>
          </a:xfrm>
        </p:spPr>
        <p:txBody>
          <a:bodyPr bIns="91440" anchor="b"/>
          <a:lstStyle/>
          <a:p>
            <a:pPr algn="ctr" eaLnBrk="1" hangingPunct="1"/>
            <a:r>
              <a:rPr lang="th-TH" sz="6000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ผลของการตรวจสอบนโยบาย</a:t>
            </a:r>
          </a:p>
        </p:txBody>
      </p:sp>
      <p:sp>
        <p:nvSpPr>
          <p:cNvPr id="105475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304800" y="1219200"/>
            <a:ext cx="8610600" cy="4419600"/>
          </a:xfrm>
        </p:spPr>
        <p:txBody>
          <a:bodyPr/>
          <a:lstStyle/>
          <a:p>
            <a:pPr marL="273050" indent="-273050" eaLnBrk="1" hangingPunct="1">
              <a:buFontTx/>
              <a:buNone/>
            </a:pPr>
            <a:r>
              <a:rPr lang="th-TH" sz="3600" b="1" dirty="0" smtClean="0">
                <a:solidFill>
                  <a:schemeClr val="accent2">
                    <a:lumMod val="50000"/>
                  </a:schemeClr>
                </a:solidFill>
                <a:latin typeface="Angsana New" pitchFamily="18" charset="-34"/>
                <a:cs typeface="Angsana New" pitchFamily="18" charset="-34"/>
              </a:rPr>
              <a:t>1. ถ้ายังไม่บรรลุเป้าหมาย และแนวนโยบายถูกต้อง -ดำเนินการต่อ</a:t>
            </a:r>
          </a:p>
          <a:p>
            <a:pPr marL="273050" indent="-273050" eaLnBrk="1" hangingPunct="1">
              <a:buFontTx/>
              <a:buNone/>
            </a:pPr>
            <a:r>
              <a:rPr lang="th-TH" sz="3600" b="1" dirty="0" smtClean="0">
                <a:solidFill>
                  <a:schemeClr val="accent2">
                    <a:lumMod val="50000"/>
                  </a:schemeClr>
                </a:solidFill>
                <a:latin typeface="Angsana New" pitchFamily="18" charset="-34"/>
                <a:cs typeface="Angsana New" pitchFamily="18" charset="-34"/>
              </a:rPr>
              <a:t>2. ถ้ายังไม่บรรลุเป้าหมาย และแนวนโยบายถูกต้อง แต่แผนการดำเนินงานไม่เหมาะสม –ปรับแผนยุทธศาสตร์ใหม่...</a:t>
            </a:r>
          </a:p>
          <a:p>
            <a:pPr marL="273050" indent="-273050" eaLnBrk="1" hangingPunct="1">
              <a:buFontTx/>
              <a:buNone/>
            </a:pPr>
            <a:r>
              <a:rPr lang="th-TH" sz="3600" b="1" dirty="0" smtClean="0">
                <a:solidFill>
                  <a:schemeClr val="accent2">
                    <a:lumMod val="50000"/>
                  </a:schemeClr>
                </a:solidFill>
                <a:latin typeface="Angsana New" pitchFamily="18" charset="-34"/>
                <a:cs typeface="Angsana New" pitchFamily="18" charset="-34"/>
              </a:rPr>
              <a:t>3. ถ้ายังไม่บรรลุเป้าหมาย แต่แนวนโยบายไม่เหมาะสม - ทบทวนนโยบาย</a:t>
            </a:r>
          </a:p>
          <a:p>
            <a:pPr marL="273050" indent="-273050" eaLnBrk="1" hangingPunct="1">
              <a:buFontTx/>
              <a:buNone/>
            </a:pPr>
            <a:r>
              <a:rPr lang="th-TH" sz="3600" b="1" dirty="0" smtClean="0">
                <a:solidFill>
                  <a:schemeClr val="accent2">
                    <a:lumMod val="50000"/>
                  </a:schemeClr>
                </a:solidFill>
                <a:latin typeface="Angsana New" pitchFamily="18" charset="-34"/>
                <a:cs typeface="Angsana New" pitchFamily="18" charset="-34"/>
              </a:rPr>
              <a:t>4. ถ้าบรรลุเป้าหมาย แต่ปัญหายังอยู่ - ทบทวนนโยบาย</a:t>
            </a:r>
          </a:p>
          <a:p>
            <a:pPr marL="273050" indent="-273050" eaLnBrk="1" hangingPunct="1">
              <a:buFontTx/>
              <a:buNone/>
            </a:pPr>
            <a:r>
              <a:rPr lang="th-TH" sz="3600" b="1" dirty="0" smtClean="0">
                <a:solidFill>
                  <a:schemeClr val="accent2">
                    <a:lumMod val="50000"/>
                  </a:schemeClr>
                </a:solidFill>
                <a:latin typeface="Angsana New" pitchFamily="18" charset="-34"/>
                <a:cs typeface="Angsana New" pitchFamily="18" charset="-34"/>
              </a:rPr>
              <a:t>5. ถ้าบรรลุเป้าหมาย และปัญหาได้รับการแก้ไข-ยุตินโยบาย</a:t>
            </a:r>
          </a:p>
        </p:txBody>
      </p:sp>
      <p:pic>
        <p:nvPicPr>
          <p:cNvPr id="105476" name="Picture 6" descr="gfight04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4876800"/>
            <a:ext cx="317182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Title 1"/>
          <p:cNvSpPr>
            <a:spLocks noGrp="1"/>
          </p:cNvSpPr>
          <p:nvPr>
            <p:ph type="title" idx="4294967295"/>
          </p:nvPr>
        </p:nvSpPr>
        <p:spPr>
          <a:xfrm>
            <a:off x="442913" y="381000"/>
            <a:ext cx="8015287" cy="914400"/>
          </a:xfrm>
        </p:spPr>
        <p:txBody>
          <a:bodyPr bIns="91440" anchor="b"/>
          <a:lstStyle/>
          <a:p>
            <a:pPr algn="ctr" eaLnBrk="1" hangingPunct="1"/>
            <a:r>
              <a:rPr lang="th-TH" sz="6000" b="1" dirty="0" smtClean="0">
                <a:solidFill>
                  <a:schemeClr val="accent2">
                    <a:lumMod val="50000"/>
                  </a:schemeClr>
                </a:solidFill>
                <a:latin typeface="Angsana New" pitchFamily="18" charset="-34"/>
                <a:cs typeface="Angsana New" pitchFamily="18" charset="-34"/>
              </a:rPr>
              <a:t>ข้อสังเกตส่งท้าย</a:t>
            </a:r>
          </a:p>
        </p:txBody>
      </p:sp>
      <p:sp>
        <p:nvSpPr>
          <p:cNvPr id="106499" name="Content Placeholder 2"/>
          <p:cNvSpPr>
            <a:spLocks noGrp="1"/>
          </p:cNvSpPr>
          <p:nvPr>
            <p:ph sz="quarter" idx="4294967295"/>
          </p:nvPr>
        </p:nvSpPr>
        <p:spPr/>
        <p:txBody>
          <a:bodyPr/>
          <a:lstStyle/>
          <a:p>
            <a:pPr marL="273050" indent="-273050" eaLnBrk="1" hangingPunct="1">
              <a:buFont typeface="Wingdings" pitchFamily="2" charset="2"/>
              <a:buNone/>
            </a:pPr>
            <a:r>
              <a:rPr lang="th-TH" b="1" dirty="0" smtClean="0">
                <a:solidFill>
                  <a:srgbClr val="6600CC"/>
                </a:solidFill>
                <a:cs typeface="FreesiaUPC" pitchFamily="34" charset="-34"/>
              </a:rPr>
              <a:t>  นโยบายเป็นเครื่องมือชี้ทิศทางในการขับเคลื่อนยุทธศาสตร์โดยมีเป้าหมายของนโยบายเป็นหลักชัย </a:t>
            </a:r>
          </a:p>
          <a:p>
            <a:pPr marL="273050" indent="-273050" eaLnBrk="1" hangingPunct="1">
              <a:buFont typeface="Wingdings" pitchFamily="2" charset="2"/>
              <a:buNone/>
            </a:pPr>
            <a:r>
              <a:rPr lang="th-TH" b="1" dirty="0" smtClean="0">
                <a:solidFill>
                  <a:srgbClr val="6600CC"/>
                </a:solidFill>
                <a:cs typeface="FreesiaUPC" pitchFamily="34" charset="-34"/>
              </a:rPr>
              <a:t>   การเปลี่ยนหลักชัย อาจส่งผลต่อการเปลี่ยนทิศทางในการทำงาน ซึ่งหมายถึงการเปลี่ยนนโยบาย</a:t>
            </a:r>
          </a:p>
          <a:p>
            <a:pPr marL="273050" indent="-273050" eaLnBrk="1" hangingPunct="1">
              <a:buFont typeface="Wingdings" pitchFamily="2" charset="2"/>
              <a:buNone/>
            </a:pPr>
            <a:r>
              <a:rPr lang="th-TH" b="1" dirty="0" smtClean="0">
                <a:solidFill>
                  <a:srgbClr val="6600CC"/>
                </a:solidFill>
                <a:cs typeface="FreesiaUPC" pitchFamily="34" charset="-34"/>
              </a:rPr>
              <a:t>  การไปถึงหลักชัยอาจมีหลายยุทธศาสตร์และการกำหนดวิธีการที่เหมาะสมทำให้มีโอกาสไปถึงหลักชัยได้สูงกว่า</a:t>
            </a:r>
          </a:p>
          <a:p>
            <a:pPr marL="273050" indent="-273050" eaLnBrk="1" hangingPunct="1">
              <a:buFont typeface="Wingdings" pitchFamily="2" charset="2"/>
              <a:buNone/>
            </a:pPr>
            <a:r>
              <a:rPr lang="th-TH" b="1" dirty="0" smtClean="0">
                <a:solidFill>
                  <a:srgbClr val="6600CC"/>
                </a:solidFill>
                <a:cs typeface="FreesiaUPC" pitchFamily="34" charset="-34"/>
              </a:rPr>
              <a:t>  การนำนโยบายสู่การปฏิบัติคือการออกแรงขับเคลื่อนยุทธศาสตร์ไปในทิศทางที่กำหนด เพื่อให้ไปถึงหลักชัย</a:t>
            </a:r>
          </a:p>
        </p:txBody>
      </p:sp>
      <p:pic>
        <p:nvPicPr>
          <p:cNvPr id="106500" name="Picture 7" descr="gcute12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752600"/>
            <a:ext cx="266700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501" name="Picture 8" descr="gcute12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865876"/>
            <a:ext cx="266700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502" name="Picture 9" descr="gcute12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932676"/>
            <a:ext cx="266700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503" name="Picture 10" descr="gcute12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4993616"/>
            <a:ext cx="266700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504" name="Picture 11" descr="j0286672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10463" y="4495800"/>
            <a:ext cx="1633537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2743200"/>
            <a:ext cx="8153400" cy="1569660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  <a:prstDash val="dash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th-TH" sz="4800" dirty="0" smtClean="0">
                <a:solidFill>
                  <a:srgbClr val="FF0000"/>
                </a:solidFill>
                <a:cs typeface="+mj-cs"/>
              </a:rPr>
              <a:t>การพัฒนาครูอาสา สำหรับการเป็นผู้นำ ในการขับเคลื่อนยุทธศาสตร์ </a:t>
            </a:r>
            <a:r>
              <a:rPr lang="th-TH" sz="4800" dirty="0" err="1" smtClean="0">
                <a:solidFill>
                  <a:srgbClr val="FF0000"/>
                </a:solidFill>
                <a:cs typeface="+mj-cs"/>
              </a:rPr>
              <a:t>กศน.</a:t>
            </a:r>
            <a:r>
              <a:rPr lang="th-TH" sz="4800" dirty="0" smtClean="0">
                <a:solidFill>
                  <a:srgbClr val="FF0000"/>
                </a:solidFill>
                <a:cs typeface="+mj-cs"/>
              </a:rPr>
              <a:t> ให้ประสบผลสำเร็จ</a:t>
            </a:r>
            <a:endParaRPr lang="th-TH" sz="4800" dirty="0">
              <a:solidFill>
                <a:srgbClr val="FF0000"/>
              </a:solidFill>
              <a:cs typeface="+mj-cs"/>
            </a:endParaRPr>
          </a:p>
        </p:txBody>
      </p:sp>
    </p:spTree>
  </p:cSld>
  <p:clrMapOvr>
    <a:masterClrMapping/>
  </p:clrMapOvr>
  <p:transition spd="med">
    <p:random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1371600"/>
            <a:ext cx="8534400" cy="5111750"/>
          </a:xfrm>
          <a:ln>
            <a:solidFill>
              <a:schemeClr val="tx1"/>
            </a:solidFill>
          </a:ln>
        </p:spPr>
        <p:txBody>
          <a:bodyPr/>
          <a:lstStyle/>
          <a:p>
            <a:pPr marL="609600" indent="-609600" eaLnBrk="1" hangingPunct="1">
              <a:buFont typeface="Wingdings" pitchFamily="2" charset="2"/>
              <a:buAutoNum type="arabicPeriod"/>
            </a:pPr>
            <a:r>
              <a:rPr lang="th-TH" sz="4400" b="1" dirty="0" smtClean="0">
                <a:latin typeface="Angsana News" pitchFamily="18" charset="-34"/>
                <a:cs typeface="Angsana News" pitchFamily="18" charset="-34"/>
              </a:rPr>
              <a:t>ผู้นำสามารถสร้างได้  ไม่ได้เป็นมาแต่กำเนิด</a:t>
            </a:r>
          </a:p>
          <a:p>
            <a:pPr marL="609600" indent="-609600" eaLnBrk="1" hangingPunct="1">
              <a:buFont typeface="Wingdings" pitchFamily="2" charset="2"/>
              <a:buAutoNum type="arabicPeriod"/>
            </a:pPr>
            <a:r>
              <a:rPr lang="th-TH" sz="4400" b="1" dirty="0" smtClean="0">
                <a:latin typeface="Angsana News" pitchFamily="18" charset="-34"/>
                <a:cs typeface="Angsana News" pitchFamily="18" charset="-34"/>
              </a:rPr>
              <a:t>การเป็นผู้นำสามารถเรียนรู้และพัฒนาได้</a:t>
            </a:r>
          </a:p>
          <a:p>
            <a:pPr marL="609600" indent="-609600" eaLnBrk="1" hangingPunct="1">
              <a:buFont typeface="Wingdings" pitchFamily="2" charset="2"/>
              <a:buAutoNum type="arabicPeriod"/>
            </a:pPr>
            <a:r>
              <a:rPr lang="th-TH" sz="4400" b="1" dirty="0" smtClean="0">
                <a:latin typeface="Angsana News" pitchFamily="18" charset="-34"/>
                <a:cs typeface="Angsana News" pitchFamily="18" charset="-34"/>
              </a:rPr>
              <a:t>มนุษย์แต่ละคนมีศักยภาพของการเป็นผู้นำ</a:t>
            </a:r>
          </a:p>
          <a:p>
            <a:pPr marL="609600" indent="-609600" eaLnBrk="1" hangingPunct="1">
              <a:buFont typeface="Wingdings" pitchFamily="2" charset="2"/>
              <a:buAutoNum type="arabicPeriod"/>
            </a:pPr>
            <a:r>
              <a:rPr lang="th-TH" sz="4400" b="1" dirty="0" smtClean="0">
                <a:latin typeface="Angsana News" pitchFamily="18" charset="-34"/>
                <a:cs typeface="Angsana News" pitchFamily="18" charset="-34"/>
              </a:rPr>
              <a:t>การเป็นผู้นำ เป็นความสัมพันธ์ระหว่างบุคคล</a:t>
            </a:r>
          </a:p>
          <a:p>
            <a:pPr marL="609600" indent="-609600" eaLnBrk="1" hangingPunct="1">
              <a:buFont typeface="Wingdings" pitchFamily="2" charset="2"/>
              <a:buAutoNum type="arabicPeriod"/>
            </a:pPr>
            <a:r>
              <a:rPr lang="th-TH" sz="4400" b="1" dirty="0" smtClean="0">
                <a:latin typeface="Angsana News" pitchFamily="18" charset="-34"/>
                <a:cs typeface="Angsana News" pitchFamily="18" charset="-34"/>
              </a:rPr>
              <a:t>เกณฑ์เฉลี่ยของกลุ่มหรือปทัสถาน มีบทบาทต่อผู้นำ</a:t>
            </a: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533400" y="152400"/>
            <a:ext cx="6096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5400" dirty="0" smtClean="0">
                <a:solidFill>
                  <a:schemeClr val="accent2">
                    <a:lumMod val="50000"/>
                  </a:schemeClr>
                </a:solidFill>
                <a:latin typeface="Verdana" pitchFamily="34" charset="0"/>
                <a:cs typeface="Angsana New" pitchFamily="18" charset="-34"/>
              </a:rPr>
              <a:t>แนวคิดพื้นฐานของตัวผู้นำ</a:t>
            </a:r>
            <a:endParaRPr lang="th-TH" sz="5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990600"/>
            <a:ext cx="8458200" cy="4959350"/>
          </a:xfrm>
          <a:ln w="38100">
            <a:solidFill>
              <a:srgbClr val="FF0000"/>
            </a:solidFill>
            <a:prstDash val="sysDash"/>
          </a:ln>
        </p:spPr>
        <p:txBody>
          <a:bodyPr/>
          <a:lstStyle/>
          <a:p>
            <a:pPr eaLnBrk="1" hangingPunct="1">
              <a:buFontTx/>
              <a:buNone/>
            </a:pPr>
            <a:r>
              <a:rPr lang="th-TH" sz="4800" b="1" dirty="0" smtClean="0">
                <a:solidFill>
                  <a:schemeClr val="accent2">
                    <a:lumMod val="50000"/>
                  </a:schemeClr>
                </a:solidFill>
                <a:latin typeface="Angsana New" pitchFamily="18" charset="-34"/>
                <a:cs typeface="Angsana New" pitchFamily="18" charset="-34"/>
              </a:rPr>
              <a:t>	ผู้นำ คือบุคคลที่สร้างสรรค์  เปลี่ยนแปลงสังคม  หน่วยงาน  ผู้นำที่จะพัฒนาคนและพัฒนางานได้อย่างน้อยต้องมีคุณสมบัติ </a:t>
            </a:r>
            <a:r>
              <a:rPr lang="en-US" sz="4800" b="1" dirty="0" smtClean="0">
                <a:solidFill>
                  <a:schemeClr val="accent2">
                    <a:lumMod val="50000"/>
                  </a:schemeClr>
                </a:solidFill>
                <a:latin typeface="Angsana New" pitchFamily="18" charset="-34"/>
                <a:cs typeface="Angsana New" pitchFamily="18" charset="-34"/>
              </a:rPr>
              <a:t>3 </a:t>
            </a:r>
            <a:r>
              <a:rPr lang="th-TH" sz="4800" b="1" dirty="0" smtClean="0">
                <a:solidFill>
                  <a:schemeClr val="accent2">
                    <a:lumMod val="50000"/>
                  </a:schemeClr>
                </a:solidFill>
                <a:latin typeface="Angsana New" pitchFamily="18" charset="-34"/>
                <a:cs typeface="Angsana New" pitchFamily="18" charset="-34"/>
              </a:rPr>
              <a:t>ประการ  คือ</a:t>
            </a:r>
          </a:p>
          <a:p>
            <a:pPr eaLnBrk="1" hangingPunct="1">
              <a:buFontTx/>
              <a:buNone/>
            </a:pPr>
            <a:r>
              <a:rPr lang="th-TH" sz="4800" b="1" dirty="0" smtClean="0">
                <a:latin typeface="Angsana New" pitchFamily="18" charset="-34"/>
                <a:cs typeface="Angsana New" pitchFamily="18" charset="-34"/>
              </a:rPr>
              <a:t>	</a:t>
            </a:r>
            <a:r>
              <a:rPr lang="en-US" sz="4800" b="1" dirty="0" smtClean="0">
                <a:latin typeface="Angsana New" pitchFamily="18" charset="-34"/>
                <a:cs typeface="Angsana New" pitchFamily="18" charset="-34"/>
              </a:rPr>
              <a:t>- </a:t>
            </a:r>
            <a:r>
              <a:rPr lang="th-TH" sz="4800" b="1" dirty="0" smtClean="0">
                <a:latin typeface="Angsana New" pitchFamily="18" charset="-34"/>
                <a:cs typeface="Angsana New" pitchFamily="18" charset="-34"/>
              </a:rPr>
              <a:t>เก่งงานด้านการวางแผน </a:t>
            </a:r>
            <a:r>
              <a:rPr lang="en-US" sz="4800" b="1" dirty="0" smtClean="0">
                <a:latin typeface="Angsana New" pitchFamily="18" charset="-34"/>
                <a:cs typeface="Angsana New" pitchFamily="18" charset="-34"/>
              </a:rPr>
              <a:t>“</a:t>
            </a:r>
            <a:r>
              <a:rPr lang="th-TH" sz="4800" b="1" dirty="0" smtClean="0">
                <a:latin typeface="Angsana New" pitchFamily="18" charset="-34"/>
                <a:cs typeface="Angsana New" pitchFamily="18" charset="-34"/>
              </a:rPr>
              <a:t>เก่งงาน</a:t>
            </a:r>
            <a:r>
              <a:rPr lang="en-US" sz="4800" b="1" dirty="0" smtClean="0">
                <a:latin typeface="Angsana New" pitchFamily="18" charset="-34"/>
                <a:cs typeface="Angsana New" pitchFamily="18" charset="-34"/>
              </a:rPr>
              <a:t>”</a:t>
            </a:r>
            <a:endParaRPr lang="th-TH" sz="4800" b="1" dirty="0" smtClean="0">
              <a:latin typeface="Angsana New" pitchFamily="18" charset="-34"/>
              <a:cs typeface="Angsana New" pitchFamily="18" charset="-34"/>
            </a:endParaRPr>
          </a:p>
          <a:p>
            <a:pPr eaLnBrk="1" hangingPunct="1">
              <a:buFontTx/>
              <a:buNone/>
            </a:pPr>
            <a:r>
              <a:rPr lang="th-TH" sz="4800" b="1" dirty="0" smtClean="0">
                <a:latin typeface="Angsana New" pitchFamily="18" charset="-34"/>
                <a:cs typeface="Angsana New" pitchFamily="18" charset="-34"/>
              </a:rPr>
              <a:t>	</a:t>
            </a:r>
            <a:r>
              <a:rPr lang="en-US" sz="4800" b="1" dirty="0" smtClean="0">
                <a:latin typeface="Angsana New" pitchFamily="18" charset="-34"/>
                <a:cs typeface="Angsana New" pitchFamily="18" charset="-34"/>
              </a:rPr>
              <a:t>- </a:t>
            </a:r>
            <a:r>
              <a:rPr lang="th-TH" sz="4800" b="1" dirty="0" smtClean="0">
                <a:latin typeface="Angsana New" pitchFamily="18" charset="-34"/>
                <a:cs typeface="Angsana New" pitchFamily="18" charset="-34"/>
              </a:rPr>
              <a:t>เก่งด้านการเข้ากับคน สังคม เรียกว่า </a:t>
            </a:r>
            <a:r>
              <a:rPr lang="en-US" sz="4800" b="1" dirty="0" smtClean="0">
                <a:latin typeface="Angsana New" pitchFamily="18" charset="-34"/>
                <a:cs typeface="Angsana New" pitchFamily="18" charset="-34"/>
              </a:rPr>
              <a:t>“</a:t>
            </a:r>
            <a:r>
              <a:rPr lang="th-TH" sz="4800" b="1" dirty="0" smtClean="0">
                <a:latin typeface="Angsana New" pitchFamily="18" charset="-34"/>
                <a:cs typeface="Angsana New" pitchFamily="18" charset="-34"/>
              </a:rPr>
              <a:t>เก่งคน</a:t>
            </a:r>
            <a:r>
              <a:rPr lang="en-US" sz="4800" b="1" dirty="0" smtClean="0">
                <a:latin typeface="Angsana New" pitchFamily="18" charset="-34"/>
                <a:cs typeface="Angsana New" pitchFamily="18" charset="-34"/>
              </a:rPr>
              <a:t>”</a:t>
            </a:r>
            <a:br>
              <a:rPr lang="en-US" sz="4800" b="1" dirty="0" smtClean="0">
                <a:latin typeface="Angsana New" pitchFamily="18" charset="-34"/>
                <a:cs typeface="Angsana New" pitchFamily="18" charset="-34"/>
              </a:rPr>
            </a:br>
            <a:r>
              <a:rPr lang="en-US" sz="4800" b="1" dirty="0" smtClean="0">
                <a:latin typeface="Angsana New" pitchFamily="18" charset="-34"/>
                <a:cs typeface="Angsana New" pitchFamily="18" charset="-34"/>
              </a:rPr>
              <a:t>- </a:t>
            </a:r>
            <a:r>
              <a:rPr lang="th-TH" sz="4800" b="1" dirty="0" smtClean="0">
                <a:latin typeface="Angsana New" pitchFamily="18" charset="-34"/>
                <a:cs typeface="Angsana New" pitchFamily="18" charset="-34"/>
              </a:rPr>
              <a:t>รู้จักคิดพัฒนา</a:t>
            </a:r>
            <a:r>
              <a:rPr lang="en-US" sz="4800" b="1" dirty="0" smtClean="0">
                <a:latin typeface="Angsana New" pitchFamily="18" charset="-34"/>
                <a:cs typeface="Angsana New" pitchFamily="18" charset="-34"/>
              </a:rPr>
              <a:t>  </a:t>
            </a:r>
            <a:r>
              <a:rPr lang="th-TH" sz="4800" b="1" dirty="0" smtClean="0">
                <a:latin typeface="Angsana New" pitchFamily="18" charset="-34"/>
                <a:cs typeface="Angsana New" pitchFamily="18" charset="-34"/>
              </a:rPr>
              <a:t>เรียกว่า </a:t>
            </a:r>
            <a:r>
              <a:rPr lang="en-US" sz="4800" b="1" dirty="0" smtClean="0">
                <a:latin typeface="Angsana New" pitchFamily="18" charset="-34"/>
                <a:cs typeface="Angsana New" pitchFamily="18" charset="-34"/>
              </a:rPr>
              <a:t>“</a:t>
            </a:r>
            <a:r>
              <a:rPr lang="th-TH" sz="4800" b="1" dirty="0" smtClean="0">
                <a:latin typeface="Angsana New" pitchFamily="18" charset="-34"/>
                <a:cs typeface="Angsana New" pitchFamily="18" charset="-34"/>
              </a:rPr>
              <a:t>เก่งคิด</a:t>
            </a:r>
            <a:r>
              <a:rPr lang="en-US" sz="4800" b="1" dirty="0" smtClean="0">
                <a:latin typeface="Angsana New" pitchFamily="18" charset="-34"/>
                <a:cs typeface="Angsana New" pitchFamily="18" charset="-34"/>
              </a:rPr>
              <a:t>”</a:t>
            </a:r>
            <a:endParaRPr lang="th-TH" sz="4800" b="1" dirty="0" smtClean="0"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228600"/>
            <a:ext cx="8015287" cy="914400"/>
          </a:xfrm>
          <a:solidFill>
            <a:schemeClr val="hlink"/>
          </a:solidFill>
        </p:spPr>
        <p:txBody>
          <a:bodyPr anchor="ctr" anchorCtr="1"/>
          <a:lstStyle/>
          <a:p>
            <a:pPr eaLnBrk="1" hangingPunct="1"/>
            <a:r>
              <a:rPr lang="th-TH" sz="6000" dirty="0" smtClean="0">
                <a:solidFill>
                  <a:schemeClr val="bg1"/>
                </a:solidFill>
                <a:effectLst/>
                <a:latin typeface="Verdana" pitchFamily="34" charset="0"/>
                <a:cs typeface="Angsana New" pitchFamily="18" charset="-34"/>
              </a:rPr>
              <a:t>คุณลักษณะที่ผู้นำควรจะมี</a:t>
            </a:r>
          </a:p>
        </p:txBody>
      </p:sp>
      <p:sp>
        <p:nvSpPr>
          <p:cNvPr id="176131" name="Text Box 3"/>
          <p:cNvSpPr txBox="1">
            <a:spLocks noChangeArrowheads="1"/>
          </p:cNvSpPr>
          <p:nvPr/>
        </p:nvSpPr>
        <p:spPr bwMode="auto">
          <a:xfrm>
            <a:off x="395288" y="1628775"/>
            <a:ext cx="8424862" cy="415498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400" b="1" dirty="0">
                <a:solidFill>
                  <a:schemeClr val="accent2">
                    <a:lumMod val="50000"/>
                  </a:schemeClr>
                </a:solidFill>
                <a:latin typeface="Angsana New" pitchFamily="18" charset="-34"/>
                <a:cs typeface="+mj-cs"/>
              </a:rPr>
              <a:t>1.  </a:t>
            </a:r>
            <a:r>
              <a:rPr lang="th-TH" sz="4400" b="1" dirty="0">
                <a:solidFill>
                  <a:schemeClr val="accent2">
                    <a:lumMod val="50000"/>
                  </a:schemeClr>
                </a:solidFill>
                <a:latin typeface="Angsana New" pitchFamily="18" charset="-34"/>
                <a:cs typeface="+mj-cs"/>
              </a:rPr>
              <a:t>ภูมิฐาน  หมายถึง ความสง่าผ่าเผย  ความสะอาดหมดจด  ความเป็นระเบียบ  เรียบร้อยและความพอเหมาะพอดีของรูปร่าง  เครื่องแต่งกาย  ท่วงทีกิริยาวาจา  </a:t>
            </a:r>
            <a:br>
              <a:rPr lang="th-TH" sz="4400" b="1" dirty="0">
                <a:solidFill>
                  <a:schemeClr val="accent2">
                    <a:lumMod val="50000"/>
                  </a:schemeClr>
                </a:solidFill>
                <a:latin typeface="Angsana New" pitchFamily="18" charset="-34"/>
                <a:cs typeface="+mj-cs"/>
              </a:rPr>
            </a:br>
            <a:r>
              <a:rPr lang="th-TH" sz="4400" b="1" dirty="0">
                <a:solidFill>
                  <a:schemeClr val="accent2">
                    <a:lumMod val="50000"/>
                  </a:schemeClr>
                </a:solidFill>
                <a:latin typeface="Angsana New" pitchFamily="18" charset="-34"/>
                <a:cs typeface="+mj-cs"/>
              </a:rPr>
              <a:t>	ความเป็นผู้มีภูมิฐานนั้น  แสดงถึงบุคลิกลักษณะแห่งการเป็นหัวหน้าหรือผู้นำ  ทำให้คนทั้งหลายมีความพึงใจ  ยำเกรง  และมีความศรัทธา 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Text Box 2"/>
          <p:cNvSpPr txBox="1">
            <a:spLocks noChangeArrowheads="1"/>
          </p:cNvSpPr>
          <p:nvPr/>
        </p:nvSpPr>
        <p:spPr bwMode="auto">
          <a:xfrm>
            <a:off x="395288" y="549275"/>
            <a:ext cx="8569325" cy="5461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400" b="1" dirty="0">
                <a:solidFill>
                  <a:srgbClr val="000099"/>
                </a:solidFill>
                <a:latin typeface="Angsana New" pitchFamily="18" charset="-34"/>
                <a:cs typeface="+mj-cs"/>
              </a:rPr>
              <a:t>2.  </a:t>
            </a:r>
            <a:r>
              <a:rPr lang="th-TH" sz="4400" b="1" dirty="0">
                <a:solidFill>
                  <a:srgbClr val="000099"/>
                </a:solidFill>
                <a:latin typeface="Angsana New" pitchFamily="18" charset="-34"/>
                <a:cs typeface="+mj-cs"/>
              </a:rPr>
              <a:t>ภูมิวุฒิ   หมายถึง  ความเป็นผู้มีความรู้เฉพาะวิชาการในหน้าที่โดยตรงให้แตกฉาน  และจะต้องมีความรู้ในวิชาการแขนงอื่น ๆ  ที่เกี่ยวข้องกับงานในหน้าที่  มีความรู้ทั่วไปดี  ศึกษาค้นคว้าจากตำรา  และรู้ทันเหตุการณ์ของโลกที่เปลี่ยนแปลงไปตลอดเวลา  </a:t>
            </a:r>
            <a:br>
              <a:rPr lang="th-TH" sz="4400" b="1" dirty="0">
                <a:solidFill>
                  <a:srgbClr val="000099"/>
                </a:solidFill>
                <a:latin typeface="Angsana New" pitchFamily="18" charset="-34"/>
                <a:cs typeface="+mj-cs"/>
              </a:rPr>
            </a:br>
            <a:r>
              <a:rPr lang="th-TH" sz="4400" b="1" dirty="0">
                <a:solidFill>
                  <a:srgbClr val="000099"/>
                </a:solidFill>
                <a:latin typeface="Angsana New" pitchFamily="18" charset="-34"/>
                <a:cs typeface="+mj-cs"/>
              </a:rPr>
              <a:t>	ภูมิวุฒิ  จะเป็นตัวนำไปสู่ความสามารถของผู้นำ  เพราะความชำนาญเฉพาะบุคคลที่แสดงออกในการทำกิจกรรมต่าง ๆ  </a:t>
            </a:r>
            <a:endParaRPr lang="th-TH" sz="4400" b="1" dirty="0">
              <a:solidFill>
                <a:srgbClr val="000099"/>
              </a:solidFill>
              <a:latin typeface="Garamond" pitchFamily="18" charset="0"/>
              <a:cs typeface="+mj-cs"/>
              <a:sym typeface="Webdings" pitchFamily="18" charset="2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Text Box 2"/>
          <p:cNvSpPr txBox="1">
            <a:spLocks noChangeArrowheads="1"/>
          </p:cNvSpPr>
          <p:nvPr/>
        </p:nvSpPr>
        <p:spPr bwMode="auto">
          <a:xfrm>
            <a:off x="533400" y="838200"/>
            <a:ext cx="7924800" cy="4893647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rabicPeriod" startAt="2"/>
            </a:pPr>
            <a:r>
              <a:rPr lang="th-TH" sz="4800" b="1" dirty="0">
                <a:solidFill>
                  <a:schemeClr val="accent2">
                    <a:lumMod val="50000"/>
                  </a:schemeClr>
                </a:solidFill>
                <a:latin typeface="Angsana New" pitchFamily="18" charset="-34"/>
                <a:cs typeface="+mj-cs"/>
              </a:rPr>
              <a:t>ภูมิธรรม   หมายถึง  ผู้นำ แม้จะภูมิฐาน  และมีภูมิวุฒิที่ดีเลิศสูงส่งเพียงใด  ถ้าความประพฤติไม่ดี  ไม่มีวินัย  จิตใจต่ำ  ไร้ศีลธรรม  จรรยา  และวัฒนธรรมเสียแล้ว   ความรู้หรือวิชาการที่มีก็หาประโยชน์ไม่ได้</a:t>
            </a:r>
          </a:p>
          <a:p>
            <a:pPr marL="342900" indent="-342900">
              <a:spcBef>
                <a:spcPct val="50000"/>
              </a:spcBef>
            </a:pPr>
            <a:endParaRPr lang="th-TH" sz="4800" b="1" dirty="0">
              <a:solidFill>
                <a:schemeClr val="accent2">
                  <a:lumMod val="50000"/>
                </a:schemeClr>
              </a:solidFill>
              <a:latin typeface="Garamond" pitchFamily="18" charset="0"/>
              <a:cs typeface="+mj-cs"/>
              <a:sym typeface="Webdings" pitchFamily="18" charset="2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228600"/>
            <a:ext cx="8763000" cy="1066800"/>
          </a:xfrm>
          <a:ln w="57150">
            <a:solidFill>
              <a:srgbClr val="663300"/>
            </a:solidFill>
          </a:ln>
        </p:spPr>
        <p:txBody>
          <a:bodyPr anchor="ctr"/>
          <a:lstStyle/>
          <a:p>
            <a:pPr eaLnBrk="1" hangingPunct="1">
              <a:defRPr/>
            </a:pPr>
            <a:r>
              <a:rPr lang="th-TH" sz="3600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  <a:cs typeface="Angsana New" pitchFamily="18" charset="-34"/>
              </a:rPr>
              <a:t>นโยบายของ รมว.กระทรวงศึกษาธิการ </a:t>
            </a:r>
            <a:r>
              <a:rPr lang="th-TH" sz="3600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(ศ. ดร.สุชาติ ธาดาธำรงเวช )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304800" y="1447800"/>
            <a:ext cx="8534400" cy="4724400"/>
          </a:xfrm>
          <a:ln w="76200">
            <a:solidFill>
              <a:srgbClr val="663300"/>
            </a:solidFill>
          </a:ln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th-TH" sz="4000" b="1" dirty="0" smtClean="0">
                <a:solidFill>
                  <a:srgbClr val="663300"/>
                </a:solidFill>
                <a:latin typeface="Angsana New" pitchFamily="18" charset="-34"/>
                <a:cs typeface="Angsana New" pitchFamily="18" charset="-34"/>
              </a:rPr>
              <a:t>      </a:t>
            </a:r>
            <a:r>
              <a:rPr lang="th-TH" sz="4400" b="1" dirty="0" smtClean="0">
                <a:solidFill>
                  <a:schemeClr val="accent2">
                    <a:lumMod val="50000"/>
                  </a:schemeClr>
                </a:solidFill>
                <a:latin typeface="Angsana New" pitchFamily="18" charset="-34"/>
                <a:cs typeface="Angsana New" pitchFamily="18" charset="-34"/>
              </a:rPr>
              <a:t>เน้นขยายโอกาส ทางการศึกษา 4 ด้าน</a:t>
            </a:r>
            <a:endParaRPr lang="th-TH" sz="4000" b="1" dirty="0" smtClean="0">
              <a:solidFill>
                <a:schemeClr val="accent2">
                  <a:lumMod val="50000"/>
                </a:schemeClr>
              </a:solidFill>
              <a:latin typeface="Angsana New" pitchFamily="18" charset="-34"/>
              <a:cs typeface="Angsana New" pitchFamily="18" charset="-34"/>
            </a:endParaRPr>
          </a:p>
          <a:p>
            <a:pPr marL="609600" indent="-609600" eaLnBrk="1" hangingPunct="1">
              <a:buFontTx/>
              <a:buNone/>
            </a:pPr>
            <a:r>
              <a:rPr lang="th-TH" sz="4000" b="1" dirty="0" smtClean="0">
                <a:solidFill>
                  <a:srgbClr val="663300"/>
                </a:solidFill>
                <a:latin typeface="Angsana New" pitchFamily="18" charset="-34"/>
                <a:cs typeface="Angsana New" pitchFamily="18" charset="-34"/>
              </a:rPr>
              <a:t>1.  โอกาสในการเข้าถึงทรัพยากร  เพื่อให้ได้รับการศึกษาอย่างเท่าเทียม</a:t>
            </a:r>
          </a:p>
          <a:p>
            <a:pPr marL="609600" indent="-609600" eaLnBrk="1" hangingPunct="1">
              <a:buFontTx/>
              <a:buNone/>
            </a:pPr>
            <a:r>
              <a:rPr lang="th-TH" sz="4000" b="1" dirty="0" smtClean="0">
                <a:solidFill>
                  <a:srgbClr val="663300"/>
                </a:solidFill>
                <a:latin typeface="Angsana New" pitchFamily="18" charset="-34"/>
                <a:cs typeface="Angsana New" pitchFamily="18" charset="-34"/>
              </a:rPr>
              <a:t>2.  โอกาสเข้าถึงแหล่งทุน เพื่อการศึกษา</a:t>
            </a:r>
          </a:p>
          <a:p>
            <a:pPr marL="609600" indent="-609600" eaLnBrk="1" hangingPunct="1">
              <a:buFontTx/>
              <a:buNone/>
            </a:pPr>
            <a:r>
              <a:rPr lang="th-TH" sz="4000" b="1" dirty="0" smtClean="0">
                <a:solidFill>
                  <a:srgbClr val="663300"/>
                </a:solidFill>
                <a:latin typeface="Angsana New" pitchFamily="18" charset="-34"/>
                <a:cs typeface="Angsana New" pitchFamily="18" charset="-34"/>
              </a:rPr>
              <a:t>3.  โอกาสเพิ่มพูน และการฝึกฝนทักษะ </a:t>
            </a:r>
          </a:p>
          <a:p>
            <a:pPr marL="609600" indent="-609600" eaLnBrk="1" hangingPunct="1">
              <a:buFontTx/>
              <a:buNone/>
            </a:pPr>
            <a:r>
              <a:rPr lang="th-TH" sz="4000" b="1" dirty="0" smtClean="0">
                <a:solidFill>
                  <a:srgbClr val="663300"/>
                </a:solidFill>
                <a:latin typeface="Angsana New" pitchFamily="18" charset="-34"/>
                <a:cs typeface="Angsana New" pitchFamily="18" charset="-34"/>
              </a:rPr>
              <a:t>4.  โอกาสในการเรียนรู้ตลอดชีวิต ส่งเสริมการศึกษานอกระบบ</a:t>
            </a:r>
          </a:p>
        </p:txBody>
      </p:sp>
      <p:pic>
        <p:nvPicPr>
          <p:cNvPr id="40964" name="Picture 7" descr="gman22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2743200"/>
            <a:ext cx="2003425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88913"/>
            <a:ext cx="8229600" cy="1143000"/>
          </a:xfrm>
        </p:spPr>
        <p:txBody>
          <a:bodyPr anchor="ctr" anchorCtr="1"/>
          <a:lstStyle/>
          <a:p>
            <a:pPr eaLnBrk="1" hangingPunct="1"/>
            <a:r>
              <a:rPr lang="th-TH" sz="5400" b="1" dirty="0" smtClean="0">
                <a:solidFill>
                  <a:srgbClr val="000099"/>
                </a:solidFill>
                <a:latin typeface="Verdana" pitchFamily="34" charset="0"/>
                <a:cs typeface="Angsana New" pitchFamily="18" charset="-34"/>
              </a:rPr>
              <a:t>คุณลักษณะของผู้นำที่มีภูมิธรรม</a:t>
            </a:r>
          </a:p>
        </p:txBody>
      </p:sp>
      <p:sp>
        <p:nvSpPr>
          <p:cNvPr id="1792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268413"/>
            <a:ext cx="8229600" cy="5256212"/>
          </a:xfrm>
          <a:ln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th-TH" sz="3600" b="1" dirty="0" smtClean="0">
                <a:latin typeface="Verdana" pitchFamily="34" charset="0"/>
                <a:cs typeface="Angsana New" pitchFamily="18" charset="-34"/>
              </a:rPr>
              <a:t>ความซื่อสัตย์  ความมั่นคง</a:t>
            </a:r>
          </a:p>
          <a:p>
            <a:pPr eaLnBrk="1" hangingPunct="1"/>
            <a:r>
              <a:rPr lang="th-TH" sz="3600" b="1" dirty="0" smtClean="0">
                <a:latin typeface="Verdana" pitchFamily="34" charset="0"/>
                <a:cs typeface="Angsana New" pitchFamily="18" charset="-34"/>
              </a:rPr>
              <a:t>เป็นผู้ที่มีความยุติธรรม</a:t>
            </a:r>
          </a:p>
          <a:p>
            <a:pPr eaLnBrk="1" hangingPunct="1"/>
            <a:r>
              <a:rPr lang="th-TH" sz="3600" b="1" dirty="0" smtClean="0">
                <a:latin typeface="Verdana" pitchFamily="34" charset="0"/>
                <a:cs typeface="Angsana New" pitchFamily="18" charset="-34"/>
              </a:rPr>
              <a:t>เป็นผู้ที่มีวินัยในตนเอง</a:t>
            </a:r>
          </a:p>
          <a:p>
            <a:pPr eaLnBrk="1" hangingPunct="1"/>
            <a:r>
              <a:rPr lang="th-TH" sz="3600" b="1" dirty="0" smtClean="0">
                <a:latin typeface="Verdana" pitchFamily="34" charset="0"/>
                <a:cs typeface="Angsana New" pitchFamily="18" charset="-34"/>
              </a:rPr>
              <a:t>เป็นผู้ที่มีความรับผิดชอบต่อการกระทำของตนเอง  และต่อผล</a:t>
            </a:r>
            <a:br>
              <a:rPr lang="th-TH" sz="3600" b="1" dirty="0" smtClean="0">
                <a:latin typeface="Verdana" pitchFamily="34" charset="0"/>
                <a:cs typeface="Angsana New" pitchFamily="18" charset="-34"/>
              </a:rPr>
            </a:br>
            <a:r>
              <a:rPr lang="th-TH" sz="3600" b="1" dirty="0" smtClean="0">
                <a:latin typeface="Verdana" pitchFamily="34" charset="0"/>
                <a:cs typeface="Angsana New" pitchFamily="18" charset="-34"/>
              </a:rPr>
              <a:t>ที่เกิดขึ้น</a:t>
            </a:r>
          </a:p>
          <a:p>
            <a:pPr eaLnBrk="1" hangingPunct="1"/>
            <a:r>
              <a:rPr lang="th-TH" sz="3600" b="1" dirty="0" smtClean="0">
                <a:latin typeface="Verdana" pitchFamily="34" charset="0"/>
                <a:cs typeface="Angsana New" pitchFamily="18" charset="-34"/>
              </a:rPr>
              <a:t>เป็นผู้ที่มีความปรารถนาที่จะทำดี</a:t>
            </a:r>
          </a:p>
          <a:p>
            <a:pPr eaLnBrk="1" hangingPunct="1"/>
            <a:r>
              <a:rPr lang="th-TH" sz="3600" b="1" dirty="0" smtClean="0">
                <a:latin typeface="Verdana" pitchFamily="34" charset="0"/>
                <a:cs typeface="Angsana New" pitchFamily="18" charset="-34"/>
              </a:rPr>
              <a:t>เป็นผู้ที่มีความเชื่อมั่นในตนเอง</a:t>
            </a:r>
          </a:p>
          <a:p>
            <a:pPr eaLnBrk="1" hangingPunct="1"/>
            <a:r>
              <a:rPr lang="th-TH" sz="3600" b="1" dirty="0" smtClean="0">
                <a:latin typeface="Verdana" pitchFamily="34" charset="0"/>
                <a:cs typeface="Angsana New" pitchFamily="18" charset="-34"/>
              </a:rPr>
              <a:t>เป็นผู้ที่มีความสามารถในการตัดสินใจอย่างมีเหตุผล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88913"/>
            <a:ext cx="8229600" cy="1143000"/>
          </a:xfrm>
        </p:spPr>
        <p:txBody>
          <a:bodyPr anchor="ctr" anchorCtr="1"/>
          <a:lstStyle/>
          <a:p>
            <a:pPr eaLnBrk="1" hangingPunct="1"/>
            <a:r>
              <a:rPr lang="th-TH" sz="5400" b="1" dirty="0" smtClean="0">
                <a:solidFill>
                  <a:srgbClr val="000099"/>
                </a:solidFill>
                <a:latin typeface="Verdana" pitchFamily="34" charset="0"/>
                <a:cs typeface="Angsana New" pitchFamily="18" charset="-34"/>
              </a:rPr>
              <a:t>คุณลักษณะของผู้นำที่มีภูมิธรรม (ต่อ)</a:t>
            </a:r>
          </a:p>
        </p:txBody>
      </p:sp>
      <p:sp>
        <p:nvSpPr>
          <p:cNvPr id="1802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268413"/>
            <a:ext cx="8229600" cy="5256212"/>
          </a:xfrm>
          <a:ln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th-TH" sz="3600" b="1" dirty="0" smtClean="0">
                <a:latin typeface="Verdana" pitchFamily="34" charset="0"/>
                <a:cs typeface="Angsana New" pitchFamily="18" charset="-34"/>
              </a:rPr>
              <a:t>เป็นผู้ที่รับฟังความคิดเห็นของผู้ใต้บังคับบัญชา</a:t>
            </a:r>
          </a:p>
          <a:p>
            <a:pPr eaLnBrk="1" hangingPunct="1"/>
            <a:r>
              <a:rPr lang="th-TH" sz="3600" b="1" dirty="0" smtClean="0">
                <a:latin typeface="Verdana" pitchFamily="34" charset="0"/>
                <a:cs typeface="Angsana New" pitchFamily="18" charset="-34"/>
              </a:rPr>
              <a:t>เป็นผู้ที่เสียสละกำลังกาย  กำลังใจและกำลังทรัพย์</a:t>
            </a:r>
          </a:p>
          <a:p>
            <a:pPr eaLnBrk="1" hangingPunct="1"/>
            <a:r>
              <a:rPr lang="th-TH" sz="3600" b="1" dirty="0" smtClean="0">
                <a:latin typeface="Verdana" pitchFamily="34" charset="0"/>
                <a:cs typeface="Angsana New" pitchFamily="18" charset="-34"/>
              </a:rPr>
              <a:t>เป็นผู้ที่มีพรหมวิหารสี่  </a:t>
            </a:r>
          </a:p>
          <a:p>
            <a:pPr eaLnBrk="1" hangingPunct="1"/>
            <a:r>
              <a:rPr lang="th-TH" sz="3600" b="1" dirty="0" smtClean="0">
                <a:latin typeface="Verdana" pitchFamily="34" charset="0"/>
                <a:cs typeface="Angsana New" pitchFamily="18" charset="-34"/>
              </a:rPr>
              <a:t>ควบคุมอารมณ์ตนเองได้</a:t>
            </a:r>
          </a:p>
          <a:p>
            <a:pPr eaLnBrk="1" hangingPunct="1"/>
            <a:r>
              <a:rPr lang="th-TH" sz="3600" b="1" dirty="0" smtClean="0">
                <a:latin typeface="Verdana" pitchFamily="34" charset="0"/>
                <a:cs typeface="Angsana New" pitchFamily="18" charset="-34"/>
              </a:rPr>
              <a:t>เป็นผู้ที่มีความหนักแน่น</a:t>
            </a:r>
          </a:p>
          <a:p>
            <a:pPr eaLnBrk="1" hangingPunct="1"/>
            <a:r>
              <a:rPr lang="th-TH" sz="3600" b="1" dirty="0" smtClean="0">
                <a:latin typeface="Verdana" pitchFamily="34" charset="0"/>
                <a:cs typeface="Angsana New" pitchFamily="18" charset="-34"/>
              </a:rPr>
              <a:t>เป็นผู้ที่มีความเปิดเผย  ตรงไปตรงมา จริงใจ</a:t>
            </a:r>
          </a:p>
          <a:p>
            <a:pPr eaLnBrk="1" hangingPunct="1"/>
            <a:r>
              <a:rPr lang="th-TH" sz="3600" b="1" dirty="0" smtClean="0">
                <a:latin typeface="Verdana" pitchFamily="34" charset="0"/>
                <a:cs typeface="Angsana New" pitchFamily="18" charset="-34"/>
              </a:rPr>
              <a:t>เป็นผู้ที่มีศักดิ์ศรี</a:t>
            </a:r>
          </a:p>
          <a:p>
            <a:pPr eaLnBrk="1" hangingPunct="1"/>
            <a:r>
              <a:rPr lang="th-TH" sz="3600" b="1" dirty="0" smtClean="0">
                <a:latin typeface="Verdana" pitchFamily="34" charset="0"/>
                <a:cs typeface="Angsana New" pitchFamily="18" charset="-34"/>
              </a:rPr>
              <a:t>เป็นผู้ที่ไม่เห็นแก่ตัว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620713"/>
            <a:ext cx="8507413" cy="1714500"/>
          </a:xfrm>
        </p:spPr>
        <p:txBody>
          <a:bodyPr anchor="ctr" anchorCtr="1"/>
          <a:lstStyle/>
          <a:p>
            <a:pPr eaLnBrk="1" hangingPunct="1"/>
            <a:r>
              <a:rPr lang="th-TH" sz="5400" b="1" dirty="0" smtClean="0">
                <a:solidFill>
                  <a:srgbClr val="000099"/>
                </a:solidFill>
                <a:latin typeface="Angsana New" pitchFamily="18" charset="-34"/>
                <a:cs typeface="Angsana New" pitchFamily="18" charset="-34"/>
              </a:rPr>
              <a:t>คุณธรรม </a:t>
            </a:r>
            <a:r>
              <a:rPr lang="en-US" sz="5400" b="1" dirty="0" smtClean="0">
                <a:solidFill>
                  <a:srgbClr val="000099"/>
                </a:solidFill>
                <a:latin typeface="Angsana New" pitchFamily="18" charset="-34"/>
                <a:cs typeface="Angsana New" pitchFamily="18" charset="-34"/>
              </a:rPr>
              <a:t>–</a:t>
            </a:r>
            <a:r>
              <a:rPr lang="th-TH" sz="5400" b="1" dirty="0" smtClean="0">
                <a:solidFill>
                  <a:srgbClr val="000099"/>
                </a:solidFill>
                <a:latin typeface="Angsana New" pitchFamily="18" charset="-34"/>
                <a:cs typeface="Angsana New" pitchFamily="18" charset="-34"/>
              </a:rPr>
              <a:t> จริยธรรมของผู้นำ</a:t>
            </a:r>
            <a:br>
              <a:rPr lang="th-TH" sz="5400" b="1" dirty="0" smtClean="0">
                <a:solidFill>
                  <a:srgbClr val="000099"/>
                </a:solidFill>
                <a:latin typeface="Angsana New" pitchFamily="18" charset="-34"/>
                <a:cs typeface="Angsana New" pitchFamily="18" charset="-34"/>
              </a:rPr>
            </a:br>
            <a:r>
              <a:rPr lang="th-TH" sz="5400" b="1" dirty="0" smtClean="0">
                <a:solidFill>
                  <a:srgbClr val="000099"/>
                </a:solidFill>
                <a:latin typeface="Angsana New" pitchFamily="18" charset="-34"/>
                <a:cs typeface="Angsana New" pitchFamily="18" charset="-34"/>
              </a:rPr>
              <a:t>และความคาดหวังของสังคมไทย</a:t>
            </a:r>
          </a:p>
        </p:txBody>
      </p:sp>
      <p:sp>
        <p:nvSpPr>
          <p:cNvPr id="1822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2636838"/>
            <a:ext cx="8662988" cy="3744912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Char char="Ø"/>
            </a:pPr>
            <a:r>
              <a:rPr lang="th-TH" sz="4400" b="1" dirty="0" smtClean="0">
                <a:latin typeface="Verdana" pitchFamily="34" charset="0"/>
                <a:cs typeface="Angsana New" pitchFamily="18" charset="-34"/>
              </a:rPr>
              <a:t>มีคุณธรรมและจริยธรรมต่อตนเอง (ครองตน)</a:t>
            </a:r>
          </a:p>
          <a:p>
            <a:pPr marL="609600" indent="-609600" eaLnBrk="1" hangingPunct="1">
              <a:buFont typeface="Wingdings" pitchFamily="2" charset="2"/>
              <a:buChar char="Ø"/>
            </a:pPr>
            <a:r>
              <a:rPr lang="th-TH" sz="4400" b="1" dirty="0" smtClean="0">
                <a:latin typeface="Verdana" pitchFamily="34" charset="0"/>
                <a:cs typeface="Angsana New" pitchFamily="18" charset="-34"/>
              </a:rPr>
              <a:t>มีคุณธรรมและจริยธรรมต่อผู้อื่นและสังคม </a:t>
            </a:r>
            <a:br>
              <a:rPr lang="th-TH" sz="4400" b="1" dirty="0" smtClean="0">
                <a:latin typeface="Verdana" pitchFamily="34" charset="0"/>
                <a:cs typeface="Angsana New" pitchFamily="18" charset="-34"/>
              </a:rPr>
            </a:br>
            <a:r>
              <a:rPr lang="th-TH" sz="4400" b="1" dirty="0" smtClean="0">
                <a:latin typeface="Verdana" pitchFamily="34" charset="0"/>
                <a:cs typeface="Angsana New" pitchFamily="18" charset="-34"/>
              </a:rPr>
              <a:t>(ครองคน)</a:t>
            </a:r>
          </a:p>
          <a:p>
            <a:pPr marL="609600" indent="-609600" eaLnBrk="1" hangingPunct="1">
              <a:buFont typeface="Wingdings" pitchFamily="2" charset="2"/>
              <a:buChar char="Ø"/>
            </a:pPr>
            <a:r>
              <a:rPr lang="th-TH" sz="4400" b="1" dirty="0" smtClean="0">
                <a:latin typeface="Verdana" pitchFamily="34" charset="0"/>
                <a:cs typeface="Angsana New" pitchFamily="18" charset="-34"/>
              </a:rPr>
              <a:t>มีคุณธรรมและจริยธรรมต่อหน้าที่การงาน </a:t>
            </a:r>
            <a:br>
              <a:rPr lang="th-TH" sz="4400" b="1" dirty="0" smtClean="0">
                <a:latin typeface="Verdana" pitchFamily="34" charset="0"/>
                <a:cs typeface="Angsana New" pitchFamily="18" charset="-34"/>
              </a:rPr>
            </a:br>
            <a:r>
              <a:rPr lang="th-TH" sz="4400" b="1" dirty="0" smtClean="0">
                <a:latin typeface="Verdana" pitchFamily="34" charset="0"/>
                <a:cs typeface="Angsana New" pitchFamily="18" charset="-34"/>
              </a:rPr>
              <a:t>(ครองงาน)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42913" y="103188"/>
            <a:ext cx="8243887" cy="1060450"/>
          </a:xfrm>
          <a:solidFill>
            <a:schemeClr val="hlink"/>
          </a:solidFill>
          <a:ln>
            <a:solidFill>
              <a:schemeClr val="tx1"/>
            </a:solidFill>
          </a:ln>
        </p:spPr>
        <p:txBody>
          <a:bodyPr anchor="ctr" anchorCtr="1"/>
          <a:lstStyle/>
          <a:p>
            <a:pPr eaLnBrk="1" hangingPunct="1"/>
            <a:r>
              <a:rPr lang="th-TH" sz="5400" b="1" dirty="0" smtClean="0">
                <a:solidFill>
                  <a:srgbClr val="FFFF00"/>
                </a:solidFill>
                <a:effectLst/>
                <a:latin typeface="Verdana" pitchFamily="34" charset="0"/>
                <a:cs typeface="Angsana New" pitchFamily="18" charset="-34"/>
              </a:rPr>
              <a:t>คุณธรรมและจริยธรรมต่อตนเอง (ครองตน)</a:t>
            </a:r>
          </a:p>
        </p:txBody>
      </p:sp>
      <p:sp>
        <p:nvSpPr>
          <p:cNvPr id="1832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288" y="1711325"/>
            <a:ext cx="8748712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4800" b="1" dirty="0" smtClean="0">
                <a:solidFill>
                  <a:schemeClr val="accent2">
                    <a:lumMod val="50000"/>
                  </a:schemeClr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4800" b="1" dirty="0" smtClean="0">
                <a:solidFill>
                  <a:schemeClr val="accent2">
                    <a:lumMod val="50000"/>
                  </a:schemeClr>
                </a:solidFill>
                <a:latin typeface="Angsana New" pitchFamily="18" charset="-34"/>
                <a:cs typeface="Angsana New" pitchFamily="18" charset="-34"/>
              </a:rPr>
              <a:t>ดำเนินชีวิตตามหลักธรรมของศาสนา</a:t>
            </a:r>
            <a:r>
              <a:rPr lang="th-TH" sz="3600" b="1" dirty="0" smtClean="0">
                <a:solidFill>
                  <a:schemeClr val="accent2">
                    <a:lumMod val="50000"/>
                  </a:schemeClr>
                </a:solidFill>
                <a:latin typeface="Angsana New" pitchFamily="18" charset="-34"/>
                <a:cs typeface="Angsana New" pitchFamily="18" charset="-34"/>
              </a:rPr>
              <a:t>  </a:t>
            </a:r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/>
            </a:r>
            <a:br>
              <a:rPr lang="th-TH" sz="3600" b="1" dirty="0" smtClean="0">
                <a:latin typeface="Angsana New" pitchFamily="18" charset="-34"/>
                <a:cs typeface="Angsana New" pitchFamily="18" charset="-34"/>
              </a:rPr>
            </a:br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 โดยอาศัยหลัก </a:t>
            </a:r>
            <a:r>
              <a:rPr lang="en-US" sz="4000" b="1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4000" b="1" dirty="0" smtClean="0">
                <a:latin typeface="Angsana New" pitchFamily="18" charset="-34"/>
                <a:cs typeface="Angsana New" pitchFamily="18" charset="-34"/>
              </a:rPr>
              <a:t>พรหมวิหาร  4  ได้แก่   </a:t>
            </a:r>
            <a:endParaRPr lang="th-TH" sz="3600" b="1" dirty="0" smtClean="0">
              <a:latin typeface="Angsana New" pitchFamily="18" charset="-34"/>
              <a:cs typeface="Angsana New" pitchFamily="18" charset="-34"/>
            </a:endParaRPr>
          </a:p>
          <a:p>
            <a:pPr eaLnBrk="1" hangingPunct="1">
              <a:buFontTx/>
              <a:buNone/>
            </a:pPr>
            <a:r>
              <a:rPr lang="th-TH" sz="4000" b="1" dirty="0" smtClean="0">
                <a:latin typeface="Angsana New" pitchFamily="18" charset="-34"/>
                <a:cs typeface="Angsana New" pitchFamily="18" charset="-34"/>
              </a:rPr>
              <a:t>เมตตา    </a:t>
            </a:r>
            <a:r>
              <a:rPr lang="en-US" sz="3600" b="1" dirty="0" smtClean="0">
                <a:latin typeface="Angsana New" pitchFamily="18" charset="-34"/>
                <a:cs typeface="Angsana New" pitchFamily="18" charset="-34"/>
              </a:rPr>
              <a:t>=	</a:t>
            </a:r>
            <a:r>
              <a:rPr lang="th-TH" sz="4000" b="1" dirty="0" smtClean="0">
                <a:latin typeface="Verdana" pitchFamily="34" charset="0"/>
                <a:cs typeface="Angsana New" pitchFamily="18" charset="-34"/>
              </a:rPr>
              <a:t>ความรักใคร่ปรารถนา ให้เป็นสุข</a:t>
            </a:r>
            <a:r>
              <a:rPr lang="en-US" sz="2800" dirty="0" smtClean="0">
                <a:latin typeface="Verdana" pitchFamily="34" charset="0"/>
                <a:cs typeface="Angsana New" pitchFamily="18" charset="-34"/>
              </a:rPr>
              <a:t> </a:t>
            </a:r>
            <a:endParaRPr lang="th-TH" sz="3600" b="1" dirty="0" smtClean="0">
              <a:latin typeface="Angsana New" pitchFamily="18" charset="-34"/>
              <a:cs typeface="Angsana New" pitchFamily="18" charset="-34"/>
            </a:endParaRPr>
          </a:p>
          <a:p>
            <a:pPr eaLnBrk="1" hangingPunct="1">
              <a:buFontTx/>
              <a:buNone/>
            </a:pPr>
            <a:r>
              <a:rPr lang="th-TH" sz="4000" b="1" dirty="0" smtClean="0">
                <a:latin typeface="Angsana New" pitchFamily="18" charset="-34"/>
                <a:cs typeface="Angsana New" pitchFamily="18" charset="-34"/>
              </a:rPr>
              <a:t>กรุณา</a:t>
            </a:r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      </a:t>
            </a:r>
            <a:r>
              <a:rPr lang="en-US" sz="3600" b="1" dirty="0" smtClean="0">
                <a:latin typeface="Angsana New" pitchFamily="18" charset="-34"/>
                <a:cs typeface="Angsana New" pitchFamily="18" charset="-34"/>
              </a:rPr>
              <a:t>=	</a:t>
            </a:r>
            <a:r>
              <a:rPr lang="th-TH" sz="4000" b="1" dirty="0" smtClean="0">
                <a:latin typeface="Verdana" pitchFamily="34" charset="0"/>
                <a:cs typeface="Angsana New" pitchFamily="18" charset="-34"/>
              </a:rPr>
              <a:t>มีความสงสารให้ผู้อื่นพ้นทุกข์</a:t>
            </a:r>
            <a:r>
              <a:rPr lang="en-US" sz="2800" dirty="0" smtClean="0">
                <a:latin typeface="Verdana" pitchFamily="34" charset="0"/>
                <a:cs typeface="Angsana New" pitchFamily="18" charset="-34"/>
              </a:rPr>
              <a:t> </a:t>
            </a:r>
            <a:endParaRPr lang="th-TH" sz="3600" b="1" dirty="0" smtClean="0">
              <a:latin typeface="Angsana New" pitchFamily="18" charset="-34"/>
              <a:cs typeface="Angsana New" pitchFamily="18" charset="-34"/>
            </a:endParaRPr>
          </a:p>
          <a:p>
            <a:pPr eaLnBrk="1" hangingPunct="1">
              <a:buFontTx/>
              <a:buNone/>
            </a:pPr>
            <a:r>
              <a:rPr lang="th-TH" sz="4000" b="1" dirty="0" smtClean="0">
                <a:latin typeface="Angsana New" pitchFamily="18" charset="-34"/>
                <a:cs typeface="Angsana New" pitchFamily="18" charset="-34"/>
              </a:rPr>
              <a:t>มุทิตา     </a:t>
            </a:r>
            <a:r>
              <a:rPr lang="en-US" sz="3600" b="1" dirty="0" smtClean="0">
                <a:latin typeface="Angsana New" pitchFamily="18" charset="-34"/>
                <a:cs typeface="Angsana New" pitchFamily="18" charset="-34"/>
              </a:rPr>
              <a:t>=</a:t>
            </a:r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	</a:t>
            </a:r>
            <a:r>
              <a:rPr lang="th-TH" sz="4000" b="1" dirty="0" smtClean="0">
                <a:latin typeface="Verdana" pitchFamily="34" charset="0"/>
                <a:cs typeface="Angsana New" pitchFamily="18" charset="-34"/>
              </a:rPr>
              <a:t>มีความยินดีเมื่อผู้มีอื่นเป็นสุข ไม่อิจฉาริษยาผู้อื่น</a:t>
            </a:r>
            <a:r>
              <a:rPr lang="en-US" sz="2800" dirty="0" smtClean="0">
                <a:latin typeface="Verdana" pitchFamily="34" charset="0"/>
                <a:cs typeface="Angsana New" pitchFamily="18" charset="-34"/>
              </a:rPr>
              <a:t> </a:t>
            </a:r>
            <a:endParaRPr lang="th-TH" sz="3600" b="1" dirty="0" smtClean="0">
              <a:latin typeface="Angsana New" pitchFamily="18" charset="-34"/>
              <a:cs typeface="Angsana New" pitchFamily="18" charset="-34"/>
            </a:endParaRPr>
          </a:p>
          <a:p>
            <a:pPr eaLnBrk="1" hangingPunct="1">
              <a:buFontTx/>
              <a:buNone/>
            </a:pPr>
            <a:r>
              <a:rPr lang="th-TH" sz="4000" b="1" dirty="0" smtClean="0">
                <a:latin typeface="Angsana New" pitchFamily="18" charset="-34"/>
                <a:cs typeface="Angsana New" pitchFamily="18" charset="-34"/>
              </a:rPr>
              <a:t>อุเบกขา </a:t>
            </a:r>
            <a:r>
              <a:rPr lang="en-US" sz="4000" b="1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3600" b="1" dirty="0" smtClean="0">
                <a:latin typeface="Angsana New" pitchFamily="18" charset="-34"/>
                <a:cs typeface="Angsana New" pitchFamily="18" charset="-34"/>
              </a:rPr>
              <a:t>=</a:t>
            </a:r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      </a:t>
            </a:r>
            <a:r>
              <a:rPr lang="th-TH" sz="4400" b="1" dirty="0" smtClean="0">
                <a:latin typeface="Verdana" pitchFamily="34" charset="0"/>
                <a:cs typeface="Angsana New" pitchFamily="18" charset="-34"/>
              </a:rPr>
              <a:t>ความวางใจเป็นกลาง มีจิตเที่ยงธรรม</a:t>
            </a:r>
            <a:r>
              <a:rPr lang="en-US" sz="2800" dirty="0" smtClean="0">
                <a:latin typeface="Verdana" pitchFamily="34" charset="0"/>
                <a:cs typeface="Angsana New" pitchFamily="18" charset="-34"/>
              </a:rPr>
              <a:t> </a:t>
            </a:r>
            <a:endParaRPr lang="th-TH" sz="2800" dirty="0" smtClean="0">
              <a:latin typeface="Verdana" pitchFamily="34" charset="0"/>
              <a:cs typeface="Angsana New" pitchFamily="18" charset="-34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19113" y="228600"/>
            <a:ext cx="8015287" cy="914400"/>
          </a:xfrm>
          <a:solidFill>
            <a:srgbClr val="FFFF00"/>
          </a:solidFill>
        </p:spPr>
        <p:txBody>
          <a:bodyPr anchor="ctr" anchorCtr="1"/>
          <a:lstStyle/>
          <a:p>
            <a:pPr eaLnBrk="1" hangingPunct="1"/>
            <a:r>
              <a:rPr lang="th-TH" sz="5400" b="1" dirty="0" smtClean="0">
                <a:solidFill>
                  <a:srgbClr val="0000FF"/>
                </a:solidFill>
                <a:effectLst/>
                <a:latin typeface="Verdana" pitchFamily="34" charset="0"/>
                <a:cs typeface="Angsana New" pitchFamily="18" charset="-34"/>
              </a:rPr>
              <a:t>ผู้นำควรมีคุณธรรมของผู้บริหาร  </a:t>
            </a:r>
          </a:p>
        </p:txBody>
      </p:sp>
      <p:sp>
        <p:nvSpPr>
          <p:cNvPr id="1843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435975" cy="49244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th-TH" sz="4800" b="1" dirty="0" err="1" smtClean="0">
                <a:solidFill>
                  <a:schemeClr val="accent2">
                    <a:lumMod val="50000"/>
                  </a:schemeClr>
                </a:solidFill>
                <a:latin typeface="Angsana New" pitchFamily="18" charset="-34"/>
                <a:cs typeface="Angsana New" pitchFamily="18" charset="-34"/>
              </a:rPr>
              <a:t>สัป</a:t>
            </a:r>
            <a:r>
              <a:rPr lang="th-TH" sz="4800" b="1" dirty="0" smtClean="0">
                <a:solidFill>
                  <a:schemeClr val="accent2">
                    <a:lumMod val="50000"/>
                  </a:schemeClr>
                </a:solidFill>
                <a:latin typeface="Angsana New" pitchFamily="18" charset="-34"/>
                <a:cs typeface="Angsana New" pitchFamily="18" charset="-34"/>
              </a:rPr>
              <a:t>ปุ</a:t>
            </a:r>
            <a:r>
              <a:rPr lang="th-TH" sz="4800" b="1" dirty="0" err="1" smtClean="0">
                <a:solidFill>
                  <a:schemeClr val="accent2">
                    <a:lumMod val="50000"/>
                  </a:schemeClr>
                </a:solidFill>
                <a:latin typeface="Angsana New" pitchFamily="18" charset="-34"/>
                <a:cs typeface="Angsana New" pitchFamily="18" charset="-34"/>
              </a:rPr>
              <a:t>ริส</a:t>
            </a:r>
            <a:r>
              <a:rPr lang="th-TH" sz="4800" b="1" dirty="0" smtClean="0">
                <a:solidFill>
                  <a:schemeClr val="accent2">
                    <a:lumMod val="50000"/>
                  </a:schemeClr>
                </a:solidFill>
                <a:latin typeface="Angsana New" pitchFamily="18" charset="-34"/>
                <a:cs typeface="Angsana New" pitchFamily="18" charset="-34"/>
              </a:rPr>
              <a:t>ธรรม </a:t>
            </a:r>
            <a:r>
              <a:rPr lang="en-US" sz="4800" b="1" dirty="0" smtClean="0">
                <a:solidFill>
                  <a:schemeClr val="accent2">
                    <a:lumMod val="50000"/>
                  </a:schemeClr>
                </a:solidFill>
                <a:latin typeface="Angsana New" pitchFamily="18" charset="-34"/>
                <a:cs typeface="Angsana New" pitchFamily="18" charset="-34"/>
              </a:rPr>
              <a:t>7  </a:t>
            </a:r>
            <a:r>
              <a:rPr lang="th-TH" sz="4800" b="1" dirty="0" smtClean="0">
                <a:solidFill>
                  <a:schemeClr val="accent2">
                    <a:lumMod val="50000"/>
                  </a:schemeClr>
                </a:solidFill>
                <a:latin typeface="Angsana New" pitchFamily="18" charset="-34"/>
                <a:cs typeface="Angsana New" pitchFamily="18" charset="-34"/>
              </a:rPr>
              <a:t>ประการ</a:t>
            </a:r>
            <a:r>
              <a:rPr lang="th-TH" sz="4000" b="1" dirty="0" smtClean="0">
                <a:solidFill>
                  <a:schemeClr val="accent2">
                    <a:lumMod val="50000"/>
                  </a:schemeClr>
                </a:solidFill>
                <a:latin typeface="Angsana New" pitchFamily="18" charset="-34"/>
                <a:cs typeface="Angsana New" pitchFamily="18" charset="-34"/>
              </a:rPr>
              <a:t>  </a:t>
            </a:r>
            <a:r>
              <a:rPr lang="th-TH" sz="4000" b="1" dirty="0" smtClean="0">
                <a:latin typeface="Angsana New" pitchFamily="18" charset="-34"/>
                <a:cs typeface="Angsana New" pitchFamily="18" charset="-34"/>
              </a:rPr>
              <a:t/>
            </a:r>
            <a:br>
              <a:rPr lang="th-TH" sz="4000" b="1" dirty="0" smtClean="0">
                <a:latin typeface="Angsana New" pitchFamily="18" charset="-34"/>
                <a:cs typeface="Angsana New" pitchFamily="18" charset="-34"/>
              </a:rPr>
            </a:br>
            <a:r>
              <a:rPr lang="th-TH" sz="4000" b="1" dirty="0" smtClean="0">
                <a:latin typeface="Angsana New" pitchFamily="18" charset="-34"/>
                <a:cs typeface="Angsana New" pitchFamily="18" charset="-34"/>
              </a:rPr>
              <a:t>ซึ่งเป็นธรรมอันเป็นเครื่องนำไปสู่ความสำเร็จในชีวิต</a:t>
            </a:r>
          </a:p>
          <a:p>
            <a:pPr eaLnBrk="1" hangingPunct="1">
              <a:buFontTx/>
              <a:buNone/>
            </a:pPr>
            <a:r>
              <a:rPr lang="th-TH" sz="4000" b="1" dirty="0" smtClean="0">
                <a:latin typeface="Angsana New" pitchFamily="18" charset="-34"/>
                <a:cs typeface="Angsana New" pitchFamily="18" charset="-34"/>
              </a:rPr>
              <a:t>			</a:t>
            </a:r>
            <a:r>
              <a:rPr lang="th-TH" sz="4000" b="1" dirty="0" smtClean="0">
                <a:latin typeface="Angsana New" pitchFamily="18" charset="-34"/>
                <a:cs typeface="Angsana New" pitchFamily="18" charset="-34"/>
                <a:sym typeface="Wingdings 2" pitchFamily="18" charset="2"/>
              </a:rPr>
              <a:t></a:t>
            </a:r>
            <a:r>
              <a:rPr lang="th-TH" sz="4000" b="1" dirty="0" smtClean="0">
                <a:latin typeface="Angsana New" pitchFamily="18" charset="-34"/>
                <a:cs typeface="Angsana New" pitchFamily="18" charset="-34"/>
              </a:rPr>
              <a:t>รู้เหตุ		 </a:t>
            </a:r>
            <a:r>
              <a:rPr lang="th-TH" sz="4000" b="1" dirty="0" smtClean="0">
                <a:latin typeface="Angsana New" pitchFamily="18" charset="-34"/>
                <a:cs typeface="Angsana New" pitchFamily="18" charset="-34"/>
                <a:sym typeface="Wingdings 2" pitchFamily="18" charset="2"/>
              </a:rPr>
              <a:t></a:t>
            </a:r>
            <a:r>
              <a:rPr lang="th-TH" sz="4000" b="1" dirty="0" smtClean="0">
                <a:latin typeface="Angsana New" pitchFamily="18" charset="-34"/>
                <a:cs typeface="Angsana New" pitchFamily="18" charset="-34"/>
              </a:rPr>
              <a:t> รู้ผล       </a:t>
            </a:r>
            <a:r>
              <a:rPr lang="th-TH" sz="4000" b="1" dirty="0" smtClean="0">
                <a:latin typeface="Angsana New" pitchFamily="18" charset="-34"/>
                <a:cs typeface="Angsana New" pitchFamily="18" charset="-34"/>
                <a:sym typeface="Wingdings 2" pitchFamily="18" charset="2"/>
              </a:rPr>
              <a:t></a:t>
            </a:r>
            <a:r>
              <a:rPr lang="th-TH" sz="4000" b="1" dirty="0" smtClean="0">
                <a:latin typeface="Angsana New" pitchFamily="18" charset="-34"/>
                <a:cs typeface="Angsana New" pitchFamily="18" charset="-34"/>
              </a:rPr>
              <a:t> 	รู้ตน		          </a:t>
            </a:r>
            <a:r>
              <a:rPr lang="th-TH" sz="4000" b="1" dirty="0" smtClean="0">
                <a:latin typeface="Angsana New" pitchFamily="18" charset="-34"/>
                <a:cs typeface="Angsana New" pitchFamily="18" charset="-34"/>
                <a:sym typeface="Wingdings 2" pitchFamily="18" charset="2"/>
              </a:rPr>
              <a:t></a:t>
            </a:r>
            <a:r>
              <a:rPr lang="th-TH" sz="4000" b="1" dirty="0" smtClean="0">
                <a:latin typeface="Angsana New" pitchFamily="18" charset="-34"/>
                <a:cs typeface="Angsana New" pitchFamily="18" charset="-34"/>
              </a:rPr>
              <a:t> รู้กาล    		 </a:t>
            </a:r>
            <a:r>
              <a:rPr lang="th-TH" sz="4000" b="1" dirty="0" smtClean="0">
                <a:latin typeface="Angsana New" pitchFamily="18" charset="-34"/>
                <a:cs typeface="Angsana New" pitchFamily="18" charset="-34"/>
                <a:sym typeface="Wingdings 2" pitchFamily="18" charset="2"/>
              </a:rPr>
              <a:t></a:t>
            </a:r>
            <a:r>
              <a:rPr lang="th-TH" sz="4000" b="1" dirty="0" smtClean="0">
                <a:latin typeface="Angsana New" pitchFamily="18" charset="-34"/>
                <a:cs typeface="Angsana New" pitchFamily="18" charset="-34"/>
              </a:rPr>
              <a:t>รู้ประมาณ	</a:t>
            </a:r>
            <a:br>
              <a:rPr lang="th-TH" sz="4000" b="1" dirty="0" smtClean="0">
                <a:latin typeface="Angsana New" pitchFamily="18" charset="-34"/>
                <a:cs typeface="Angsana New" pitchFamily="18" charset="-34"/>
              </a:rPr>
            </a:br>
            <a:r>
              <a:rPr lang="th-TH" sz="4000" b="1" dirty="0" smtClean="0">
                <a:latin typeface="Angsana New" pitchFamily="18" charset="-34"/>
                <a:cs typeface="Angsana New" pitchFamily="18" charset="-34"/>
              </a:rPr>
              <a:t>                </a:t>
            </a:r>
            <a:r>
              <a:rPr lang="th-TH" sz="4000" b="1" dirty="0" smtClean="0">
                <a:latin typeface="Angsana New" pitchFamily="18" charset="-34"/>
                <a:cs typeface="Angsana New" pitchFamily="18" charset="-34"/>
                <a:sym typeface="Wingdings 2" pitchFamily="18" charset="2"/>
              </a:rPr>
              <a:t></a:t>
            </a:r>
            <a:r>
              <a:rPr lang="th-TH" sz="4000" b="1" dirty="0" smtClean="0">
                <a:latin typeface="Angsana New" pitchFamily="18" charset="-34"/>
                <a:cs typeface="Angsana New" pitchFamily="18" charset="-34"/>
              </a:rPr>
              <a:t> รู้ประชุมชน	 </a:t>
            </a:r>
            <a:r>
              <a:rPr lang="th-TH" sz="4000" b="1" dirty="0" smtClean="0">
                <a:latin typeface="Angsana New" pitchFamily="18" charset="-34"/>
                <a:cs typeface="Angsana New" pitchFamily="18" charset="-34"/>
                <a:sym typeface="Wingdings 2" pitchFamily="18" charset="2"/>
              </a:rPr>
              <a:t></a:t>
            </a:r>
            <a:r>
              <a:rPr lang="th-TH" sz="4000" b="1" dirty="0" smtClean="0">
                <a:latin typeface="Angsana New" pitchFamily="18" charset="-34"/>
                <a:cs typeface="Angsana New" pitchFamily="18" charset="-34"/>
              </a:rPr>
              <a:t> รู้บุคคล</a:t>
            </a:r>
          </a:p>
          <a:p>
            <a:pPr eaLnBrk="1" hangingPunct="1">
              <a:buFontTx/>
              <a:buNone/>
            </a:pPr>
            <a:r>
              <a:rPr lang="th-TH" sz="6000" b="1" dirty="0" smtClean="0">
                <a:solidFill>
                  <a:schemeClr val="accent2">
                    <a:lumMod val="50000"/>
                  </a:schemeClr>
                </a:solidFill>
                <a:latin typeface="Angsana New" pitchFamily="18" charset="-34"/>
                <a:cs typeface="Angsana New" pitchFamily="18" charset="-34"/>
              </a:rPr>
              <a:t>    หลักพระพุทธเจ้า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Text Box 2"/>
          <p:cNvSpPr txBox="1">
            <a:spLocks noChangeArrowheads="1"/>
          </p:cNvSpPr>
          <p:nvPr/>
        </p:nvSpPr>
        <p:spPr bwMode="auto">
          <a:xfrm>
            <a:off x="0" y="202244"/>
            <a:ext cx="9144000" cy="6198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33400" indent="-533400" algn="ctr"/>
            <a:r>
              <a:rPr lang="th-TH" sz="4800" b="1" dirty="0">
                <a:solidFill>
                  <a:schemeClr val="accent2">
                    <a:lumMod val="50000"/>
                  </a:schemeClr>
                </a:solidFill>
                <a:latin typeface="Angsana New" pitchFamily="18" charset="-34"/>
                <a:cs typeface="Angsana New" pitchFamily="18" charset="-34"/>
              </a:rPr>
              <a:t>หลัก</a:t>
            </a:r>
            <a:r>
              <a:rPr lang="th-TH" sz="4800" b="1" dirty="0" err="1">
                <a:solidFill>
                  <a:schemeClr val="accent2">
                    <a:lumMod val="50000"/>
                  </a:schemeClr>
                </a:solidFill>
                <a:latin typeface="Angsana New" pitchFamily="18" charset="-34"/>
                <a:cs typeface="Angsana New" pitchFamily="18" charset="-34"/>
              </a:rPr>
              <a:t>ธรรมาภิ</a:t>
            </a:r>
            <a:r>
              <a:rPr lang="th-TH" sz="4800" b="1" dirty="0">
                <a:solidFill>
                  <a:schemeClr val="accent2">
                    <a:lumMod val="50000"/>
                  </a:schemeClr>
                </a:solidFill>
                <a:latin typeface="Angsana New" pitchFamily="18" charset="-34"/>
                <a:cs typeface="Angsana New" pitchFamily="18" charset="-34"/>
              </a:rPr>
              <a:t>บาลของการบริหารกิจการบ้านเมือง</a:t>
            </a:r>
          </a:p>
          <a:p>
            <a:pPr marL="533400" indent="-533400" algn="ctr"/>
            <a:endParaRPr lang="th-TH" sz="4400" b="1" dirty="0">
              <a:solidFill>
                <a:schemeClr val="accent2">
                  <a:lumMod val="50000"/>
                </a:schemeClr>
              </a:solidFill>
              <a:latin typeface="Angsana New" pitchFamily="18" charset="-34"/>
              <a:cs typeface="Angsana New" pitchFamily="18" charset="-34"/>
            </a:endParaRPr>
          </a:p>
          <a:p>
            <a:pPr marL="533400" indent="-533400" algn="ctr"/>
            <a:endParaRPr lang="th-TH" sz="4400" b="1" dirty="0">
              <a:solidFill>
                <a:schemeClr val="accent2">
                  <a:lumMod val="50000"/>
                </a:schemeClr>
              </a:solidFill>
              <a:latin typeface="Angsana New" pitchFamily="18" charset="-34"/>
              <a:cs typeface="Angsana New" pitchFamily="18" charset="-34"/>
            </a:endParaRPr>
          </a:p>
          <a:p>
            <a:pPr marL="533400" indent="-533400" algn="ctr"/>
            <a:endParaRPr lang="th-TH" sz="4400" b="1" dirty="0">
              <a:solidFill>
                <a:schemeClr val="accent2">
                  <a:lumMod val="50000"/>
                </a:schemeClr>
              </a:solidFill>
              <a:latin typeface="Angsana New" pitchFamily="18" charset="-34"/>
              <a:cs typeface="Angsana New" pitchFamily="18" charset="-34"/>
            </a:endParaRPr>
          </a:p>
          <a:p>
            <a:pPr marL="533400" indent="-533400" algn="ctr"/>
            <a:endParaRPr lang="th-TH" sz="4400" b="1" dirty="0">
              <a:solidFill>
                <a:schemeClr val="accent2">
                  <a:lumMod val="50000"/>
                </a:schemeClr>
              </a:solidFill>
              <a:latin typeface="Angsana New" pitchFamily="18" charset="-34"/>
              <a:cs typeface="Angsana New" pitchFamily="18" charset="-34"/>
            </a:endParaRPr>
          </a:p>
          <a:p>
            <a:pPr marL="533400" indent="-533400" algn="ctr"/>
            <a:endParaRPr lang="th-TH" sz="4400" b="1" dirty="0">
              <a:solidFill>
                <a:schemeClr val="accent2">
                  <a:lumMod val="50000"/>
                </a:schemeClr>
              </a:solidFill>
              <a:latin typeface="Angsana New" pitchFamily="18" charset="-34"/>
              <a:cs typeface="Angsana New" pitchFamily="18" charset="-34"/>
            </a:endParaRPr>
          </a:p>
          <a:p>
            <a:pPr marL="533400" indent="-533400" algn="ctr"/>
            <a:endParaRPr lang="th-TH" sz="4400" b="1" dirty="0">
              <a:solidFill>
                <a:schemeClr val="accent2">
                  <a:lumMod val="50000"/>
                </a:schemeClr>
              </a:solidFill>
              <a:latin typeface="Angsana New" pitchFamily="18" charset="-34"/>
              <a:cs typeface="Angsana New" pitchFamily="18" charset="-34"/>
            </a:endParaRPr>
          </a:p>
          <a:p>
            <a:pPr marL="533400" indent="-533400" algn="ctr"/>
            <a:endParaRPr lang="th-TH" sz="4400" b="1" dirty="0">
              <a:solidFill>
                <a:schemeClr val="accent2">
                  <a:lumMod val="50000"/>
                </a:schemeClr>
              </a:solidFill>
              <a:latin typeface="Angsana New" pitchFamily="18" charset="-34"/>
              <a:cs typeface="Angsana New" pitchFamily="18" charset="-34"/>
            </a:endParaRPr>
          </a:p>
          <a:p>
            <a:pPr marL="533400" indent="-533400" algn="ctr"/>
            <a:endParaRPr lang="th-TH" sz="4400" b="1" dirty="0">
              <a:solidFill>
                <a:schemeClr val="accent2">
                  <a:lumMod val="50000"/>
                </a:schemeClr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06499" name="AutoShape 3"/>
          <p:cNvSpPr>
            <a:spLocks noChangeArrowheads="1"/>
          </p:cNvSpPr>
          <p:nvPr/>
        </p:nvSpPr>
        <p:spPr bwMode="auto">
          <a:xfrm rot="3132546">
            <a:off x="3939381" y="2731294"/>
            <a:ext cx="1933575" cy="744538"/>
          </a:xfrm>
          <a:prstGeom prst="curvedDownArrow">
            <a:avLst>
              <a:gd name="adj1" fmla="val 51940"/>
              <a:gd name="adj2" fmla="val 103881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 sz="1800"/>
          </a:p>
        </p:txBody>
      </p:sp>
      <p:sp>
        <p:nvSpPr>
          <p:cNvPr id="106500" name="AutoShape 4"/>
          <p:cNvSpPr>
            <a:spLocks noChangeArrowheads="1"/>
          </p:cNvSpPr>
          <p:nvPr/>
        </p:nvSpPr>
        <p:spPr bwMode="auto">
          <a:xfrm rot="10800000">
            <a:off x="3144838" y="3581400"/>
            <a:ext cx="2049462" cy="914400"/>
          </a:xfrm>
          <a:prstGeom prst="curvedDownArrow">
            <a:avLst>
              <a:gd name="adj1" fmla="val 44826"/>
              <a:gd name="adj2" fmla="val 89653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 sz="1800"/>
          </a:p>
        </p:txBody>
      </p:sp>
      <p:sp>
        <p:nvSpPr>
          <p:cNvPr id="106501" name="AutoShape 5"/>
          <p:cNvSpPr>
            <a:spLocks noChangeArrowheads="1"/>
          </p:cNvSpPr>
          <p:nvPr/>
        </p:nvSpPr>
        <p:spPr bwMode="auto">
          <a:xfrm rot="-2458568">
            <a:off x="2914650" y="2568575"/>
            <a:ext cx="1790700" cy="952500"/>
          </a:xfrm>
          <a:prstGeom prst="curvedDownArrow">
            <a:avLst>
              <a:gd name="adj1" fmla="val 37600"/>
              <a:gd name="adj2" fmla="val 75200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 sz="1800"/>
          </a:p>
        </p:txBody>
      </p:sp>
      <p:sp>
        <p:nvSpPr>
          <p:cNvPr id="106502" name="Rectangle 6"/>
          <p:cNvSpPr>
            <a:spLocks noChangeArrowheads="1"/>
          </p:cNvSpPr>
          <p:nvPr/>
        </p:nvSpPr>
        <p:spPr bwMode="auto">
          <a:xfrm>
            <a:off x="3505200" y="3124200"/>
            <a:ext cx="1447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th-TH" sz="2400" b="1">
                <a:solidFill>
                  <a:srgbClr val="FF0000"/>
                </a:solidFill>
                <a:cs typeface="AngsanaUPC" pitchFamily="18" charset="-34"/>
              </a:rPr>
              <a:t>เพื่อประโยชน์สุข</a:t>
            </a:r>
          </a:p>
          <a:p>
            <a:pPr algn="ctr"/>
            <a:r>
              <a:rPr lang="th-TH" sz="2400" b="1">
                <a:solidFill>
                  <a:srgbClr val="FF0000"/>
                </a:solidFill>
                <a:cs typeface="AngsanaUPC" pitchFamily="18" charset="-34"/>
              </a:rPr>
              <a:t>ของประชาชน</a:t>
            </a:r>
          </a:p>
        </p:txBody>
      </p:sp>
      <p:sp>
        <p:nvSpPr>
          <p:cNvPr id="106503" name="Rectangle 14"/>
          <p:cNvSpPr>
            <a:spLocks noChangeArrowheads="1"/>
          </p:cNvSpPr>
          <p:nvPr/>
        </p:nvSpPr>
        <p:spPr bwMode="auto">
          <a:xfrm>
            <a:off x="4419600" y="1219200"/>
            <a:ext cx="19812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th-TH" sz="1800" b="1"/>
              <a:t>2. ประสิทธิภาพ</a:t>
            </a:r>
          </a:p>
          <a:p>
            <a:pPr algn="ctr"/>
            <a:r>
              <a:rPr lang="th-TH" sz="1800"/>
              <a:t>(</a:t>
            </a:r>
            <a:r>
              <a:rPr lang="en-US" sz="1800"/>
              <a:t>Efficiency</a:t>
            </a:r>
            <a:r>
              <a:rPr lang="th-TH" sz="1800"/>
              <a:t>)</a:t>
            </a:r>
          </a:p>
        </p:txBody>
      </p:sp>
      <p:sp>
        <p:nvSpPr>
          <p:cNvPr id="106504" name="Rectangle 15"/>
          <p:cNvSpPr>
            <a:spLocks noChangeArrowheads="1"/>
          </p:cNvSpPr>
          <p:nvPr/>
        </p:nvSpPr>
        <p:spPr bwMode="auto">
          <a:xfrm>
            <a:off x="2133600" y="1219200"/>
            <a:ext cx="19812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th-TH" sz="1800" b="1">
                <a:cs typeface="AngsanaUPC" pitchFamily="18" charset="-34"/>
              </a:rPr>
              <a:t>1. ประสิทธิผล</a:t>
            </a:r>
          </a:p>
          <a:p>
            <a:pPr algn="ctr"/>
            <a:r>
              <a:rPr lang="th-TH" sz="1800">
                <a:cs typeface="AngsanaUPC" pitchFamily="18" charset="-34"/>
              </a:rPr>
              <a:t>(</a:t>
            </a:r>
            <a:r>
              <a:rPr lang="en-US" sz="1800">
                <a:cs typeface="AngsanaUPC" pitchFamily="18" charset="-34"/>
              </a:rPr>
              <a:t>Effectiveness</a:t>
            </a:r>
            <a:r>
              <a:rPr lang="th-TH" sz="1800">
                <a:cs typeface="AngsanaUPC" pitchFamily="18" charset="-34"/>
              </a:rPr>
              <a:t>)</a:t>
            </a:r>
          </a:p>
        </p:txBody>
      </p:sp>
      <p:sp>
        <p:nvSpPr>
          <p:cNvPr id="106505" name="Rectangle 17"/>
          <p:cNvSpPr>
            <a:spLocks noChangeArrowheads="1"/>
          </p:cNvSpPr>
          <p:nvPr/>
        </p:nvSpPr>
        <p:spPr bwMode="auto">
          <a:xfrm>
            <a:off x="6172200" y="2438400"/>
            <a:ext cx="20574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th-TH" sz="1800" b="1"/>
              <a:t>3. การตอบสนอง</a:t>
            </a:r>
          </a:p>
          <a:p>
            <a:pPr algn="ctr"/>
            <a:r>
              <a:rPr lang="th-TH" sz="1800"/>
              <a:t>(</a:t>
            </a:r>
            <a:r>
              <a:rPr lang="en-US" sz="1800"/>
              <a:t>Responsiveness</a:t>
            </a:r>
            <a:r>
              <a:rPr lang="th-TH" sz="1800"/>
              <a:t>)</a:t>
            </a:r>
          </a:p>
        </p:txBody>
      </p:sp>
      <p:sp>
        <p:nvSpPr>
          <p:cNvPr id="106506" name="Rectangle 18"/>
          <p:cNvSpPr>
            <a:spLocks noChangeArrowheads="1"/>
          </p:cNvSpPr>
          <p:nvPr/>
        </p:nvSpPr>
        <p:spPr bwMode="auto">
          <a:xfrm>
            <a:off x="6553200" y="3390900"/>
            <a:ext cx="20574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th-TH" sz="1800" b="1"/>
              <a:t>4. ภาระรับผิดชอบ</a:t>
            </a:r>
          </a:p>
          <a:p>
            <a:pPr algn="ctr"/>
            <a:r>
              <a:rPr lang="th-TH" sz="1800"/>
              <a:t>(</a:t>
            </a:r>
            <a:r>
              <a:rPr lang="en-US" sz="1800"/>
              <a:t>Accountability</a:t>
            </a:r>
            <a:r>
              <a:rPr lang="th-TH" sz="1800"/>
              <a:t>)</a:t>
            </a:r>
          </a:p>
        </p:txBody>
      </p:sp>
      <p:sp>
        <p:nvSpPr>
          <p:cNvPr id="106507" name="Rectangle 19"/>
          <p:cNvSpPr>
            <a:spLocks noChangeArrowheads="1"/>
          </p:cNvSpPr>
          <p:nvPr/>
        </p:nvSpPr>
        <p:spPr bwMode="auto">
          <a:xfrm>
            <a:off x="6248400" y="4343400"/>
            <a:ext cx="20574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th-TH" sz="1800" b="1"/>
              <a:t>5. ความโปร่งใส</a:t>
            </a:r>
          </a:p>
          <a:p>
            <a:pPr algn="ctr"/>
            <a:r>
              <a:rPr lang="th-TH" sz="1800"/>
              <a:t>(</a:t>
            </a:r>
            <a:r>
              <a:rPr lang="en-US" sz="1800"/>
              <a:t>Transparency</a:t>
            </a:r>
            <a:r>
              <a:rPr lang="th-TH" sz="1800"/>
              <a:t>)</a:t>
            </a:r>
          </a:p>
        </p:txBody>
      </p:sp>
      <p:sp>
        <p:nvSpPr>
          <p:cNvPr id="106508" name="Rectangle 20"/>
          <p:cNvSpPr>
            <a:spLocks noChangeArrowheads="1"/>
          </p:cNvSpPr>
          <p:nvPr/>
        </p:nvSpPr>
        <p:spPr bwMode="auto">
          <a:xfrm>
            <a:off x="4419600" y="5334000"/>
            <a:ext cx="20574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th-TH" sz="1800" b="1"/>
              <a:t>6. การมีส่วนร่วม</a:t>
            </a:r>
          </a:p>
          <a:p>
            <a:pPr algn="ctr"/>
            <a:r>
              <a:rPr lang="th-TH" sz="1800"/>
              <a:t>(</a:t>
            </a:r>
            <a:r>
              <a:rPr lang="en-US" sz="1800"/>
              <a:t>Participation</a:t>
            </a:r>
            <a:r>
              <a:rPr lang="th-TH" sz="1800"/>
              <a:t>)</a:t>
            </a:r>
          </a:p>
        </p:txBody>
      </p:sp>
      <p:sp>
        <p:nvSpPr>
          <p:cNvPr id="106509" name="Rectangle 21"/>
          <p:cNvSpPr>
            <a:spLocks noChangeArrowheads="1"/>
          </p:cNvSpPr>
          <p:nvPr/>
        </p:nvSpPr>
        <p:spPr bwMode="auto">
          <a:xfrm>
            <a:off x="2057400" y="5334000"/>
            <a:ext cx="20574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th-TH" sz="1800" b="1"/>
              <a:t>7. การกระจายอำนาจ</a:t>
            </a:r>
          </a:p>
          <a:p>
            <a:pPr algn="ctr"/>
            <a:r>
              <a:rPr lang="th-TH" sz="1800"/>
              <a:t>(</a:t>
            </a:r>
            <a:r>
              <a:rPr lang="en-US" sz="1800"/>
              <a:t>Decentralization</a:t>
            </a:r>
            <a:r>
              <a:rPr lang="th-TH" sz="1800"/>
              <a:t>)</a:t>
            </a:r>
          </a:p>
        </p:txBody>
      </p:sp>
      <p:sp>
        <p:nvSpPr>
          <p:cNvPr id="106510" name="Rectangle 22"/>
          <p:cNvSpPr>
            <a:spLocks noChangeArrowheads="1"/>
          </p:cNvSpPr>
          <p:nvPr/>
        </p:nvSpPr>
        <p:spPr bwMode="auto">
          <a:xfrm>
            <a:off x="381000" y="4343400"/>
            <a:ext cx="20574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th-TH" sz="1800" b="1"/>
              <a:t>8. นิติธรรม</a:t>
            </a:r>
          </a:p>
          <a:p>
            <a:pPr algn="ctr"/>
            <a:r>
              <a:rPr lang="th-TH" sz="1800"/>
              <a:t>(</a:t>
            </a:r>
            <a:r>
              <a:rPr lang="en-US" sz="1800"/>
              <a:t>Rule of law</a:t>
            </a:r>
            <a:r>
              <a:rPr lang="th-TH" sz="1800"/>
              <a:t>)</a:t>
            </a:r>
          </a:p>
        </p:txBody>
      </p:sp>
      <p:sp>
        <p:nvSpPr>
          <p:cNvPr id="106511" name="Rectangle 23"/>
          <p:cNvSpPr>
            <a:spLocks noChangeArrowheads="1"/>
          </p:cNvSpPr>
          <p:nvPr/>
        </p:nvSpPr>
        <p:spPr bwMode="auto">
          <a:xfrm>
            <a:off x="76200" y="3429000"/>
            <a:ext cx="20574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th-TH" sz="1800" b="1" dirty="0">
                <a:cs typeface="+mj-cs"/>
              </a:rPr>
              <a:t>9. ความเสมอภาค/เที่ยงธรรม</a:t>
            </a:r>
          </a:p>
          <a:p>
            <a:pPr algn="ctr"/>
            <a:r>
              <a:rPr lang="th-TH" sz="1800" dirty="0">
                <a:cs typeface="+mj-cs"/>
              </a:rPr>
              <a:t>(</a:t>
            </a:r>
            <a:r>
              <a:rPr lang="en-US" sz="1800" dirty="0">
                <a:cs typeface="+mj-cs"/>
              </a:rPr>
              <a:t>Equity</a:t>
            </a:r>
            <a:r>
              <a:rPr lang="th-TH" sz="1800" dirty="0">
                <a:cs typeface="+mj-cs"/>
              </a:rPr>
              <a:t>)</a:t>
            </a:r>
          </a:p>
        </p:txBody>
      </p:sp>
      <p:sp>
        <p:nvSpPr>
          <p:cNvPr id="106512" name="Rectangle 24"/>
          <p:cNvSpPr>
            <a:spLocks noChangeArrowheads="1"/>
          </p:cNvSpPr>
          <p:nvPr/>
        </p:nvSpPr>
        <p:spPr bwMode="auto">
          <a:xfrm>
            <a:off x="381000" y="2438400"/>
            <a:ext cx="20574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th-TH" sz="1800" b="1" dirty="0">
                <a:cs typeface="+mj-cs"/>
              </a:rPr>
              <a:t>10. การมุ่งเน้นฉันทามติ</a:t>
            </a:r>
          </a:p>
          <a:p>
            <a:pPr algn="ctr"/>
            <a:r>
              <a:rPr lang="th-TH" sz="1400" dirty="0">
                <a:cs typeface="+mj-cs"/>
              </a:rPr>
              <a:t>(</a:t>
            </a:r>
            <a:r>
              <a:rPr lang="en-US" sz="1400" dirty="0">
                <a:cs typeface="+mj-cs"/>
              </a:rPr>
              <a:t>Consensus Oriented</a:t>
            </a:r>
            <a:r>
              <a:rPr lang="th-TH" sz="1400" dirty="0">
                <a:cs typeface="+mj-cs"/>
              </a:rPr>
              <a:t>)</a:t>
            </a:r>
          </a:p>
        </p:txBody>
      </p:sp>
      <p:sp>
        <p:nvSpPr>
          <p:cNvPr id="106513" name="AutoShape 25"/>
          <p:cNvSpPr>
            <a:spLocks noChangeArrowheads="1"/>
          </p:cNvSpPr>
          <p:nvPr/>
        </p:nvSpPr>
        <p:spPr bwMode="auto">
          <a:xfrm rot="1015650">
            <a:off x="2514600" y="2819400"/>
            <a:ext cx="533400" cy="228600"/>
          </a:xfrm>
          <a:prstGeom prst="rightArrow">
            <a:avLst>
              <a:gd name="adj1" fmla="val 50000"/>
              <a:gd name="adj2" fmla="val 58333"/>
            </a:avLst>
          </a:prstGeom>
          <a:solidFill>
            <a:srgbClr val="FF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 sz="1800"/>
          </a:p>
        </p:txBody>
      </p:sp>
      <p:sp>
        <p:nvSpPr>
          <p:cNvPr id="106514" name="AutoShape 26"/>
          <p:cNvSpPr>
            <a:spLocks noChangeArrowheads="1"/>
          </p:cNvSpPr>
          <p:nvPr/>
        </p:nvSpPr>
        <p:spPr bwMode="auto">
          <a:xfrm>
            <a:off x="2209800" y="3657600"/>
            <a:ext cx="533400" cy="228600"/>
          </a:xfrm>
          <a:prstGeom prst="rightArrow">
            <a:avLst>
              <a:gd name="adj1" fmla="val 50000"/>
              <a:gd name="adj2" fmla="val 58333"/>
            </a:avLst>
          </a:prstGeom>
          <a:solidFill>
            <a:srgbClr val="FF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 sz="1800"/>
          </a:p>
        </p:txBody>
      </p:sp>
      <p:sp>
        <p:nvSpPr>
          <p:cNvPr id="106515" name="AutoShape 27"/>
          <p:cNvSpPr>
            <a:spLocks noChangeArrowheads="1"/>
          </p:cNvSpPr>
          <p:nvPr/>
        </p:nvSpPr>
        <p:spPr bwMode="auto">
          <a:xfrm rot="-1509558">
            <a:off x="2514600" y="4495800"/>
            <a:ext cx="533400" cy="228600"/>
          </a:xfrm>
          <a:prstGeom prst="rightArrow">
            <a:avLst>
              <a:gd name="adj1" fmla="val 50000"/>
              <a:gd name="adj2" fmla="val 58333"/>
            </a:avLst>
          </a:prstGeom>
          <a:solidFill>
            <a:srgbClr val="FF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 sz="1800"/>
          </a:p>
        </p:txBody>
      </p:sp>
      <p:sp>
        <p:nvSpPr>
          <p:cNvPr id="106516" name="AutoShape 28"/>
          <p:cNvSpPr>
            <a:spLocks noChangeArrowheads="1"/>
          </p:cNvSpPr>
          <p:nvPr/>
        </p:nvSpPr>
        <p:spPr bwMode="auto">
          <a:xfrm rot="-2599900">
            <a:off x="3124200" y="4914900"/>
            <a:ext cx="533400" cy="228600"/>
          </a:xfrm>
          <a:prstGeom prst="rightArrow">
            <a:avLst>
              <a:gd name="adj1" fmla="val 50000"/>
              <a:gd name="adj2" fmla="val 58333"/>
            </a:avLst>
          </a:prstGeom>
          <a:solidFill>
            <a:srgbClr val="FF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 sz="1800"/>
          </a:p>
        </p:txBody>
      </p:sp>
      <p:sp>
        <p:nvSpPr>
          <p:cNvPr id="106517" name="AutoShape 29"/>
          <p:cNvSpPr>
            <a:spLocks noChangeArrowheads="1"/>
          </p:cNvSpPr>
          <p:nvPr/>
        </p:nvSpPr>
        <p:spPr bwMode="auto">
          <a:xfrm rot="-8154226">
            <a:off x="4800600" y="4927600"/>
            <a:ext cx="533400" cy="228600"/>
          </a:xfrm>
          <a:prstGeom prst="rightArrow">
            <a:avLst>
              <a:gd name="adj1" fmla="val 50000"/>
              <a:gd name="adj2" fmla="val 58333"/>
            </a:avLst>
          </a:prstGeom>
          <a:solidFill>
            <a:srgbClr val="FF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 sz="1800"/>
          </a:p>
        </p:txBody>
      </p:sp>
      <p:sp>
        <p:nvSpPr>
          <p:cNvPr id="106518" name="AutoShape 30"/>
          <p:cNvSpPr>
            <a:spLocks noChangeArrowheads="1"/>
          </p:cNvSpPr>
          <p:nvPr/>
        </p:nvSpPr>
        <p:spPr bwMode="auto">
          <a:xfrm rot="-9163394">
            <a:off x="5638800" y="4495800"/>
            <a:ext cx="533400" cy="228600"/>
          </a:xfrm>
          <a:prstGeom prst="rightArrow">
            <a:avLst>
              <a:gd name="adj1" fmla="val 50000"/>
              <a:gd name="adj2" fmla="val 58333"/>
            </a:avLst>
          </a:prstGeom>
          <a:solidFill>
            <a:srgbClr val="FF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 sz="1800"/>
          </a:p>
        </p:txBody>
      </p:sp>
      <p:sp>
        <p:nvSpPr>
          <p:cNvPr id="106519" name="AutoShape 31"/>
          <p:cNvSpPr>
            <a:spLocks noChangeArrowheads="1"/>
          </p:cNvSpPr>
          <p:nvPr/>
        </p:nvSpPr>
        <p:spPr bwMode="auto">
          <a:xfrm rot="10800000">
            <a:off x="5943600" y="3733800"/>
            <a:ext cx="533400" cy="228600"/>
          </a:xfrm>
          <a:prstGeom prst="rightArrow">
            <a:avLst>
              <a:gd name="adj1" fmla="val 50000"/>
              <a:gd name="adj2" fmla="val 58333"/>
            </a:avLst>
          </a:prstGeom>
          <a:solidFill>
            <a:srgbClr val="FF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 sz="1800"/>
          </a:p>
        </p:txBody>
      </p:sp>
      <p:sp>
        <p:nvSpPr>
          <p:cNvPr id="106520" name="AutoShape 32"/>
          <p:cNvSpPr>
            <a:spLocks noChangeArrowheads="1"/>
          </p:cNvSpPr>
          <p:nvPr/>
        </p:nvSpPr>
        <p:spPr bwMode="auto">
          <a:xfrm rot="10025555">
            <a:off x="5562600" y="2895600"/>
            <a:ext cx="533400" cy="228600"/>
          </a:xfrm>
          <a:prstGeom prst="rightArrow">
            <a:avLst>
              <a:gd name="adj1" fmla="val 50000"/>
              <a:gd name="adj2" fmla="val 58333"/>
            </a:avLst>
          </a:prstGeom>
          <a:solidFill>
            <a:srgbClr val="FF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 sz="1800"/>
          </a:p>
        </p:txBody>
      </p:sp>
      <p:sp>
        <p:nvSpPr>
          <p:cNvPr id="106521" name="AutoShape 33"/>
          <p:cNvSpPr>
            <a:spLocks noChangeArrowheads="1"/>
          </p:cNvSpPr>
          <p:nvPr/>
        </p:nvSpPr>
        <p:spPr bwMode="auto">
          <a:xfrm rot="2729611">
            <a:off x="3124200" y="2133600"/>
            <a:ext cx="533400" cy="228600"/>
          </a:xfrm>
          <a:prstGeom prst="rightArrow">
            <a:avLst>
              <a:gd name="adj1" fmla="val 50000"/>
              <a:gd name="adj2" fmla="val 58333"/>
            </a:avLst>
          </a:prstGeom>
          <a:solidFill>
            <a:srgbClr val="FF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endParaRPr lang="th-TH" sz="1800"/>
          </a:p>
        </p:txBody>
      </p:sp>
      <p:sp>
        <p:nvSpPr>
          <p:cNvPr id="106522" name="AutoShape 34"/>
          <p:cNvSpPr>
            <a:spLocks noChangeArrowheads="1"/>
          </p:cNvSpPr>
          <p:nvPr/>
        </p:nvSpPr>
        <p:spPr bwMode="auto">
          <a:xfrm rot="7101298">
            <a:off x="4953000" y="2209800"/>
            <a:ext cx="533400" cy="228600"/>
          </a:xfrm>
          <a:prstGeom prst="rightArrow">
            <a:avLst>
              <a:gd name="adj1" fmla="val 50000"/>
              <a:gd name="adj2" fmla="val 58333"/>
            </a:avLst>
          </a:prstGeom>
          <a:solidFill>
            <a:srgbClr val="FF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 sz="1800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71513" y="76200"/>
            <a:ext cx="8015287" cy="914400"/>
          </a:xfrm>
        </p:spPr>
        <p:txBody>
          <a:bodyPr anchor="ctr" anchorCtr="1"/>
          <a:lstStyle/>
          <a:p>
            <a:pPr eaLnBrk="1" hangingPunct="1"/>
            <a:r>
              <a:rPr lang="th-TH" sz="6000" b="1" dirty="0" smtClean="0">
                <a:solidFill>
                  <a:schemeClr val="accent2">
                    <a:lumMod val="50000"/>
                  </a:schemeClr>
                </a:solidFill>
                <a:latin typeface="Verdana" pitchFamily="34" charset="0"/>
                <a:cs typeface="Angsana New" pitchFamily="18" charset="-34"/>
              </a:rPr>
              <a:t>คุณลักษณะของผู้นำยุคใหม่</a:t>
            </a:r>
          </a:p>
        </p:txBody>
      </p:sp>
      <p:sp>
        <p:nvSpPr>
          <p:cNvPr id="1863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268413"/>
            <a:ext cx="8229600" cy="540067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th-TH" sz="4000" b="1" dirty="0" smtClean="0">
                <a:latin typeface="Verdana" pitchFamily="34" charset="0"/>
                <a:cs typeface="Angsana New" pitchFamily="18" charset="-34"/>
              </a:rPr>
              <a:t>ว่ากันว่า  </a:t>
            </a:r>
            <a:r>
              <a:rPr lang="en-US" sz="4000" b="1" dirty="0" smtClean="0">
                <a:latin typeface="Verdana" pitchFamily="34" charset="0"/>
                <a:cs typeface="Angsana New" pitchFamily="18" charset="-34"/>
              </a:rPr>
              <a:t>“</a:t>
            </a:r>
            <a:r>
              <a:rPr lang="th-TH" sz="4000" b="1" dirty="0" smtClean="0">
                <a:latin typeface="Verdana" pitchFamily="34" charset="0"/>
                <a:cs typeface="Angsana New" pitchFamily="18" charset="-34"/>
              </a:rPr>
              <a:t>ผู้นำยุคใหม่</a:t>
            </a:r>
            <a:r>
              <a:rPr lang="en-US" sz="4000" b="1" dirty="0" smtClean="0">
                <a:latin typeface="Verdana" pitchFamily="34" charset="0"/>
                <a:cs typeface="Angsana New" pitchFamily="18" charset="-34"/>
              </a:rPr>
              <a:t>”  </a:t>
            </a:r>
            <a:r>
              <a:rPr lang="th-TH" sz="4000" b="1" dirty="0" smtClean="0">
                <a:latin typeface="Verdana" pitchFamily="34" charset="0"/>
                <a:cs typeface="Angsana New" pitchFamily="18" charset="-34"/>
              </a:rPr>
              <a:t>ต้องเป็น  </a:t>
            </a:r>
            <a:r>
              <a:rPr lang="en-US" sz="4000" b="1" dirty="0" smtClean="0">
                <a:latin typeface="Verdana" pitchFamily="34" charset="0"/>
                <a:cs typeface="Angsana New" pitchFamily="18" charset="-34"/>
              </a:rPr>
              <a:t>“</a:t>
            </a:r>
            <a:r>
              <a:rPr lang="th-TH" sz="4000" b="1" dirty="0" smtClean="0">
                <a:latin typeface="Verdana" pitchFamily="34" charset="0"/>
                <a:cs typeface="Angsana New" pitchFamily="18" charset="-34"/>
              </a:rPr>
              <a:t>นักบริหารมืออาชีพ</a:t>
            </a:r>
            <a:r>
              <a:rPr lang="en-US" sz="4000" b="1" dirty="0" smtClean="0">
                <a:latin typeface="Verdana" pitchFamily="34" charset="0"/>
                <a:cs typeface="Angsana New" pitchFamily="18" charset="-34"/>
              </a:rPr>
              <a:t>”  </a:t>
            </a:r>
            <a:r>
              <a:rPr lang="th-TH" sz="4000" b="1" dirty="0" smtClean="0">
                <a:latin typeface="Verdana" pitchFamily="34" charset="0"/>
                <a:cs typeface="Angsana New" pitchFamily="18" charset="-34"/>
              </a:rPr>
              <a:t>ต้องพยายามเรียนรู้หลักการ  แนวคิด  ทฤษฏีทางการบริหารและฝึกฝนจนเกิดความชำนาญ มีทักษะ  เก่งคิด  เก่งงาน  และเก่งคน  ยังต้องมีคุณลักษณะที่สำคัญ   อีก  </a:t>
            </a:r>
            <a:r>
              <a:rPr lang="en-US" sz="4000" b="1" dirty="0" smtClean="0">
                <a:latin typeface="Verdana" pitchFamily="34" charset="0"/>
                <a:cs typeface="Angsana New" pitchFamily="18" charset="-34"/>
              </a:rPr>
              <a:t>4  </a:t>
            </a:r>
            <a:r>
              <a:rPr lang="th-TH" sz="4000" b="1" dirty="0" smtClean="0">
                <a:latin typeface="Verdana" pitchFamily="34" charset="0"/>
                <a:cs typeface="Angsana New" pitchFamily="18" charset="-34"/>
              </a:rPr>
              <a:t>ประการ  คือ</a:t>
            </a:r>
          </a:p>
          <a:p>
            <a:pPr eaLnBrk="1" hangingPunct="1">
              <a:buFontTx/>
              <a:buNone/>
            </a:pPr>
            <a:r>
              <a:rPr lang="th-TH" sz="4000" b="1" dirty="0" smtClean="0">
                <a:latin typeface="Verdana" pitchFamily="34" charset="0"/>
                <a:cs typeface="Angsana New" pitchFamily="18" charset="-34"/>
              </a:rPr>
              <a:t>		</a:t>
            </a:r>
          </a:p>
        </p:txBody>
      </p:sp>
      <p:sp>
        <p:nvSpPr>
          <p:cNvPr id="186372" name="Oval 4"/>
          <p:cNvSpPr>
            <a:spLocks noChangeArrowheads="1"/>
          </p:cNvSpPr>
          <p:nvPr/>
        </p:nvSpPr>
        <p:spPr bwMode="auto">
          <a:xfrm>
            <a:off x="971550" y="4438650"/>
            <a:ext cx="2016125" cy="10779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th-TH" sz="4400" b="1" dirty="0">
                <a:solidFill>
                  <a:schemeClr val="accent2">
                    <a:lumMod val="50000"/>
                  </a:schemeClr>
                </a:solidFill>
                <a:latin typeface="Garamond" pitchFamily="18" charset="0"/>
              </a:rPr>
              <a:t>คิดกว้าง</a:t>
            </a:r>
          </a:p>
        </p:txBody>
      </p:sp>
      <p:sp>
        <p:nvSpPr>
          <p:cNvPr id="186373" name="Oval 5"/>
          <p:cNvSpPr>
            <a:spLocks noChangeArrowheads="1"/>
          </p:cNvSpPr>
          <p:nvPr/>
        </p:nvSpPr>
        <p:spPr bwMode="auto">
          <a:xfrm>
            <a:off x="3635375" y="4365625"/>
            <a:ext cx="2016125" cy="10779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th-TH" sz="4400" b="1" dirty="0">
                <a:solidFill>
                  <a:schemeClr val="accent2">
                    <a:lumMod val="50000"/>
                  </a:schemeClr>
                </a:solidFill>
                <a:latin typeface="Garamond" pitchFamily="18" charset="0"/>
              </a:rPr>
              <a:t>มองไกล</a:t>
            </a:r>
          </a:p>
        </p:txBody>
      </p:sp>
      <p:sp>
        <p:nvSpPr>
          <p:cNvPr id="186374" name="Oval 6"/>
          <p:cNvSpPr>
            <a:spLocks noChangeArrowheads="1"/>
          </p:cNvSpPr>
          <p:nvPr/>
        </p:nvSpPr>
        <p:spPr bwMode="auto">
          <a:xfrm>
            <a:off x="6300788" y="4437063"/>
            <a:ext cx="2016125" cy="10779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th-TH" sz="4400" b="1" dirty="0">
                <a:solidFill>
                  <a:schemeClr val="accent2">
                    <a:lumMod val="50000"/>
                  </a:schemeClr>
                </a:solidFill>
                <a:latin typeface="Garamond" pitchFamily="18" charset="0"/>
              </a:rPr>
              <a:t>ใฝ่สูง</a:t>
            </a:r>
          </a:p>
        </p:txBody>
      </p:sp>
      <p:sp>
        <p:nvSpPr>
          <p:cNvPr id="186375" name="Oval 7"/>
          <p:cNvSpPr>
            <a:spLocks noChangeArrowheads="1"/>
          </p:cNvSpPr>
          <p:nvPr/>
        </p:nvSpPr>
        <p:spPr bwMode="auto">
          <a:xfrm>
            <a:off x="2895600" y="5589588"/>
            <a:ext cx="3505200" cy="10779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th-TH" sz="3600" b="1" dirty="0">
                <a:solidFill>
                  <a:schemeClr val="accent2">
                    <a:lumMod val="50000"/>
                  </a:schemeClr>
                </a:solidFill>
                <a:latin typeface="Garamond" pitchFamily="18" charset="0"/>
              </a:rPr>
              <a:t>มุ่งสู่ความสำเร็จ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95313" y="228600"/>
            <a:ext cx="8015287" cy="914400"/>
          </a:xfrm>
        </p:spPr>
        <p:txBody>
          <a:bodyPr anchor="ctr" anchorCtr="1"/>
          <a:lstStyle/>
          <a:p>
            <a:pPr eaLnBrk="1" hangingPunct="1"/>
            <a:r>
              <a:rPr lang="th-TH" sz="6000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กลยุทธ์  </a:t>
            </a:r>
            <a:r>
              <a:rPr lang="en-US" sz="6000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7 </a:t>
            </a:r>
            <a:r>
              <a:rPr lang="th-TH" sz="6000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ประการ  ของผู้นำยุคใหม่</a:t>
            </a:r>
          </a:p>
        </p:txBody>
      </p:sp>
      <p:sp>
        <p:nvSpPr>
          <p:cNvPr id="1873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916238" y="1341438"/>
            <a:ext cx="4103687" cy="5257800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Char char="q"/>
            </a:pPr>
            <a:r>
              <a:rPr lang="th-TH" sz="4000" b="1" dirty="0" smtClean="0">
                <a:latin typeface="Verdana" pitchFamily="34" charset="0"/>
                <a:cs typeface="Angsana New" pitchFamily="18" charset="-34"/>
              </a:rPr>
              <a:t>มีวิสัยทัศน์กว้างไกล</a:t>
            </a:r>
          </a:p>
          <a:p>
            <a:pPr marL="609600" indent="-609600" eaLnBrk="1" hangingPunct="1">
              <a:buFont typeface="Wingdings" pitchFamily="2" charset="2"/>
              <a:buChar char="q"/>
            </a:pPr>
            <a:r>
              <a:rPr lang="th-TH" sz="4000" b="1" dirty="0" smtClean="0">
                <a:latin typeface="Verdana" pitchFamily="34" charset="0"/>
                <a:cs typeface="Angsana New" pitchFamily="18" charset="-34"/>
              </a:rPr>
              <a:t>สร้างนวัตกรรม</a:t>
            </a:r>
          </a:p>
          <a:p>
            <a:pPr marL="609600" indent="-609600" eaLnBrk="1" hangingPunct="1">
              <a:buFont typeface="Wingdings" pitchFamily="2" charset="2"/>
              <a:buChar char="q"/>
            </a:pPr>
            <a:r>
              <a:rPr lang="th-TH" sz="4000" b="1" dirty="0" smtClean="0">
                <a:latin typeface="Verdana" pitchFamily="34" charset="0"/>
                <a:cs typeface="Angsana New" pitchFamily="18" charset="-34"/>
              </a:rPr>
              <a:t>ทำงานอย่างประหยัด</a:t>
            </a:r>
          </a:p>
          <a:p>
            <a:pPr marL="609600" indent="-609600" eaLnBrk="1" hangingPunct="1">
              <a:buFont typeface="Wingdings" pitchFamily="2" charset="2"/>
              <a:buChar char="q"/>
            </a:pPr>
            <a:r>
              <a:rPr lang="th-TH" sz="4000" b="1" dirty="0" smtClean="0">
                <a:latin typeface="Verdana" pitchFamily="34" charset="0"/>
                <a:cs typeface="Angsana New" pitchFamily="18" charset="-34"/>
              </a:rPr>
              <a:t>วัดความพอใจลูกค้า</a:t>
            </a:r>
          </a:p>
          <a:p>
            <a:pPr marL="609600" indent="-609600" eaLnBrk="1" hangingPunct="1">
              <a:buFont typeface="Wingdings" pitchFamily="2" charset="2"/>
              <a:buChar char="q"/>
            </a:pPr>
            <a:r>
              <a:rPr lang="th-TH" sz="4000" b="1" dirty="0" smtClean="0">
                <a:latin typeface="Verdana" pitchFamily="34" charset="0"/>
                <a:cs typeface="Angsana New" pitchFamily="18" charset="-34"/>
              </a:rPr>
              <a:t>พัฒนาคนและระบบ</a:t>
            </a:r>
          </a:p>
          <a:p>
            <a:pPr marL="609600" indent="-609600" eaLnBrk="1" hangingPunct="1">
              <a:buFont typeface="Wingdings" pitchFamily="2" charset="2"/>
              <a:buChar char="q"/>
            </a:pPr>
            <a:r>
              <a:rPr lang="th-TH" sz="4000" b="1" dirty="0" smtClean="0">
                <a:latin typeface="Verdana" pitchFamily="34" charset="0"/>
                <a:cs typeface="Angsana New" pitchFamily="18" charset="-34"/>
              </a:rPr>
              <a:t>จบที่ชุมชน</a:t>
            </a:r>
          </a:p>
          <a:p>
            <a:pPr marL="609600" indent="-609600" eaLnBrk="1" hangingPunct="1">
              <a:buFont typeface="Wingdings" pitchFamily="2" charset="2"/>
              <a:buChar char="q"/>
            </a:pPr>
            <a:r>
              <a:rPr lang="th-TH" sz="4000" b="1" dirty="0" smtClean="0">
                <a:latin typeface="Verdana" pitchFamily="34" charset="0"/>
                <a:cs typeface="Angsana New" pitchFamily="18" charset="-34"/>
              </a:rPr>
              <a:t>วนสู่ความเป็นเลิศ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 anchorCtr="1"/>
          <a:lstStyle/>
          <a:p>
            <a:pPr eaLnBrk="1" hangingPunct="1"/>
            <a:r>
              <a:rPr lang="th-TH" sz="6600" b="1" dirty="0" smtClean="0">
                <a:solidFill>
                  <a:schemeClr val="accent2">
                    <a:lumMod val="50000"/>
                  </a:schemeClr>
                </a:solidFill>
                <a:latin typeface="Verdana" pitchFamily="34" charset="0"/>
                <a:cs typeface="Angsana New" pitchFamily="18" charset="-34"/>
              </a:rPr>
              <a:t>ผู้นำที่ดี  ควร</a:t>
            </a:r>
          </a:p>
        </p:txBody>
      </p:sp>
      <p:sp>
        <p:nvSpPr>
          <p:cNvPr id="1884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27088" y="1484313"/>
            <a:ext cx="8066087" cy="496887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th-TH" sz="4400" b="1" dirty="0" smtClean="0">
                <a:latin typeface="Verdana" pitchFamily="34" charset="0"/>
                <a:cs typeface="Angsana New" pitchFamily="18" charset="-34"/>
              </a:rPr>
              <a:t>ตัดสินใจโดยอ้างอิง		ตัดสินใจ</a:t>
            </a:r>
          </a:p>
          <a:p>
            <a:pPr eaLnBrk="1" hangingPunct="1">
              <a:buFontTx/>
              <a:buNone/>
            </a:pPr>
            <a:r>
              <a:rPr lang="th-TH" sz="4400" b="1" dirty="0" smtClean="0">
                <a:latin typeface="Verdana" pitchFamily="34" charset="0"/>
                <a:cs typeface="Angsana New" pitchFamily="18" charset="-34"/>
              </a:rPr>
              <a:t>ยิงให้ถูกเป้า				รักษาเป้าหมาย</a:t>
            </a:r>
          </a:p>
          <a:p>
            <a:pPr eaLnBrk="1" hangingPunct="1">
              <a:buFontTx/>
              <a:buNone/>
            </a:pPr>
            <a:r>
              <a:rPr lang="th-TH" sz="4400" b="1" dirty="0" smtClean="0">
                <a:latin typeface="Verdana" pitchFamily="34" charset="0"/>
                <a:cs typeface="Angsana New" pitchFamily="18" charset="-34"/>
              </a:rPr>
              <a:t>เย้าให้ถูกที่				</a:t>
            </a:r>
            <a:r>
              <a:rPr lang="th-TH" sz="4400" b="1" dirty="0" err="1" smtClean="0">
                <a:latin typeface="Verdana" pitchFamily="34" charset="0"/>
                <a:cs typeface="Angsana New" pitchFamily="18" charset="-34"/>
              </a:rPr>
              <a:t>มนุษย</a:t>
            </a:r>
            <a:r>
              <a:rPr lang="th-TH" sz="4400" b="1" dirty="0" smtClean="0">
                <a:latin typeface="Verdana" pitchFamily="34" charset="0"/>
                <a:cs typeface="Angsana New" pitchFamily="18" charset="-34"/>
              </a:rPr>
              <a:t>สัมพันธ์</a:t>
            </a:r>
          </a:p>
          <a:p>
            <a:pPr eaLnBrk="1" hangingPunct="1">
              <a:buFontTx/>
              <a:buNone/>
            </a:pPr>
            <a:r>
              <a:rPr lang="th-TH" sz="4400" b="1" dirty="0" smtClean="0">
                <a:latin typeface="Verdana" pitchFamily="34" charset="0"/>
                <a:cs typeface="Angsana New" pitchFamily="18" charset="-34"/>
              </a:rPr>
              <a:t>ชี้ให้ถูกคน				ใช้คนเป็น</a:t>
            </a:r>
          </a:p>
          <a:p>
            <a:pPr eaLnBrk="1" hangingPunct="1">
              <a:buFontTx/>
              <a:buNone/>
            </a:pPr>
            <a:r>
              <a:rPr lang="th-TH" sz="4400" b="1" dirty="0" smtClean="0">
                <a:latin typeface="Verdana" pitchFamily="34" charset="0"/>
                <a:cs typeface="Angsana New" pitchFamily="18" charset="-34"/>
              </a:rPr>
              <a:t>สนการสื่อสาร			สื่อสารดี</a:t>
            </a:r>
          </a:p>
          <a:p>
            <a:pPr eaLnBrk="1" hangingPunct="1">
              <a:buFontTx/>
              <a:buNone/>
            </a:pPr>
            <a:r>
              <a:rPr lang="th-TH" sz="4400" b="1" dirty="0" smtClean="0">
                <a:latin typeface="Verdana" pitchFamily="34" charset="0"/>
                <a:cs typeface="Angsana New" pitchFamily="18" charset="-34"/>
              </a:rPr>
              <a:t>ประสานอย่าให้ขลุก		ประสานงานคล่อง</a:t>
            </a:r>
          </a:p>
        </p:txBody>
      </p:sp>
      <p:sp>
        <p:nvSpPr>
          <p:cNvPr id="109572" name="Line 4"/>
          <p:cNvSpPr>
            <a:spLocks noChangeShapeType="1"/>
          </p:cNvSpPr>
          <p:nvPr/>
        </p:nvSpPr>
        <p:spPr bwMode="auto">
          <a:xfrm>
            <a:off x="4356100" y="1844675"/>
            <a:ext cx="720725" cy="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h-TH"/>
          </a:p>
        </p:txBody>
      </p:sp>
      <p:sp>
        <p:nvSpPr>
          <p:cNvPr id="109573" name="Line 5"/>
          <p:cNvSpPr>
            <a:spLocks noChangeShapeType="1"/>
          </p:cNvSpPr>
          <p:nvPr/>
        </p:nvSpPr>
        <p:spPr bwMode="auto">
          <a:xfrm>
            <a:off x="4356100" y="2636838"/>
            <a:ext cx="720725" cy="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h-TH"/>
          </a:p>
        </p:txBody>
      </p:sp>
      <p:sp>
        <p:nvSpPr>
          <p:cNvPr id="109574" name="Line 6"/>
          <p:cNvSpPr>
            <a:spLocks noChangeShapeType="1"/>
          </p:cNvSpPr>
          <p:nvPr/>
        </p:nvSpPr>
        <p:spPr bwMode="auto">
          <a:xfrm>
            <a:off x="4356100" y="3573463"/>
            <a:ext cx="720725" cy="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h-TH"/>
          </a:p>
        </p:txBody>
      </p:sp>
      <p:sp>
        <p:nvSpPr>
          <p:cNvPr id="109575" name="Line 7"/>
          <p:cNvSpPr>
            <a:spLocks noChangeShapeType="1"/>
          </p:cNvSpPr>
          <p:nvPr/>
        </p:nvSpPr>
        <p:spPr bwMode="auto">
          <a:xfrm>
            <a:off x="4356100" y="4365625"/>
            <a:ext cx="720725" cy="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h-TH"/>
          </a:p>
        </p:txBody>
      </p:sp>
      <p:sp>
        <p:nvSpPr>
          <p:cNvPr id="109576" name="Line 8"/>
          <p:cNvSpPr>
            <a:spLocks noChangeShapeType="1"/>
          </p:cNvSpPr>
          <p:nvPr/>
        </p:nvSpPr>
        <p:spPr bwMode="auto">
          <a:xfrm>
            <a:off x="4356100" y="5084763"/>
            <a:ext cx="720725" cy="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h-TH"/>
          </a:p>
        </p:txBody>
      </p:sp>
      <p:sp>
        <p:nvSpPr>
          <p:cNvPr id="109577" name="Line 9"/>
          <p:cNvSpPr>
            <a:spLocks noChangeShapeType="1"/>
          </p:cNvSpPr>
          <p:nvPr/>
        </p:nvSpPr>
        <p:spPr bwMode="auto">
          <a:xfrm>
            <a:off x="4356100" y="5876925"/>
            <a:ext cx="720725" cy="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h-TH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19113" y="228600"/>
            <a:ext cx="8015287" cy="914400"/>
          </a:xfrm>
          <a:ln>
            <a:solidFill>
              <a:schemeClr val="hlink"/>
            </a:solidFill>
          </a:ln>
        </p:spPr>
        <p:txBody>
          <a:bodyPr anchor="ctr" anchorCtr="1"/>
          <a:lstStyle/>
          <a:p>
            <a:pPr eaLnBrk="1" hangingPunct="1"/>
            <a:r>
              <a:rPr lang="th-TH" sz="4800" b="1" dirty="0" smtClean="0">
                <a:solidFill>
                  <a:schemeClr val="accent2">
                    <a:lumMod val="50000"/>
                  </a:schemeClr>
                </a:solidFill>
                <a:latin typeface="Verdana" pitchFamily="34" charset="0"/>
                <a:cs typeface="Angsana New" pitchFamily="18" charset="-34"/>
              </a:rPr>
              <a:t>ลักษณะผู้นำที่พึงปรารถนาในสังคมไทย</a:t>
            </a:r>
          </a:p>
        </p:txBody>
      </p:sp>
      <p:sp>
        <p:nvSpPr>
          <p:cNvPr id="1894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116013" y="1628775"/>
            <a:ext cx="7572375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th-TH" sz="4000" b="1" dirty="0" smtClean="0">
                <a:latin typeface="Verdana" pitchFamily="34" charset="0"/>
                <a:cs typeface="Angsana New" pitchFamily="18" charset="-34"/>
              </a:rPr>
              <a:t>หน้ายิ้ม			มือไหว้		</a:t>
            </a:r>
          </a:p>
          <a:p>
            <a:pPr eaLnBrk="1" hangingPunct="1">
              <a:buFontTx/>
              <a:buNone/>
            </a:pPr>
            <a:r>
              <a:rPr lang="th-TH" sz="4000" b="1" dirty="0" smtClean="0">
                <a:latin typeface="Verdana" pitchFamily="34" charset="0"/>
                <a:cs typeface="Angsana New" pitchFamily="18" charset="-34"/>
              </a:rPr>
              <a:t>ใจพัฒนา			แสวงหาความคิดใหม่</a:t>
            </a:r>
          </a:p>
          <a:p>
            <a:pPr eaLnBrk="1" hangingPunct="1">
              <a:buFontTx/>
              <a:buNone/>
            </a:pPr>
            <a:r>
              <a:rPr lang="th-TH" sz="4000" b="1" dirty="0" smtClean="0">
                <a:latin typeface="Verdana" pitchFamily="34" charset="0"/>
                <a:cs typeface="Angsana New" pitchFamily="18" charset="-34"/>
              </a:rPr>
              <a:t>สนใจทำจริง			ไม่วิ่งหาแต่อามิส</a:t>
            </a:r>
          </a:p>
          <a:p>
            <a:pPr eaLnBrk="1" hangingPunct="1">
              <a:buFontTx/>
              <a:buNone/>
            </a:pPr>
            <a:r>
              <a:rPr lang="th-TH" sz="4000" b="1" dirty="0" smtClean="0">
                <a:latin typeface="Verdana" pitchFamily="34" charset="0"/>
                <a:cs typeface="Angsana New" pitchFamily="18" charset="-34"/>
              </a:rPr>
              <a:t>ฟังความคิดผู้อื่น		เริงรื่นกับงานที่ทำ</a:t>
            </a:r>
          </a:p>
          <a:p>
            <a:pPr eaLnBrk="1" hangingPunct="1">
              <a:buFontTx/>
              <a:buNone/>
            </a:pPr>
            <a:r>
              <a:rPr lang="th-TH" sz="4000" b="1" dirty="0" smtClean="0">
                <a:latin typeface="Verdana" pitchFamily="34" charset="0"/>
                <a:cs typeface="Angsana New" pitchFamily="18" charset="-34"/>
              </a:rPr>
              <a:t>เป็นผู้นำในองค์การ		อาจหาญต่อปัญหาอุปสรรค</a:t>
            </a:r>
          </a:p>
          <a:p>
            <a:pPr eaLnBrk="1" hangingPunct="1">
              <a:buFontTx/>
              <a:buNone/>
            </a:pPr>
            <a:r>
              <a:rPr lang="th-TH" sz="4000" b="1" dirty="0" smtClean="0">
                <a:latin typeface="Verdana" pitchFamily="34" charset="0"/>
                <a:cs typeface="Angsana New" pitchFamily="18" charset="-34"/>
              </a:rPr>
              <a:t>ไม่ถูกชัก(นำ)ด้วยสอพลอ	นี่แหละหนอผู้นำ </a:t>
            </a:r>
            <a:r>
              <a:rPr lang="th-TH" sz="4000" b="1" dirty="0" err="1" smtClean="0">
                <a:latin typeface="Verdana" pitchFamily="34" charset="0"/>
                <a:cs typeface="Angsana New" pitchFamily="18" charset="-34"/>
              </a:rPr>
              <a:t>กศน.</a:t>
            </a:r>
            <a:r>
              <a:rPr lang="th-TH" sz="4000" b="1" dirty="0" smtClean="0">
                <a:latin typeface="Verdana" pitchFamily="34" charset="0"/>
                <a:cs typeface="Angsana New" pitchFamily="18" charset="-34"/>
              </a:rPr>
              <a:t> ไทย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r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447800"/>
          </a:xfrm>
          <a:ln w="28575">
            <a:prstDash val="sysDash"/>
          </a:ln>
        </p:spPr>
        <p:txBody>
          <a:bodyPr/>
          <a:lstStyle/>
          <a:p>
            <a:pPr eaLnBrk="1" hangingPunct="1"/>
            <a:r>
              <a:rPr lang="th-TH" sz="4400" b="1" dirty="0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กระทรวงศึกษาธิการได้ กำหนดประเด็นยุทธศาสตร์</a:t>
            </a:r>
            <a:br>
              <a:rPr lang="th-TH" sz="4400" b="1" dirty="0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</a:br>
            <a:r>
              <a:rPr lang="th-TH" sz="4400" b="1" dirty="0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ด้านการศึกษาไว้ดังนี้</a:t>
            </a:r>
            <a:endParaRPr lang="en-US" sz="4400" b="1" dirty="0" smtClean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28600" y="2057401"/>
            <a:ext cx="8686800" cy="4343399"/>
          </a:xfrm>
          <a:ln w="28575">
            <a:solidFill>
              <a:srgbClr val="FF0000"/>
            </a:solidFill>
            <a:prstDash val="sysDash"/>
          </a:ln>
        </p:spPr>
        <p:txBody>
          <a:bodyPr rtlCol="0">
            <a:noAutofit/>
          </a:bodyPr>
          <a:lstStyle/>
          <a:p>
            <a:pPr eaLnBrk="1" hangingPunct="1">
              <a:defRPr/>
            </a:pPr>
            <a:r>
              <a:rPr lang="th-TH" sz="4000" b="1" dirty="0" smtClean="0">
                <a:solidFill>
                  <a:srgbClr val="000099"/>
                </a:solidFill>
                <a:latin typeface="Angsana New" pitchFamily="18" charset="-34"/>
                <a:cs typeface="Angsana New" pitchFamily="18" charset="-34"/>
              </a:rPr>
              <a:t>ยุทธศาสตร์ที่ 1  การปรับตัวเข้าสู่ประชาคมอาเซียน/ประชาคมโลก</a:t>
            </a:r>
          </a:p>
          <a:p>
            <a:pPr eaLnBrk="1" hangingPunct="1">
              <a:defRPr/>
            </a:pPr>
            <a:r>
              <a:rPr lang="th-TH" sz="4000" b="1" dirty="0" smtClean="0">
                <a:solidFill>
                  <a:srgbClr val="000099"/>
                </a:solidFill>
                <a:latin typeface="Angsana New" pitchFamily="18" charset="-34"/>
                <a:cs typeface="Angsana New" pitchFamily="18" charset="-34"/>
              </a:rPr>
              <a:t>ยุทธศาสตร์ที่ 2 การพัฒนาสถานศึกษาเป็นองค์ความรู้</a:t>
            </a:r>
          </a:p>
          <a:p>
            <a:pPr eaLnBrk="1" hangingPunct="1">
              <a:defRPr/>
            </a:pPr>
            <a:r>
              <a:rPr lang="th-TH" sz="4000" b="1" dirty="0" smtClean="0">
                <a:solidFill>
                  <a:srgbClr val="000099"/>
                </a:solidFill>
                <a:latin typeface="Angsana New" pitchFamily="18" charset="-34"/>
                <a:cs typeface="Angsana New" pitchFamily="18" charset="-34"/>
              </a:rPr>
              <a:t>ยุทธศาสตร์ที่ 3 การพัฒนาเทคโนโลยี และเครื่องมืออุปกรณ์</a:t>
            </a:r>
          </a:p>
          <a:p>
            <a:pPr eaLnBrk="1" hangingPunct="1">
              <a:defRPr/>
            </a:pPr>
            <a:r>
              <a:rPr lang="th-TH" sz="4000" b="1" dirty="0" smtClean="0">
                <a:solidFill>
                  <a:srgbClr val="000099"/>
                </a:solidFill>
                <a:latin typeface="Angsana New" pitchFamily="18" charset="-34"/>
                <a:cs typeface="Angsana New" pitchFamily="18" charset="-34"/>
              </a:rPr>
              <a:t>ยุทธศาสตร์ที่ 4 การพัฒนาครูทั้งระบบ</a:t>
            </a:r>
          </a:p>
          <a:p>
            <a:pPr eaLnBrk="1" hangingPunct="1">
              <a:defRPr/>
            </a:pPr>
            <a:r>
              <a:rPr lang="th-TH" sz="4000" b="1" dirty="0" smtClean="0">
                <a:solidFill>
                  <a:srgbClr val="000099"/>
                </a:solidFill>
                <a:latin typeface="Angsana New" pitchFamily="18" charset="-34"/>
                <a:cs typeface="Angsana New" pitchFamily="18" charset="-34"/>
              </a:rPr>
              <a:t>ยุทธศาสตร์ที่ 5 การพัฒนาศักยภาพผู้เรียน</a:t>
            </a:r>
          </a:p>
          <a:p>
            <a:pPr marL="0" indent="0" eaLnBrk="1" hangingPunct="1">
              <a:buFont typeface="Arial" pitchFamily="34" charset="0"/>
              <a:buNone/>
              <a:defRPr/>
            </a:pPr>
            <a:endParaRPr lang="en-US" sz="3600" b="1" dirty="0" smtClean="0">
              <a:solidFill>
                <a:srgbClr val="000099"/>
              </a:solidFill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19113" y="228600"/>
            <a:ext cx="8015287" cy="914400"/>
          </a:xfrm>
          <a:ln>
            <a:solidFill>
              <a:schemeClr val="hlink"/>
            </a:solidFill>
          </a:ln>
        </p:spPr>
        <p:txBody>
          <a:bodyPr anchor="ctr" anchorCtr="1"/>
          <a:lstStyle/>
          <a:p>
            <a:pPr eaLnBrk="1" hangingPunct="1"/>
            <a:r>
              <a:rPr lang="th-TH" sz="5400" b="1" dirty="0" smtClean="0">
                <a:solidFill>
                  <a:srgbClr val="FF0000"/>
                </a:solidFill>
                <a:latin typeface="Verdana" pitchFamily="34" charset="0"/>
                <a:cs typeface="Angsana New" pitchFamily="18" charset="-34"/>
              </a:rPr>
              <a:t>ลักษณะผู้นำที่ไม่พึงปรารถนาในสังคมไทย</a:t>
            </a:r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9750" y="1855788"/>
            <a:ext cx="8640763" cy="452596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th-TH" sz="4400" b="1" dirty="0" smtClean="0">
                <a:latin typeface="Verdana" pitchFamily="34" charset="0"/>
                <a:cs typeface="Angsana New" pitchFamily="18" charset="-34"/>
              </a:rPr>
              <a:t>หน้ายิ้ม			มือไหว้		</a:t>
            </a:r>
          </a:p>
          <a:p>
            <a:pPr eaLnBrk="1" hangingPunct="1">
              <a:buFontTx/>
              <a:buNone/>
            </a:pPr>
            <a:r>
              <a:rPr lang="th-TH" sz="4400" b="1" dirty="0" smtClean="0">
                <a:latin typeface="Verdana" pitchFamily="34" charset="0"/>
                <a:cs typeface="Angsana New" pitchFamily="18" charset="-34"/>
              </a:rPr>
              <a:t>ใจ</a:t>
            </a:r>
            <a:r>
              <a:rPr lang="th-TH" sz="4400" b="1" u="sng" dirty="0" smtClean="0">
                <a:latin typeface="Verdana" pitchFamily="34" charset="0"/>
                <a:cs typeface="Angsana New" pitchFamily="18" charset="-34"/>
              </a:rPr>
              <a:t>อันธพาล</a:t>
            </a:r>
            <a:r>
              <a:rPr lang="th-TH" sz="4400" b="1" dirty="0" smtClean="0">
                <a:latin typeface="Verdana" pitchFamily="34" charset="0"/>
                <a:cs typeface="Angsana New" pitchFamily="18" charset="-34"/>
              </a:rPr>
              <a:t>			งาน</a:t>
            </a:r>
            <a:r>
              <a:rPr lang="th-TH" sz="4400" b="1" u="sng" dirty="0" smtClean="0">
                <a:latin typeface="Verdana" pitchFamily="34" charset="0"/>
                <a:cs typeface="Angsana New" pitchFamily="18" charset="-34"/>
              </a:rPr>
              <a:t>ไม่</a:t>
            </a:r>
            <a:r>
              <a:rPr lang="th-TH" sz="4400" b="1" dirty="0" smtClean="0">
                <a:latin typeface="Verdana" pitchFamily="34" charset="0"/>
                <a:cs typeface="Angsana New" pitchFamily="18" charset="-34"/>
              </a:rPr>
              <a:t>พัฒนา</a:t>
            </a:r>
          </a:p>
          <a:p>
            <a:pPr eaLnBrk="1" hangingPunct="1">
              <a:buFontTx/>
              <a:buNone/>
            </a:pPr>
            <a:r>
              <a:rPr lang="th-TH" sz="4400" b="1" u="sng" dirty="0" smtClean="0">
                <a:latin typeface="Verdana" pitchFamily="34" charset="0"/>
                <a:cs typeface="Angsana New" pitchFamily="18" charset="-34"/>
              </a:rPr>
              <a:t>ริษยา</a:t>
            </a:r>
            <a:r>
              <a:rPr lang="th-TH" sz="4400" b="1" dirty="0" smtClean="0">
                <a:latin typeface="Verdana" pitchFamily="34" charset="0"/>
                <a:cs typeface="Angsana New" pitchFamily="18" charset="-34"/>
              </a:rPr>
              <a:t>เป็นประจำ		คิดแต่</a:t>
            </a:r>
            <a:r>
              <a:rPr lang="th-TH" sz="4400" b="1" u="sng" dirty="0" smtClean="0">
                <a:latin typeface="Verdana" pitchFamily="34" charset="0"/>
                <a:cs typeface="Angsana New" pitchFamily="18" charset="-34"/>
              </a:rPr>
              <a:t>คว่ำ</a:t>
            </a:r>
            <a:r>
              <a:rPr lang="th-TH" sz="4400" b="1" dirty="0" smtClean="0">
                <a:latin typeface="Verdana" pitchFamily="34" charset="0"/>
                <a:cs typeface="Angsana New" pitchFamily="18" charset="-34"/>
              </a:rPr>
              <a:t>องค์กร</a:t>
            </a:r>
          </a:p>
          <a:p>
            <a:pPr eaLnBrk="1" hangingPunct="1">
              <a:buFontTx/>
              <a:buNone/>
            </a:pPr>
            <a:r>
              <a:rPr lang="th-TH" sz="4400" b="1" dirty="0" smtClean="0">
                <a:latin typeface="Verdana" pitchFamily="34" charset="0"/>
                <a:cs typeface="Angsana New" pitchFamily="18" charset="-34"/>
              </a:rPr>
              <a:t>เริง</a:t>
            </a:r>
            <a:r>
              <a:rPr lang="th-TH" sz="4400" b="1" u="sng" dirty="0" smtClean="0">
                <a:latin typeface="Verdana" pitchFamily="34" charset="0"/>
                <a:cs typeface="Angsana New" pitchFamily="18" charset="-34"/>
              </a:rPr>
              <a:t>สำราญ</a:t>
            </a:r>
            <a:r>
              <a:rPr lang="th-TH" sz="4400" b="1" dirty="0" smtClean="0">
                <a:latin typeface="Verdana" pitchFamily="34" charset="0"/>
                <a:cs typeface="Angsana New" pitchFamily="18" charset="-34"/>
              </a:rPr>
              <a:t>อยู่แต่อามิส	แสวงหาความ</a:t>
            </a:r>
            <a:r>
              <a:rPr lang="th-TH" sz="4400" b="1" u="sng" dirty="0" smtClean="0">
                <a:latin typeface="Verdana" pitchFamily="34" charset="0"/>
                <a:cs typeface="Angsana New" pitchFamily="18" charset="-34"/>
              </a:rPr>
              <a:t>ผิด</a:t>
            </a:r>
            <a:r>
              <a:rPr lang="th-TH" sz="4400" b="1" dirty="0" smtClean="0">
                <a:latin typeface="Verdana" pitchFamily="34" charset="0"/>
                <a:cs typeface="Angsana New" pitchFamily="18" charset="-34"/>
              </a:rPr>
              <a:t>ผู้อื่น</a:t>
            </a:r>
          </a:p>
          <a:p>
            <a:pPr eaLnBrk="1" hangingPunct="1">
              <a:buFontTx/>
              <a:buNone/>
            </a:pPr>
            <a:r>
              <a:rPr lang="th-TH" sz="4400" b="1" dirty="0" smtClean="0">
                <a:latin typeface="Verdana" pitchFamily="34" charset="0"/>
                <a:cs typeface="Angsana New" pitchFamily="18" charset="-34"/>
              </a:rPr>
              <a:t>ชมชื่น</a:t>
            </a:r>
            <a:r>
              <a:rPr lang="th-TH" sz="4400" b="1" u="sng" dirty="0" smtClean="0">
                <a:latin typeface="Verdana" pitchFamily="34" charset="0"/>
                <a:cs typeface="Angsana New" pitchFamily="18" charset="-34"/>
              </a:rPr>
              <a:t>คำสอพลอ</a:t>
            </a:r>
            <a:r>
              <a:rPr lang="th-TH" sz="4400" b="1" dirty="0" smtClean="0">
                <a:latin typeface="Verdana" pitchFamily="34" charset="0"/>
                <a:cs typeface="Angsana New" pitchFamily="18" charset="-34"/>
              </a:rPr>
              <a:t>	         นี่แหละหนอผู้นำ </a:t>
            </a:r>
            <a:r>
              <a:rPr lang="th-TH" sz="4400" b="1" dirty="0" err="1" smtClean="0">
                <a:latin typeface="Verdana" pitchFamily="34" charset="0"/>
                <a:cs typeface="Angsana New" pitchFamily="18" charset="-34"/>
              </a:rPr>
              <a:t>กศน.</a:t>
            </a:r>
            <a:r>
              <a:rPr lang="th-TH" sz="4400" b="1" dirty="0" smtClean="0">
                <a:latin typeface="Verdana" pitchFamily="34" charset="0"/>
                <a:cs typeface="Angsana New" pitchFamily="18" charset="-34"/>
              </a:rPr>
              <a:t>(บางคน)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228600"/>
            <a:ext cx="8015287" cy="914400"/>
          </a:xfrm>
          <a:solidFill>
            <a:srgbClr val="FFFF00"/>
          </a:solidFill>
          <a:ln>
            <a:solidFill>
              <a:schemeClr val="bg2"/>
            </a:solidFill>
          </a:ln>
        </p:spPr>
        <p:txBody>
          <a:bodyPr anchor="ctr" anchorCtr="1"/>
          <a:lstStyle/>
          <a:p>
            <a:pPr eaLnBrk="1" hangingPunct="1"/>
            <a:r>
              <a:rPr lang="th-TH" sz="4400" b="1" dirty="0" smtClean="0">
                <a:solidFill>
                  <a:srgbClr val="0000FF"/>
                </a:solidFill>
                <a:effectLst/>
                <a:latin typeface="Verdana" pitchFamily="34" charset="0"/>
                <a:cs typeface="Angsana New" pitchFamily="18" charset="-34"/>
              </a:rPr>
              <a:t>พฤติกรรมที่ไม่สมควรดำรงอยู่ในตัวของผู้นำ  คือ</a:t>
            </a:r>
          </a:p>
        </p:txBody>
      </p:sp>
      <p:sp>
        <p:nvSpPr>
          <p:cNvPr id="1914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1600200"/>
            <a:ext cx="8686800" cy="49244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th-TH" sz="5400" b="1" dirty="0" smtClean="0">
                <a:latin typeface="Verdana" pitchFamily="34" charset="0"/>
                <a:cs typeface="Angsana New" pitchFamily="18" charset="-34"/>
                <a:sym typeface="Wingdings 2" pitchFamily="18" charset="2"/>
              </a:rPr>
              <a:t></a:t>
            </a:r>
            <a:r>
              <a:rPr lang="th-TH" sz="5400" b="1" dirty="0" smtClean="0">
                <a:latin typeface="Verdana" pitchFamily="34" charset="0"/>
                <a:cs typeface="Angsana New" pitchFamily="18" charset="-34"/>
              </a:rPr>
              <a:t> พึ่งดวง </a:t>
            </a:r>
            <a:r>
              <a:rPr lang="th-TH" sz="5400" b="1" dirty="0" smtClean="0">
                <a:latin typeface="Verdana" pitchFamily="34" charset="0"/>
                <a:cs typeface="Angsana New" pitchFamily="18" charset="-34"/>
                <a:sym typeface="Wingdings 2" pitchFamily="18" charset="2"/>
              </a:rPr>
              <a:t></a:t>
            </a:r>
            <a:r>
              <a:rPr lang="th-TH" sz="5400" b="1" dirty="0" smtClean="0">
                <a:latin typeface="Verdana" pitchFamily="34" charset="0"/>
                <a:cs typeface="Angsana New" pitchFamily="18" charset="-34"/>
                <a:sym typeface="Webdings" pitchFamily="18" charset="2"/>
              </a:rPr>
              <a:t> </a:t>
            </a:r>
            <a:r>
              <a:rPr lang="th-TH" sz="5400" b="1" dirty="0" smtClean="0">
                <a:latin typeface="Verdana" pitchFamily="34" charset="0"/>
                <a:cs typeface="Angsana New" pitchFamily="18" charset="-34"/>
              </a:rPr>
              <a:t>หวงอำนาจ </a:t>
            </a:r>
            <a:r>
              <a:rPr lang="th-TH" sz="5400" b="1" dirty="0" smtClean="0">
                <a:latin typeface="Verdana" pitchFamily="34" charset="0"/>
                <a:cs typeface="Angsana New" pitchFamily="18" charset="-34"/>
                <a:sym typeface="Wingdings 2" pitchFamily="18" charset="2"/>
              </a:rPr>
              <a:t></a:t>
            </a:r>
            <a:r>
              <a:rPr lang="th-TH" sz="5400" b="1" dirty="0" smtClean="0">
                <a:latin typeface="Verdana" pitchFamily="34" charset="0"/>
                <a:cs typeface="Angsana New" pitchFamily="18" charset="-34"/>
              </a:rPr>
              <a:t> ญาติอุปถัมภ์</a:t>
            </a:r>
            <a:br>
              <a:rPr lang="th-TH" sz="5400" b="1" dirty="0" smtClean="0">
                <a:latin typeface="Verdana" pitchFamily="34" charset="0"/>
                <a:cs typeface="Angsana New" pitchFamily="18" charset="-34"/>
              </a:rPr>
            </a:br>
            <a:r>
              <a:rPr lang="th-TH" sz="5400" b="1" dirty="0" smtClean="0">
                <a:latin typeface="Verdana" pitchFamily="34" charset="0"/>
                <a:cs typeface="Angsana New" pitchFamily="18" charset="-34"/>
              </a:rPr>
              <a:t> </a:t>
            </a:r>
            <a:r>
              <a:rPr lang="th-TH" sz="5400" b="1" dirty="0" smtClean="0">
                <a:latin typeface="Verdana" pitchFamily="34" charset="0"/>
                <a:cs typeface="Angsana New" pitchFamily="18" charset="-34"/>
                <a:sym typeface="Wingdings 2" pitchFamily="18" charset="2"/>
              </a:rPr>
              <a:t></a:t>
            </a:r>
            <a:r>
              <a:rPr lang="th-TH" sz="5400" b="1" dirty="0" smtClean="0">
                <a:latin typeface="Verdana" pitchFamily="34" charset="0"/>
                <a:cs typeface="Angsana New" pitchFamily="18" charset="-34"/>
              </a:rPr>
              <a:t> ทำคนเดียว	  </a:t>
            </a:r>
            <a:r>
              <a:rPr lang="th-TH" sz="5400" b="1" dirty="0" smtClean="0">
                <a:latin typeface="Verdana" pitchFamily="34" charset="0"/>
                <a:cs typeface="Angsana New" pitchFamily="18" charset="-34"/>
                <a:sym typeface="Wingdings 2" pitchFamily="18" charset="2"/>
              </a:rPr>
              <a:t></a:t>
            </a:r>
            <a:r>
              <a:rPr lang="th-TH" sz="5400" b="1" dirty="0" smtClean="0">
                <a:latin typeface="Verdana" pitchFamily="34" charset="0"/>
                <a:cs typeface="Angsana New" pitchFamily="18" charset="-34"/>
              </a:rPr>
              <a:t> เขี้ยวลากดิน	</a:t>
            </a:r>
          </a:p>
          <a:p>
            <a:pPr eaLnBrk="1" hangingPunct="1">
              <a:buFontTx/>
              <a:buNone/>
            </a:pPr>
            <a:r>
              <a:rPr lang="th-TH" sz="5400" b="1" dirty="0" smtClean="0">
                <a:latin typeface="Verdana" pitchFamily="34" charset="0"/>
                <a:cs typeface="Angsana New" pitchFamily="18" charset="-34"/>
                <a:sym typeface="Webdings" pitchFamily="18" charset="2"/>
              </a:rPr>
              <a:t> 	 </a:t>
            </a:r>
            <a:r>
              <a:rPr lang="th-TH" sz="5400" b="1" dirty="0" smtClean="0">
                <a:latin typeface="Verdana" pitchFamily="34" charset="0"/>
                <a:cs typeface="Angsana New" pitchFamily="18" charset="-34"/>
                <a:sym typeface="Wingdings 2" pitchFamily="18" charset="2"/>
              </a:rPr>
              <a:t></a:t>
            </a:r>
            <a:r>
              <a:rPr lang="th-TH" sz="5400" b="1" dirty="0" smtClean="0">
                <a:latin typeface="Verdana" pitchFamily="34" charset="0"/>
                <a:cs typeface="Angsana New" pitchFamily="18" charset="-34"/>
              </a:rPr>
              <a:t> กินไก่วัด	  </a:t>
            </a:r>
            <a:r>
              <a:rPr lang="th-TH" sz="5400" b="1" dirty="0" smtClean="0">
                <a:latin typeface="Verdana" pitchFamily="34" charset="0"/>
                <a:cs typeface="Angsana New" pitchFamily="18" charset="-34"/>
                <a:sym typeface="Wingdings 2" pitchFamily="18" charset="2"/>
              </a:rPr>
              <a:t></a:t>
            </a:r>
            <a:r>
              <a:rPr lang="th-TH" sz="5400" b="1" dirty="0" smtClean="0">
                <a:latin typeface="Verdana" pitchFamily="34" charset="0"/>
                <a:cs typeface="Angsana New" pitchFamily="18" charset="-34"/>
              </a:rPr>
              <a:t> งัดข้อ	</a:t>
            </a:r>
          </a:p>
          <a:p>
            <a:pPr eaLnBrk="1" hangingPunct="1">
              <a:buFontTx/>
              <a:buNone/>
            </a:pPr>
            <a:r>
              <a:rPr lang="th-TH" sz="5400" b="1" dirty="0" smtClean="0">
                <a:latin typeface="Verdana" pitchFamily="34" charset="0"/>
                <a:cs typeface="Angsana New" pitchFamily="18" charset="-34"/>
              </a:rPr>
              <a:t>   </a:t>
            </a:r>
            <a:r>
              <a:rPr lang="th-TH" sz="5400" b="1" dirty="0" smtClean="0">
                <a:latin typeface="Verdana" pitchFamily="34" charset="0"/>
                <a:cs typeface="Angsana New" pitchFamily="18" charset="-34"/>
                <a:sym typeface="Wingdings 2" pitchFamily="18" charset="2"/>
              </a:rPr>
              <a:t></a:t>
            </a:r>
            <a:r>
              <a:rPr lang="th-TH" sz="5400" b="1" dirty="0" smtClean="0">
                <a:latin typeface="Verdana" pitchFamily="34" charset="0"/>
                <a:cs typeface="Angsana New" pitchFamily="18" charset="-34"/>
              </a:rPr>
              <a:t> จ้อทั้งวัน	  	</a:t>
            </a:r>
            <a:r>
              <a:rPr lang="th-TH" sz="5400" b="1" dirty="0" smtClean="0">
                <a:latin typeface="Verdana" pitchFamily="34" charset="0"/>
                <a:cs typeface="Angsana New" pitchFamily="18" charset="-34"/>
                <a:sym typeface="Wingdings 2" pitchFamily="18" charset="2"/>
              </a:rPr>
              <a:t></a:t>
            </a:r>
            <a:r>
              <a:rPr lang="th-TH" sz="5400" b="1" dirty="0" smtClean="0">
                <a:latin typeface="Verdana" pitchFamily="34" charset="0"/>
                <a:cs typeface="Angsana New" pitchFamily="18" charset="-34"/>
              </a:rPr>
              <a:t> ขยันโง่	</a:t>
            </a:r>
            <a:br>
              <a:rPr lang="th-TH" sz="5400" b="1" dirty="0" smtClean="0">
                <a:latin typeface="Verdana" pitchFamily="34" charset="0"/>
                <a:cs typeface="Angsana New" pitchFamily="18" charset="-34"/>
              </a:rPr>
            </a:br>
            <a:r>
              <a:rPr lang="th-TH" sz="5400" b="1" dirty="0" smtClean="0">
                <a:latin typeface="Verdana" pitchFamily="34" charset="0"/>
                <a:cs typeface="Angsana New" pitchFamily="18" charset="-34"/>
              </a:rPr>
              <a:t> </a:t>
            </a:r>
            <a:r>
              <a:rPr lang="th-TH" sz="5400" b="1" dirty="0" smtClean="0">
                <a:latin typeface="Verdana" pitchFamily="34" charset="0"/>
                <a:cs typeface="Angsana New" pitchFamily="18" charset="-34"/>
                <a:sym typeface="Wingdings 2" pitchFamily="18" charset="2"/>
              </a:rPr>
              <a:t></a:t>
            </a:r>
            <a:r>
              <a:rPr lang="th-TH" sz="5400" b="1" dirty="0" smtClean="0">
                <a:latin typeface="Verdana" pitchFamily="34" charset="0"/>
                <a:cs typeface="Angsana New" pitchFamily="18" charset="-34"/>
              </a:rPr>
              <a:t> อวดโตวางท่า </a:t>
            </a:r>
            <a:r>
              <a:rPr lang="th-TH" sz="5400" b="1" dirty="0" smtClean="0">
                <a:latin typeface="Verdana" pitchFamily="34" charset="0"/>
                <a:cs typeface="Angsana New" pitchFamily="18" charset="-34"/>
                <a:sym typeface="Wingdings 2" pitchFamily="18" charset="2"/>
              </a:rPr>
              <a:t></a:t>
            </a:r>
            <a:r>
              <a:rPr lang="th-TH" sz="5400" b="1" dirty="0" smtClean="0">
                <a:latin typeface="Verdana" pitchFamily="34" charset="0"/>
                <a:cs typeface="Angsana New" pitchFamily="18" charset="-34"/>
              </a:rPr>
              <a:t> </a:t>
            </a:r>
            <a:r>
              <a:rPr lang="th-TH" sz="5400" b="1" dirty="0" err="1" smtClean="0">
                <a:latin typeface="Verdana" pitchFamily="34" charset="0"/>
                <a:cs typeface="Angsana New" pitchFamily="18" charset="-34"/>
              </a:rPr>
              <a:t>ซ่าส์</a:t>
            </a:r>
            <a:r>
              <a:rPr lang="th-TH" sz="5400" b="1" dirty="0" smtClean="0">
                <a:latin typeface="Verdana" pitchFamily="34" charset="0"/>
                <a:cs typeface="Angsana New" pitchFamily="18" charset="-34"/>
              </a:rPr>
              <a:t>จนหยดสุดท้าย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838200" y="1143000"/>
            <a:ext cx="8001000" cy="4525962"/>
          </a:xfrm>
          <a:ln w="38100">
            <a:solidFill>
              <a:srgbClr val="FF0000"/>
            </a:solidFill>
            <a:prstDash val="dashDot"/>
          </a:ln>
        </p:spPr>
        <p:txBody>
          <a:bodyPr/>
          <a:lstStyle/>
          <a:p>
            <a:pPr eaLnBrk="1" hangingPunct="1">
              <a:buFontTx/>
              <a:buNone/>
            </a:pPr>
            <a:r>
              <a:rPr lang="th-TH" sz="4400" b="1" u="sng" dirty="0" smtClean="0">
                <a:latin typeface="Verdana" pitchFamily="34" charset="0"/>
                <a:cs typeface="Angsana New" pitchFamily="18" charset="-34"/>
              </a:rPr>
              <a:t>ปัญหา</a:t>
            </a:r>
            <a:r>
              <a:rPr lang="th-TH" sz="4400" b="1" dirty="0" smtClean="0">
                <a:latin typeface="Verdana" pitchFamily="34" charset="0"/>
                <a:cs typeface="Angsana New" pitchFamily="18" charset="-34"/>
              </a:rPr>
              <a:t>	  ทำให้นักบริหาร	     </a:t>
            </a:r>
            <a:r>
              <a:rPr lang="th-TH" sz="4400" b="1" u="sng" dirty="0" smtClean="0">
                <a:latin typeface="Verdana" pitchFamily="34" charset="0"/>
                <a:cs typeface="Angsana New" pitchFamily="18" charset="-34"/>
              </a:rPr>
              <a:t>เข้มแข็ง</a:t>
            </a:r>
          </a:p>
          <a:p>
            <a:pPr eaLnBrk="1" hangingPunct="1">
              <a:buFontTx/>
              <a:buNone/>
            </a:pPr>
            <a:r>
              <a:rPr lang="th-TH" sz="4400" b="1" u="sng" dirty="0" smtClean="0">
                <a:latin typeface="Verdana" pitchFamily="34" charset="0"/>
                <a:cs typeface="Angsana New" pitchFamily="18" charset="-34"/>
              </a:rPr>
              <a:t>เวลา</a:t>
            </a:r>
            <a:r>
              <a:rPr lang="th-TH" sz="4400" b="1" dirty="0" smtClean="0">
                <a:latin typeface="Verdana" pitchFamily="34" charset="0"/>
                <a:cs typeface="Angsana New" pitchFamily="18" charset="-34"/>
              </a:rPr>
              <a:t>		   ทำให้นักบริหาร     </a:t>
            </a:r>
            <a:r>
              <a:rPr lang="th-TH" sz="4400" b="1" u="sng" dirty="0" smtClean="0">
                <a:latin typeface="Verdana" pitchFamily="34" charset="0"/>
                <a:cs typeface="Angsana New" pitchFamily="18" charset="-34"/>
              </a:rPr>
              <a:t>เชี่ยวชาญ</a:t>
            </a:r>
          </a:p>
          <a:p>
            <a:pPr eaLnBrk="1" hangingPunct="1">
              <a:buFontTx/>
              <a:buNone/>
            </a:pPr>
            <a:r>
              <a:rPr lang="th-TH" sz="4400" b="1" u="sng" dirty="0" smtClean="0">
                <a:latin typeface="Verdana" pitchFamily="34" charset="0"/>
                <a:cs typeface="Angsana New" pitchFamily="18" charset="-34"/>
              </a:rPr>
              <a:t>สถานการณ์</a:t>
            </a:r>
            <a:r>
              <a:rPr lang="th-TH" sz="4400" b="1" dirty="0" smtClean="0">
                <a:latin typeface="Verdana" pitchFamily="34" charset="0"/>
                <a:cs typeface="Angsana New" pitchFamily="18" charset="-34"/>
              </a:rPr>
              <a:t>	   ทำให้นักบริหาร     </a:t>
            </a:r>
            <a:r>
              <a:rPr lang="th-TH" sz="4400" b="1" u="sng" dirty="0" smtClean="0">
                <a:latin typeface="Verdana" pitchFamily="34" charset="0"/>
                <a:cs typeface="Angsana New" pitchFamily="18" charset="-34"/>
              </a:rPr>
              <a:t>รู้จักแก้ปัญหา แก้ไข</a:t>
            </a:r>
          </a:p>
          <a:p>
            <a:pPr eaLnBrk="1" hangingPunct="1">
              <a:buFontTx/>
              <a:buNone/>
            </a:pPr>
            <a:r>
              <a:rPr lang="th-TH" sz="4400" b="1" u="sng" dirty="0" smtClean="0">
                <a:latin typeface="Verdana" pitchFamily="34" charset="0"/>
                <a:cs typeface="Angsana New" pitchFamily="18" charset="-34"/>
              </a:rPr>
              <a:t>การตัดสินใจ</a:t>
            </a:r>
            <a:r>
              <a:rPr lang="th-TH" sz="4400" b="1" dirty="0" smtClean="0">
                <a:latin typeface="Verdana" pitchFamily="34" charset="0"/>
                <a:cs typeface="Angsana New" pitchFamily="18" charset="-34"/>
              </a:rPr>
              <a:t>   ทำให้นักบริหาร     </a:t>
            </a:r>
            <a:r>
              <a:rPr lang="th-TH" sz="4400" b="1" u="sng" dirty="0" smtClean="0">
                <a:latin typeface="Verdana" pitchFamily="34" charset="0"/>
                <a:cs typeface="Angsana New" pitchFamily="18" charset="-34"/>
              </a:rPr>
              <a:t>รู้ถูกรู้ผิด</a:t>
            </a:r>
          </a:p>
          <a:p>
            <a:pPr eaLnBrk="1" hangingPunct="1">
              <a:buFontTx/>
              <a:buNone/>
            </a:pPr>
            <a:r>
              <a:rPr lang="th-TH" sz="4400" b="1" u="sng" dirty="0" smtClean="0">
                <a:latin typeface="Verdana" pitchFamily="34" charset="0"/>
                <a:cs typeface="Angsana New" pitchFamily="18" charset="-34"/>
              </a:rPr>
              <a:t>ความคิด</a:t>
            </a:r>
            <a:r>
              <a:rPr lang="th-TH" sz="4400" b="1" dirty="0" smtClean="0">
                <a:latin typeface="Verdana" pitchFamily="34" charset="0"/>
                <a:cs typeface="Angsana New" pitchFamily="18" charset="-34"/>
              </a:rPr>
              <a:t>	   ทำให้นักบริหาร     </a:t>
            </a:r>
            <a:r>
              <a:rPr lang="th-TH" sz="4400" b="1" u="sng" dirty="0" smtClean="0">
                <a:latin typeface="Verdana" pitchFamily="34" charset="0"/>
                <a:cs typeface="Angsana New" pitchFamily="18" charset="-34"/>
              </a:rPr>
              <a:t>เลิศทางปัญญา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95313" y="228600"/>
            <a:ext cx="8015287" cy="914400"/>
          </a:xfrm>
          <a:ln>
            <a:solidFill>
              <a:schemeClr val="hlink"/>
            </a:solidFill>
          </a:ln>
        </p:spPr>
        <p:txBody>
          <a:bodyPr anchor="ctr" anchorCtr="1"/>
          <a:lstStyle/>
          <a:p>
            <a:pPr eaLnBrk="1" hangingPunct="1"/>
            <a:r>
              <a:rPr lang="th-TH" sz="7200" b="1" dirty="0" smtClean="0">
                <a:solidFill>
                  <a:schemeClr val="accent2">
                    <a:lumMod val="50000"/>
                  </a:schemeClr>
                </a:solidFill>
                <a:latin typeface="Verdana" pitchFamily="34" charset="0"/>
                <a:cs typeface="Angsana New" pitchFamily="18" charset="-34"/>
              </a:rPr>
              <a:t>เตือนใจนักบริหาร</a:t>
            </a:r>
          </a:p>
        </p:txBody>
      </p:sp>
      <p:sp>
        <p:nvSpPr>
          <p:cNvPr id="1945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24000" y="1524000"/>
            <a:ext cx="6419850" cy="445611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th-TH" sz="4800" b="1" dirty="0" smtClean="0">
                <a:latin typeface="Verdana" pitchFamily="34" charset="0"/>
                <a:cs typeface="Angsana New" pitchFamily="18" charset="-34"/>
                <a:sym typeface="Webdings" pitchFamily="18" charset="2"/>
              </a:rPr>
              <a:t> </a:t>
            </a:r>
            <a:r>
              <a:rPr lang="th-TH" sz="4800" b="1" dirty="0" smtClean="0">
                <a:latin typeface="Verdana" pitchFamily="34" charset="0"/>
                <a:cs typeface="Angsana New" pitchFamily="18" charset="-34"/>
              </a:rPr>
              <a:t>กระจกมีไว้ส่องหน้า </a:t>
            </a:r>
          </a:p>
          <a:p>
            <a:pPr eaLnBrk="1" hangingPunct="1">
              <a:buFontTx/>
              <a:buNone/>
            </a:pPr>
            <a:r>
              <a:rPr lang="th-TH" sz="4800" b="1" dirty="0" smtClean="0">
                <a:latin typeface="Verdana" pitchFamily="34" charset="0"/>
                <a:cs typeface="Angsana New" pitchFamily="18" charset="-34"/>
                <a:sym typeface="Webdings" pitchFamily="18" charset="2"/>
              </a:rPr>
              <a:t></a:t>
            </a:r>
            <a:r>
              <a:rPr lang="th-TH" sz="4800" b="1" dirty="0" smtClean="0">
                <a:latin typeface="Verdana" pitchFamily="34" charset="0"/>
                <a:cs typeface="Angsana New" pitchFamily="18" charset="-34"/>
              </a:rPr>
              <a:t>   ปัญญามีไว้ส่องหัว</a:t>
            </a:r>
          </a:p>
          <a:p>
            <a:pPr eaLnBrk="1" hangingPunct="1">
              <a:buFontTx/>
              <a:buNone/>
            </a:pPr>
            <a:r>
              <a:rPr lang="th-TH" sz="4800" b="1" dirty="0" smtClean="0">
                <a:latin typeface="Verdana" pitchFamily="34" charset="0"/>
                <a:cs typeface="Angsana New" pitchFamily="18" charset="-34"/>
                <a:sym typeface="Webdings" pitchFamily="18" charset="2"/>
              </a:rPr>
              <a:t></a:t>
            </a:r>
            <a:r>
              <a:rPr lang="th-TH" sz="4800" b="1" dirty="0" smtClean="0">
                <a:latin typeface="Verdana" pitchFamily="34" charset="0"/>
                <a:cs typeface="Angsana New" pitchFamily="18" charset="-34"/>
              </a:rPr>
              <a:t>   ความชั่วมีไว้ส่องคุณธรรม	</a:t>
            </a:r>
          </a:p>
          <a:p>
            <a:pPr eaLnBrk="1" hangingPunct="1">
              <a:buFontTx/>
              <a:buNone/>
            </a:pPr>
            <a:r>
              <a:rPr lang="th-TH" sz="4800" b="1" dirty="0" smtClean="0">
                <a:latin typeface="Verdana" pitchFamily="34" charset="0"/>
                <a:cs typeface="Angsana New" pitchFamily="18" charset="-34"/>
                <a:sym typeface="Webdings" pitchFamily="18" charset="2"/>
              </a:rPr>
              <a:t></a:t>
            </a:r>
            <a:r>
              <a:rPr lang="th-TH" sz="4800" b="1" dirty="0" smtClean="0">
                <a:latin typeface="Verdana" pitchFamily="34" charset="0"/>
                <a:cs typeface="Angsana New" pitchFamily="18" charset="-34"/>
              </a:rPr>
              <a:t>   ผู้นำมีไว้ส่ององค์กร</a:t>
            </a:r>
          </a:p>
          <a:p>
            <a:pPr eaLnBrk="1" hangingPunct="1">
              <a:buFontTx/>
              <a:buNone/>
            </a:pPr>
            <a:r>
              <a:rPr lang="th-TH" sz="4800" b="1" dirty="0" smtClean="0">
                <a:latin typeface="Verdana" pitchFamily="34" charset="0"/>
                <a:cs typeface="Angsana New" pitchFamily="18" charset="-34"/>
                <a:sym typeface="Webdings" pitchFamily="18" charset="2"/>
              </a:rPr>
              <a:t> </a:t>
            </a:r>
            <a:r>
              <a:rPr lang="th-TH" sz="4800" b="1" dirty="0" smtClean="0">
                <a:latin typeface="Verdana" pitchFamily="34" charset="0"/>
                <a:cs typeface="Angsana New" pitchFamily="18" charset="-34"/>
              </a:rPr>
              <a:t>นักบริหารมีผลงานเป็นกระจก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5263" y="228600"/>
            <a:ext cx="8491537" cy="914400"/>
          </a:xfrm>
        </p:spPr>
        <p:txBody>
          <a:bodyPr anchor="ctr" anchorCtr="1"/>
          <a:lstStyle/>
          <a:p>
            <a:pPr eaLnBrk="1" hangingPunct="1"/>
            <a:r>
              <a:rPr lang="th-TH" sz="6600" b="1" dirty="0" smtClean="0">
                <a:solidFill>
                  <a:schemeClr val="accent2">
                    <a:lumMod val="50000"/>
                  </a:schemeClr>
                </a:solidFill>
                <a:latin typeface="Verdana" pitchFamily="34" charset="0"/>
                <a:cs typeface="Angsana New" pitchFamily="18" charset="-34"/>
              </a:rPr>
              <a:t>ความสำเร็จต้องอาศัย</a:t>
            </a:r>
          </a:p>
        </p:txBody>
      </p:sp>
      <p:sp>
        <p:nvSpPr>
          <p:cNvPr id="1955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057400" y="1447800"/>
            <a:ext cx="5338762" cy="5111750"/>
          </a:xfrm>
          <a:ln>
            <a:solidFill>
              <a:schemeClr val="hlink"/>
            </a:solidFill>
          </a:ln>
        </p:spPr>
        <p:txBody>
          <a:bodyPr/>
          <a:lstStyle/>
          <a:p>
            <a:pPr eaLnBrk="1" hangingPunct="1">
              <a:buFontTx/>
              <a:buNone/>
            </a:pPr>
            <a:r>
              <a:rPr lang="th-TH" sz="4400" b="1" dirty="0" smtClean="0">
                <a:latin typeface="Verdana" pitchFamily="34" charset="0"/>
                <a:cs typeface="Angsana New" pitchFamily="18" charset="-34"/>
              </a:rPr>
              <a:t>การฝ่าฟัน		มิใช่ฟลุค</a:t>
            </a:r>
          </a:p>
          <a:p>
            <a:pPr eaLnBrk="1" hangingPunct="1">
              <a:buFontTx/>
              <a:buNone/>
            </a:pPr>
            <a:r>
              <a:rPr lang="th-TH" sz="4400" b="1" dirty="0" smtClean="0">
                <a:latin typeface="Verdana" pitchFamily="34" charset="0"/>
                <a:cs typeface="Angsana New" pitchFamily="18" charset="-34"/>
              </a:rPr>
              <a:t>การต่อสู้		มิใช่นั่งดู</a:t>
            </a:r>
          </a:p>
          <a:p>
            <a:pPr eaLnBrk="1" hangingPunct="1">
              <a:buFontTx/>
              <a:buNone/>
            </a:pPr>
            <a:r>
              <a:rPr lang="th-TH" sz="4400" b="1" dirty="0" smtClean="0">
                <a:latin typeface="Verdana" pitchFamily="34" charset="0"/>
                <a:cs typeface="Angsana New" pitchFamily="18" charset="-34"/>
              </a:rPr>
              <a:t>ความเชี่ยวชาญ	มิใช่โชคช่วย</a:t>
            </a:r>
          </a:p>
          <a:p>
            <a:pPr eaLnBrk="1" hangingPunct="1">
              <a:buFontTx/>
              <a:buNone/>
            </a:pPr>
            <a:r>
              <a:rPr lang="th-TH" sz="4400" b="1" dirty="0" smtClean="0">
                <a:latin typeface="Verdana" pitchFamily="34" charset="0"/>
                <a:cs typeface="Angsana New" pitchFamily="18" charset="-34"/>
              </a:rPr>
              <a:t>การฝึกฝน		มิใช่บุญหล่นทับ</a:t>
            </a:r>
          </a:p>
          <a:p>
            <a:pPr eaLnBrk="1" hangingPunct="1">
              <a:buFontTx/>
              <a:buNone/>
            </a:pPr>
            <a:r>
              <a:rPr lang="th-TH" sz="4400" b="1" dirty="0" smtClean="0">
                <a:latin typeface="Verdana" pitchFamily="34" charset="0"/>
                <a:cs typeface="Angsana New" pitchFamily="18" charset="-34"/>
              </a:rPr>
              <a:t>ความสามารถ	มิใช่วาสนา</a:t>
            </a:r>
          </a:p>
          <a:p>
            <a:pPr eaLnBrk="1" hangingPunct="1">
              <a:buFontTx/>
              <a:buNone/>
            </a:pPr>
            <a:r>
              <a:rPr lang="th-TH" sz="4400" b="1" dirty="0" smtClean="0">
                <a:latin typeface="Verdana" pitchFamily="34" charset="0"/>
                <a:cs typeface="Angsana New" pitchFamily="18" charset="-34"/>
              </a:rPr>
              <a:t>พรแสวง		มิใช่พรสวรรค์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5263" y="228600"/>
            <a:ext cx="8567737" cy="914400"/>
          </a:xfrm>
        </p:spPr>
        <p:txBody>
          <a:bodyPr anchor="ctr" anchorCtr="1"/>
          <a:lstStyle/>
          <a:p>
            <a:pPr algn="ctr" eaLnBrk="1" hangingPunct="1"/>
            <a:r>
              <a:rPr lang="th-TH" sz="7200" b="1" dirty="0" smtClean="0">
                <a:solidFill>
                  <a:schemeClr val="accent2">
                    <a:lumMod val="50000"/>
                  </a:schemeClr>
                </a:solidFill>
                <a:latin typeface="Verdana" pitchFamily="34" charset="0"/>
                <a:cs typeface="Angsana New" pitchFamily="18" charset="-34"/>
              </a:rPr>
              <a:t>ข้อคิดในการพูด</a:t>
            </a:r>
          </a:p>
        </p:txBody>
      </p:sp>
      <p:sp>
        <p:nvSpPr>
          <p:cNvPr id="2027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11188" y="1341438"/>
            <a:ext cx="8229600" cy="5111750"/>
          </a:xfrm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buFontTx/>
              <a:buNone/>
            </a:pPr>
            <a:r>
              <a:rPr lang="th-TH" sz="4800" b="1" dirty="0" smtClean="0">
                <a:latin typeface="Verdana" pitchFamily="34" charset="0"/>
                <a:cs typeface="Angsana New" pitchFamily="18" charset="-34"/>
              </a:rPr>
              <a:t>		อย่าดีแต่พูด	จงพูดแต่ดี</a:t>
            </a:r>
          </a:p>
          <a:p>
            <a:pPr eaLnBrk="1" hangingPunct="1">
              <a:buFontTx/>
              <a:buNone/>
            </a:pPr>
            <a:r>
              <a:rPr lang="th-TH" sz="4800" b="1" dirty="0" smtClean="0">
                <a:latin typeface="Verdana" pitchFamily="34" charset="0"/>
                <a:cs typeface="Angsana New" pitchFamily="18" charset="-34"/>
              </a:rPr>
              <a:t>		อย่าดีแต่คิด	จงคิดแต่ดี</a:t>
            </a:r>
          </a:p>
          <a:p>
            <a:pPr eaLnBrk="1" hangingPunct="1">
              <a:buFontTx/>
              <a:buNone/>
            </a:pPr>
            <a:r>
              <a:rPr lang="th-TH" sz="4800" b="1" dirty="0" smtClean="0">
                <a:latin typeface="Verdana" pitchFamily="34" charset="0"/>
                <a:cs typeface="Angsana New" pitchFamily="18" charset="-34"/>
              </a:rPr>
              <a:t>		อย่าดีแต่ทำ	จงทำแต่ดี</a:t>
            </a:r>
          </a:p>
          <a:p>
            <a:pPr eaLnBrk="1" hangingPunct="1">
              <a:buFontTx/>
              <a:buNone/>
            </a:pPr>
            <a:r>
              <a:rPr lang="th-TH" sz="4800" b="1" dirty="0" smtClean="0">
                <a:latin typeface="Verdana" pitchFamily="34" charset="0"/>
                <a:cs typeface="Angsana New" pitchFamily="18" charset="-34"/>
              </a:rPr>
              <a:t>		และลงมือทำเดี๋ยวนี้</a:t>
            </a:r>
          </a:p>
          <a:p>
            <a:pPr eaLnBrk="1" hangingPunct="1">
              <a:buFontTx/>
              <a:buNone/>
            </a:pPr>
            <a:r>
              <a:rPr lang="th-TH" sz="4800" b="1" dirty="0" smtClean="0">
                <a:latin typeface="Verdana" pitchFamily="34" charset="0"/>
                <a:cs typeface="Angsana New" pitchFamily="18" charset="-34"/>
              </a:rPr>
              <a:t>		การพูดและทำที่ดี  คือ </a:t>
            </a:r>
            <a:br>
              <a:rPr lang="th-TH" sz="4800" b="1" dirty="0" smtClean="0">
                <a:latin typeface="Verdana" pitchFamily="34" charset="0"/>
                <a:cs typeface="Angsana New" pitchFamily="18" charset="-34"/>
              </a:rPr>
            </a:br>
            <a:r>
              <a:rPr lang="th-TH" sz="4800" b="1" dirty="0" smtClean="0">
                <a:latin typeface="Verdana" pitchFamily="34" charset="0"/>
                <a:cs typeface="Angsana New" pitchFamily="18" charset="-34"/>
              </a:rPr>
              <a:t>      สิ่งที่จะนำไปสู่ความสำเร็จได้</a:t>
            </a:r>
          </a:p>
        </p:txBody>
      </p:sp>
      <p:pic>
        <p:nvPicPr>
          <p:cNvPr id="117764" name="Picture 4" descr="35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950" y="4724400"/>
            <a:ext cx="1584325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395288" y="333375"/>
            <a:ext cx="8424862" cy="6119813"/>
          </a:xfrm>
          <a:ln>
            <a:solidFill>
              <a:schemeClr val="hlink"/>
            </a:solidFill>
          </a:ln>
        </p:spPr>
        <p:txBody>
          <a:bodyPr/>
          <a:lstStyle/>
          <a:p>
            <a:pPr eaLnBrk="1" hangingPunct="1"/>
            <a:r>
              <a:rPr lang="th-TH" sz="4400" b="1" dirty="0" smtClean="0">
                <a:solidFill>
                  <a:schemeClr val="accent2">
                    <a:lumMod val="50000"/>
                  </a:schemeClr>
                </a:solidFill>
                <a:latin typeface="Verdana" pitchFamily="34" charset="0"/>
                <a:cs typeface="Angsana New" pitchFamily="18" charset="-34"/>
              </a:rPr>
              <a:t>สรุป ผู้นำทุกระดับ </a:t>
            </a:r>
            <a:r>
              <a:rPr lang="th-TH" sz="4400" b="1" u="sng" dirty="0" smtClean="0">
                <a:latin typeface="Verdana" pitchFamily="34" charset="0"/>
                <a:cs typeface="Angsana New" pitchFamily="18" charset="-34"/>
              </a:rPr>
              <a:t>จะต้องครองตน ครองคน และครองงานให้ได้</a:t>
            </a:r>
            <a:r>
              <a:rPr lang="th-TH" sz="4400" b="1" dirty="0" smtClean="0">
                <a:latin typeface="Verdana" pitchFamily="34" charset="0"/>
                <a:cs typeface="Angsana New" pitchFamily="18" charset="-34"/>
              </a:rPr>
              <a:t> การครองตนนั้น ควรยึดมั่นในเบญจศีล และเบญจธรรม นอกนี้แล้ว จะต้องมี</a:t>
            </a:r>
            <a:r>
              <a:rPr lang="th-TH" sz="4400" b="1" dirty="0" err="1" smtClean="0">
                <a:latin typeface="Verdana" pitchFamily="34" charset="0"/>
                <a:cs typeface="Angsana New" pitchFamily="18" charset="-34"/>
              </a:rPr>
              <a:t>สติสัมป</a:t>
            </a:r>
            <a:r>
              <a:rPr lang="en-US" sz="4400" b="1" dirty="0" smtClean="0">
                <a:latin typeface="Verdana" pitchFamily="34" charset="0"/>
                <a:cs typeface="Angsana New" pitchFamily="18" charset="-34"/>
              </a:rPr>
              <a:t>-</a:t>
            </a:r>
            <a:r>
              <a:rPr lang="th-TH" sz="4400" b="1" dirty="0" err="1" smtClean="0">
                <a:latin typeface="Verdana" pitchFamily="34" charset="0"/>
                <a:cs typeface="Angsana New" pitchFamily="18" charset="-34"/>
              </a:rPr>
              <a:t>ชัญญะ</a:t>
            </a:r>
            <a:r>
              <a:rPr lang="th-TH" sz="4400" b="1" dirty="0" smtClean="0">
                <a:latin typeface="Verdana" pitchFamily="34" charset="0"/>
                <a:cs typeface="Angsana New" pitchFamily="18" charset="-34"/>
              </a:rPr>
              <a:t>กำกับอยู่เสมอ การครองคน ควรนำ</a:t>
            </a:r>
            <a:r>
              <a:rPr lang="th-TH" sz="4400" b="1" dirty="0" err="1" smtClean="0">
                <a:latin typeface="Verdana" pitchFamily="34" charset="0"/>
                <a:cs typeface="Angsana New" pitchFamily="18" charset="-34"/>
              </a:rPr>
              <a:t>สังคห</a:t>
            </a:r>
            <a:r>
              <a:rPr lang="th-TH" sz="4400" b="1" dirty="0" smtClean="0">
                <a:latin typeface="Verdana" pitchFamily="34" charset="0"/>
                <a:cs typeface="Angsana New" pitchFamily="18" charset="-34"/>
              </a:rPr>
              <a:t>วัตถุ ๔ มาเป็นแนวปฏิบัติงาน การครองงาน ควรยึดหลัก อิทธิบาท ๔ โดยเฉพาะการมีความรักในงานที่ทำ มีความเพียรในการทำงาน เอาใจใส่ในงานที่ทำ และหมั่นปรับปรุงงานที่ทำให้ดีจนได้ชื่อว่า “เป็นผู้นำทางวิชาการ”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4876800"/>
            <a:ext cx="8507413" cy="776288"/>
          </a:xfrm>
        </p:spPr>
        <p:txBody>
          <a:bodyPr anchor="ctr" anchorCtr="1"/>
          <a:lstStyle/>
          <a:p>
            <a:pPr eaLnBrk="1" hangingPunct="1"/>
            <a:r>
              <a:rPr lang="th-TH" sz="4800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สิ่งที่ควรเรียนรู้และปฏิบัติ</a:t>
            </a:r>
          </a:p>
        </p:txBody>
      </p:sp>
      <p:sp>
        <p:nvSpPr>
          <p:cNvPr id="130051" name="Text Box 3"/>
          <p:cNvSpPr txBox="1">
            <a:spLocks noChangeArrowheads="1"/>
          </p:cNvSpPr>
          <p:nvPr/>
        </p:nvSpPr>
        <p:spPr bwMode="auto">
          <a:xfrm>
            <a:off x="685800" y="746125"/>
            <a:ext cx="79248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sz="6000" b="1" dirty="0">
                <a:solidFill>
                  <a:schemeClr val="accent2">
                    <a:lumMod val="50000"/>
                  </a:schemeClr>
                </a:solidFill>
                <a:latin typeface="Angsana New" pitchFamily="18" charset="-34"/>
                <a:cs typeface="Angsana New" pitchFamily="18" charset="-34"/>
              </a:rPr>
              <a:t>คุณลักษณะผู้นำ </a:t>
            </a:r>
            <a:r>
              <a:rPr lang="th-TH" sz="6000" b="1" dirty="0" err="1">
                <a:solidFill>
                  <a:schemeClr val="accent2">
                    <a:lumMod val="50000"/>
                  </a:schemeClr>
                </a:solidFill>
                <a:latin typeface="Angsana New" pitchFamily="18" charset="-34"/>
                <a:cs typeface="Angsana New" pitchFamily="18" charset="-34"/>
              </a:rPr>
              <a:t>กศน.</a:t>
            </a:r>
            <a:r>
              <a:rPr lang="th-TH" sz="6000" b="1" dirty="0">
                <a:solidFill>
                  <a:schemeClr val="accent2">
                    <a:lumMod val="50000"/>
                  </a:schemeClr>
                </a:solidFill>
                <a:latin typeface="Angsana New" pitchFamily="18" charset="-34"/>
                <a:cs typeface="Angsana New" pitchFamily="18" charset="-34"/>
              </a:rPr>
              <a:t> ยุคใหม่</a:t>
            </a:r>
          </a:p>
        </p:txBody>
      </p:sp>
      <p:pic>
        <p:nvPicPr>
          <p:cNvPr id="130052" name="Picture 4" descr="j01953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2057400"/>
            <a:ext cx="2462213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457200" y="1243013"/>
            <a:ext cx="4286250" cy="4929187"/>
          </a:xfrm>
        </p:spPr>
        <p:txBody>
          <a:bodyPr>
            <a:noAutofit/>
          </a:bodyPr>
          <a:lstStyle/>
          <a:p>
            <a:pPr marL="0" indent="0" algn="ctr" eaLnBrk="1" hangingPunct="1">
              <a:lnSpc>
                <a:spcPct val="60000"/>
              </a:lnSpc>
              <a:buFontTx/>
              <a:buNone/>
            </a:pPr>
            <a:r>
              <a:rPr lang="th-TH" sz="4800" b="1" dirty="0" smtClean="0">
                <a:latin typeface="Angsana New" pitchFamily="18" charset="-34"/>
                <a:cs typeface="Angsana New" pitchFamily="18" charset="-34"/>
              </a:rPr>
              <a:t> </a:t>
            </a:r>
            <a:endParaRPr lang="th-TH" sz="4800" b="1" i="1" dirty="0" smtClean="0">
              <a:latin typeface="Angsana New" pitchFamily="18" charset="-34"/>
              <a:cs typeface="Angsana New" pitchFamily="18" charset="-34"/>
            </a:endParaRPr>
          </a:p>
          <a:p>
            <a:pPr marL="0" indent="0" algn="ctr" eaLnBrk="1" hangingPunct="1">
              <a:lnSpc>
                <a:spcPct val="60000"/>
              </a:lnSpc>
              <a:buFontTx/>
              <a:buNone/>
            </a:pPr>
            <a:r>
              <a:rPr lang="th-TH" sz="4800" b="1" i="1" dirty="0" smtClean="0">
                <a:latin typeface="Angsana New" pitchFamily="18" charset="-34"/>
                <a:cs typeface="Angsana New" pitchFamily="18" charset="-34"/>
              </a:rPr>
              <a:t>สูตรมหามงคล</a:t>
            </a:r>
            <a:r>
              <a:rPr lang="en-US" sz="4800" b="1" i="1" dirty="0" smtClean="0">
                <a:latin typeface="Angsana New" pitchFamily="18" charset="-34"/>
                <a:cs typeface="Angsana New" pitchFamily="18" charset="-34"/>
              </a:rPr>
              <a:t> :</a:t>
            </a:r>
          </a:p>
          <a:p>
            <a:pPr marL="0" indent="0" algn="ctr" eaLnBrk="1" hangingPunct="1">
              <a:lnSpc>
                <a:spcPct val="60000"/>
              </a:lnSpc>
              <a:buFontTx/>
              <a:buNone/>
            </a:pPr>
            <a:r>
              <a:rPr lang="th-TH" sz="4800" b="1" i="1" dirty="0" smtClean="0">
                <a:latin typeface="Angsana New" pitchFamily="18" charset="-34"/>
                <a:cs typeface="Angsana New" pitchFamily="18" charset="-34"/>
              </a:rPr>
              <a:t>ปรัชญาเศรษฐกิจพอเพียง</a:t>
            </a:r>
          </a:p>
          <a:p>
            <a:pPr marL="0" indent="0" algn="ctr" eaLnBrk="1" hangingPunct="1">
              <a:lnSpc>
                <a:spcPct val="60000"/>
              </a:lnSpc>
              <a:buFontTx/>
              <a:buNone/>
            </a:pPr>
            <a:r>
              <a:rPr lang="en-US" sz="4800" b="1" i="1" dirty="0" smtClean="0">
                <a:latin typeface="Angsana New" pitchFamily="18" charset="-34"/>
                <a:cs typeface="Angsana New" pitchFamily="18" charset="-34"/>
              </a:rPr>
              <a:t>=</a:t>
            </a:r>
            <a:r>
              <a:rPr lang="th-TH" sz="4800" b="1" i="1" dirty="0" smtClean="0">
                <a:latin typeface="Angsana New" pitchFamily="18" charset="-34"/>
                <a:cs typeface="Angsana New" pitchFamily="18" charset="-34"/>
              </a:rPr>
              <a:t>พอประมาณ</a:t>
            </a:r>
          </a:p>
          <a:p>
            <a:pPr marL="0" indent="0" algn="ctr" eaLnBrk="1" hangingPunct="1">
              <a:lnSpc>
                <a:spcPct val="60000"/>
              </a:lnSpc>
              <a:buFontTx/>
              <a:buNone/>
            </a:pPr>
            <a:r>
              <a:rPr lang="en-US" sz="4800" b="1" i="1" dirty="0" smtClean="0">
                <a:latin typeface="Angsana New" pitchFamily="18" charset="-34"/>
                <a:cs typeface="Angsana New" pitchFamily="18" charset="-34"/>
              </a:rPr>
              <a:t>+</a:t>
            </a:r>
            <a:r>
              <a:rPr lang="th-TH" sz="4800" b="1" i="1" dirty="0" smtClean="0">
                <a:latin typeface="Angsana New" pitchFamily="18" charset="-34"/>
                <a:cs typeface="Angsana New" pitchFamily="18" charset="-34"/>
              </a:rPr>
              <a:t>มีเหตุผล</a:t>
            </a:r>
          </a:p>
          <a:p>
            <a:pPr marL="0" indent="0" algn="ctr" eaLnBrk="1" hangingPunct="1">
              <a:lnSpc>
                <a:spcPct val="60000"/>
              </a:lnSpc>
              <a:buFontTx/>
              <a:buNone/>
            </a:pPr>
            <a:r>
              <a:rPr lang="en-US" sz="4800" b="1" i="1" dirty="0" smtClean="0">
                <a:latin typeface="Angsana New" pitchFamily="18" charset="-34"/>
                <a:cs typeface="Angsana New" pitchFamily="18" charset="-34"/>
              </a:rPr>
              <a:t>+</a:t>
            </a:r>
            <a:r>
              <a:rPr lang="th-TH" sz="4800" b="1" i="1" dirty="0" smtClean="0">
                <a:latin typeface="Angsana New" pitchFamily="18" charset="-34"/>
                <a:cs typeface="Angsana New" pitchFamily="18" charset="-34"/>
              </a:rPr>
              <a:t>มีภูมิคุ้มกันความเสี่ยง</a:t>
            </a:r>
          </a:p>
          <a:p>
            <a:pPr marL="0" indent="0" algn="ctr" eaLnBrk="1" hangingPunct="1">
              <a:lnSpc>
                <a:spcPct val="60000"/>
              </a:lnSpc>
              <a:buFontTx/>
              <a:buNone/>
            </a:pPr>
            <a:endParaRPr lang="th-TH" sz="4800" b="1" i="1" dirty="0" smtClean="0">
              <a:latin typeface="Angsana New" pitchFamily="18" charset="-34"/>
              <a:cs typeface="Angsana New" pitchFamily="18" charset="-34"/>
            </a:endParaRPr>
          </a:p>
          <a:p>
            <a:pPr marL="0" indent="0" algn="ctr" eaLnBrk="1" hangingPunct="1">
              <a:lnSpc>
                <a:spcPct val="60000"/>
              </a:lnSpc>
              <a:buFontTx/>
              <a:buNone/>
            </a:pPr>
            <a:endParaRPr lang="th-TH" sz="4800" b="1" dirty="0" smtClean="0">
              <a:latin typeface="Angsana New" pitchFamily="18" charset="-34"/>
              <a:cs typeface="Angsana New" pitchFamily="18" charset="-34"/>
            </a:endParaRPr>
          </a:p>
          <a:p>
            <a:pPr marL="0" indent="0" algn="ctr" eaLnBrk="1" hangingPunct="1">
              <a:lnSpc>
                <a:spcPct val="60000"/>
              </a:lnSpc>
              <a:buFontTx/>
              <a:buNone/>
            </a:pPr>
            <a:endParaRPr lang="th-TH" sz="4800" b="1" dirty="0" smtClean="0">
              <a:latin typeface="Angsana New" pitchFamily="18" charset="-34"/>
              <a:cs typeface="Angsana New" pitchFamily="18" charset="-34"/>
            </a:endParaRPr>
          </a:p>
          <a:p>
            <a:pPr marL="0" indent="0" eaLnBrk="1" hangingPunct="1">
              <a:lnSpc>
                <a:spcPct val="60000"/>
              </a:lnSpc>
              <a:buFontTx/>
              <a:buNone/>
            </a:pPr>
            <a:r>
              <a:rPr lang="th-TH" sz="4800" dirty="0" smtClean="0">
                <a:latin typeface="Angsana New" pitchFamily="18" charset="-34"/>
                <a:cs typeface="Angsana New" pitchFamily="18" charset="-34"/>
              </a:rPr>
              <a:t> </a:t>
            </a:r>
            <a:endParaRPr lang="en-US" sz="4800" dirty="0" smtClean="0">
              <a:latin typeface="Angsana New" pitchFamily="18" charset="-34"/>
              <a:cs typeface="Angsana New" pitchFamily="18" charset="-34"/>
            </a:endParaRPr>
          </a:p>
          <a:p>
            <a:pPr marL="0" indent="0" eaLnBrk="1" hangingPunct="1">
              <a:lnSpc>
                <a:spcPct val="60000"/>
              </a:lnSpc>
              <a:buFontTx/>
              <a:buNone/>
            </a:pPr>
            <a:r>
              <a:rPr lang="en-US" sz="4800" dirty="0" smtClean="0">
                <a:latin typeface="Angsana New" pitchFamily="18" charset="-34"/>
                <a:cs typeface="Angsana New" pitchFamily="18" charset="-34"/>
              </a:rPr>
              <a:t> </a:t>
            </a:r>
          </a:p>
          <a:p>
            <a:pPr marL="0" indent="0" algn="ctr" eaLnBrk="1" hangingPunct="1">
              <a:lnSpc>
                <a:spcPct val="60000"/>
              </a:lnSpc>
              <a:buFontTx/>
              <a:buNone/>
            </a:pPr>
            <a:endParaRPr lang="th-TH" sz="4800" dirty="0" smtClean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131075" name="Picture 5" descr="16__04หม่ำ จ๊กม๊ก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1968" y="1736184"/>
            <a:ext cx="273685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4419600" y="5715000"/>
            <a:ext cx="45720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th-TH" sz="4000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  <a:t>แบบหม่ำ </a:t>
            </a:r>
            <a:r>
              <a:rPr lang="th-TH" sz="4000" b="1" i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  <a:t>จ๊กมก</a:t>
            </a:r>
            <a:r>
              <a:rPr lang="th-TH" sz="1800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  <a:t> </a:t>
            </a:r>
          </a:p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th-TH" sz="1800" dirty="0">
                <a:latin typeface="Angsana New" pitchFamily="18" charset="-34"/>
              </a:rPr>
              <a:t>   </a:t>
            </a:r>
            <a:endParaRPr lang="en-US" sz="1800" dirty="0">
              <a:latin typeface="Angsana New" pitchFamily="18" charset="-34"/>
            </a:endParaRPr>
          </a:p>
        </p:txBody>
      </p:sp>
      <p:sp>
        <p:nvSpPr>
          <p:cNvPr id="112646" name="Rectangle 6"/>
          <p:cNvSpPr>
            <a:spLocks noChangeArrowheads="1"/>
          </p:cNvSpPr>
          <p:nvPr/>
        </p:nvSpPr>
        <p:spPr bwMode="auto">
          <a:xfrm>
            <a:off x="228600" y="290513"/>
            <a:ext cx="6477001" cy="77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>
              <a:defRPr/>
            </a:pPr>
            <a:r>
              <a:rPr lang="en-US" sz="4400" b="1" dirty="0">
                <a:solidFill>
                  <a:schemeClr val="accent2">
                    <a:lumMod val="50000"/>
                  </a:schemeClr>
                </a:solidFill>
                <a:latin typeface="Angsana New" pitchFamily="18" charset="-34"/>
                <a:cs typeface="Angsana New" pitchFamily="18" charset="-34"/>
              </a:rPr>
              <a:t>1</a:t>
            </a:r>
            <a:r>
              <a:rPr lang="th-TH" sz="4400" b="1" dirty="0">
                <a:solidFill>
                  <a:schemeClr val="accent2">
                    <a:lumMod val="50000"/>
                  </a:schemeClr>
                </a:solidFill>
                <a:latin typeface="Angsana New" pitchFamily="18" charset="-34"/>
                <a:cs typeface="Angsana New" pitchFamily="18" charset="-34"/>
              </a:rPr>
              <a:t>. เรียนรู้จากกูรูผู้ประสบความสำเร็จ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685800"/>
            <a:ext cx="8678863" cy="521493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th-TH" sz="4800" b="1" i="1" dirty="0" smtClean="0">
                <a:latin typeface="Verdana" pitchFamily="34" charset="0"/>
                <a:cs typeface="AngsanaUPC" pitchFamily="18" charset="-34"/>
              </a:rPr>
              <a:t>นายบารัก โอ</a:t>
            </a:r>
            <a:r>
              <a:rPr lang="th-TH" sz="4800" b="1" i="1" dirty="0" err="1" smtClean="0">
                <a:latin typeface="Verdana" pitchFamily="34" charset="0"/>
                <a:cs typeface="AngsanaUPC" pitchFamily="18" charset="-34"/>
              </a:rPr>
              <a:t>บาม่า</a:t>
            </a:r>
            <a:r>
              <a:rPr lang="en-US" sz="4800" b="1" i="1" dirty="0" smtClean="0">
                <a:latin typeface="Verdana" pitchFamily="34" charset="0"/>
                <a:cs typeface="AngsanaUPC" pitchFamily="18" charset="-34"/>
              </a:rPr>
              <a:t>:</a:t>
            </a:r>
            <a:r>
              <a:rPr lang="th-TH" sz="4800" b="1" i="1" dirty="0" smtClean="0">
                <a:latin typeface="Verdana" pitchFamily="34" charset="0"/>
                <a:cs typeface="AngsanaUPC" pitchFamily="18" charset="-34"/>
              </a:rPr>
              <a:t>  ประธานาธิบดีผิวสี                                             ผู้สร้างความเปลี่ยนแปลง                                         ให้สหรัฐอเมริกา</a:t>
            </a:r>
          </a:p>
          <a:p>
            <a:pPr algn="ctr" eaLnBrk="1" hangingPunct="1">
              <a:buFontTx/>
              <a:buNone/>
            </a:pPr>
            <a:endParaRPr lang="th-TH" sz="4800" b="1" i="1" dirty="0" smtClean="0">
              <a:latin typeface="Verdana" pitchFamily="34" charset="0"/>
              <a:cs typeface="AngsanaUPC" pitchFamily="18" charset="-34"/>
            </a:endParaRPr>
          </a:p>
          <a:p>
            <a:pPr algn="ctr" eaLnBrk="1" hangingPunct="1">
              <a:buFontTx/>
              <a:buNone/>
            </a:pPr>
            <a:endParaRPr lang="th-TH" sz="3600" b="1" i="1" dirty="0" smtClean="0">
              <a:latin typeface="Verdana" pitchFamily="34" charset="0"/>
              <a:cs typeface="Tahoma" pitchFamily="34" charset="0"/>
            </a:endParaRPr>
          </a:p>
          <a:p>
            <a:pPr algn="ctr" eaLnBrk="1" hangingPunct="1">
              <a:buFontTx/>
              <a:buNone/>
            </a:pPr>
            <a:endParaRPr lang="th-TH" b="1" dirty="0" smtClean="0">
              <a:latin typeface="Tahoma" pitchFamily="34" charset="0"/>
              <a:cs typeface="Tahoma" pitchFamily="34" charset="0"/>
            </a:endParaRPr>
          </a:p>
          <a:p>
            <a:pPr algn="ctr" eaLnBrk="1" hangingPunct="1">
              <a:buFontTx/>
              <a:buNone/>
            </a:pPr>
            <a:r>
              <a:rPr lang="th-TH" b="1" dirty="0" smtClean="0">
                <a:latin typeface="Tahoma" pitchFamily="34" charset="0"/>
                <a:cs typeface="Tahoma" pitchFamily="34" charset="0"/>
              </a:rPr>
              <a:t>          </a:t>
            </a:r>
            <a:endParaRPr lang="th-TH" sz="2800" b="1" i="1" dirty="0" smtClean="0">
              <a:latin typeface="Verdana" pitchFamily="34" charset="0"/>
              <a:cs typeface="Tahoma" pitchFamily="34" charset="0"/>
            </a:endParaRPr>
          </a:p>
          <a:p>
            <a:pPr algn="ctr" eaLnBrk="1" hangingPunct="1">
              <a:buFontTx/>
              <a:buNone/>
            </a:pPr>
            <a:endParaRPr lang="th-TH" b="1" i="1" dirty="0" smtClean="0">
              <a:latin typeface="Verdana" pitchFamily="34" charset="0"/>
              <a:cs typeface="Tahoma" pitchFamily="34" charset="0"/>
            </a:endParaRPr>
          </a:p>
          <a:p>
            <a:pPr algn="ctr" eaLnBrk="1" hangingPunct="1">
              <a:buFontTx/>
              <a:buNone/>
            </a:pPr>
            <a:endParaRPr lang="th-TH" b="1" i="1" dirty="0" smtClean="0">
              <a:latin typeface="Verdana" pitchFamily="34" charset="0"/>
              <a:cs typeface="Tahoma" pitchFamily="34" charset="0"/>
            </a:endParaRPr>
          </a:p>
        </p:txBody>
      </p:sp>
      <p:pic>
        <p:nvPicPr>
          <p:cNvPr id="132099" name="Picture 7" descr="โอบามา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4300" y="3213100"/>
            <a:ext cx="231457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2100" name="Picture 9" descr="โอบามา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8538" y="3716338"/>
            <a:ext cx="1651000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2101" name="Picture 9" descr="obam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888" y="2420938"/>
            <a:ext cx="2752725" cy="330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3671" name="Rectangle 7"/>
          <p:cNvSpPr>
            <a:spLocks noChangeArrowheads="1"/>
          </p:cNvSpPr>
          <p:nvPr/>
        </p:nvSpPr>
        <p:spPr bwMode="auto">
          <a:xfrm>
            <a:off x="2971800" y="5881688"/>
            <a:ext cx="499527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th-TH" sz="4000" b="1" i="1" dirty="0">
                <a:solidFill>
                  <a:schemeClr val="accent2">
                    <a:lumMod val="50000"/>
                  </a:schemeClr>
                </a:solidFill>
                <a:latin typeface="Angsana New" pitchFamily="18" charset="-34"/>
                <a:cs typeface="Angsana New" pitchFamily="18" charset="-34"/>
              </a:rPr>
              <a:t>เจ้าของรางวัลโนเบลสันติภาพ </a:t>
            </a:r>
            <a:r>
              <a:rPr lang="en-US" sz="4000" b="1" i="1" dirty="0">
                <a:solidFill>
                  <a:schemeClr val="accent2">
                    <a:lumMod val="50000"/>
                  </a:schemeClr>
                </a:solidFill>
                <a:latin typeface="Angsana New" pitchFamily="18" charset="-34"/>
                <a:cs typeface="Angsana New" pitchFamily="18" charset="-34"/>
              </a:rPr>
              <a:t>2552</a:t>
            </a:r>
            <a:endParaRPr lang="th-TH" sz="4000" b="1" i="1" dirty="0">
              <a:solidFill>
                <a:schemeClr val="accent2">
                  <a:lumMod val="50000"/>
                </a:schemeClr>
              </a:solidFill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9600" y="2133600"/>
            <a:ext cx="8229600" cy="3962400"/>
          </a:xfrm>
          <a:ln>
            <a:solidFill>
              <a:srgbClr val="C00000"/>
            </a:solidFill>
          </a:ln>
        </p:spPr>
        <p:txBody>
          <a:bodyPr rtlCol="0">
            <a:noAutofit/>
          </a:bodyPr>
          <a:lstStyle/>
          <a:p>
            <a:pPr eaLnBrk="1" hangingPunct="1">
              <a:defRPr/>
            </a:pPr>
            <a:r>
              <a:rPr lang="th-TH" sz="4400" b="1" dirty="0">
                <a:solidFill>
                  <a:srgbClr val="000099"/>
                </a:solidFill>
                <a:latin typeface="Angsana New" pitchFamily="18" charset="-34"/>
                <a:cs typeface="Angsana New" pitchFamily="18" charset="-34"/>
              </a:rPr>
              <a:t>ยุทธศาสตร์ที่ </a:t>
            </a:r>
            <a:r>
              <a:rPr lang="th-TH" sz="4400" b="1" dirty="0" smtClean="0">
                <a:solidFill>
                  <a:srgbClr val="000099"/>
                </a:solidFill>
                <a:latin typeface="Angsana New" pitchFamily="18" charset="-34"/>
                <a:cs typeface="Angsana New" pitchFamily="18" charset="-34"/>
              </a:rPr>
              <a:t>6 การวิจัย และถ่ายทอดองค์ความรู้</a:t>
            </a:r>
            <a:endParaRPr lang="th-TH" sz="4400" b="1" dirty="0">
              <a:solidFill>
                <a:srgbClr val="000099"/>
              </a:solidFill>
              <a:latin typeface="Angsana New" pitchFamily="18" charset="-34"/>
              <a:cs typeface="Angsana New" pitchFamily="18" charset="-34"/>
            </a:endParaRPr>
          </a:p>
          <a:p>
            <a:pPr eaLnBrk="1" hangingPunct="1">
              <a:defRPr/>
            </a:pPr>
            <a:r>
              <a:rPr lang="th-TH" sz="4400" b="1" dirty="0">
                <a:solidFill>
                  <a:srgbClr val="000099"/>
                </a:solidFill>
                <a:latin typeface="Angsana New" pitchFamily="18" charset="-34"/>
                <a:cs typeface="Angsana New" pitchFamily="18" charset="-34"/>
              </a:rPr>
              <a:t>ยุทธศาสตร์ที่ </a:t>
            </a:r>
            <a:r>
              <a:rPr lang="th-TH" sz="4400" b="1" dirty="0" smtClean="0">
                <a:solidFill>
                  <a:srgbClr val="000099"/>
                </a:solidFill>
                <a:latin typeface="Angsana New" pitchFamily="18" charset="-34"/>
                <a:cs typeface="Angsana New" pitchFamily="18" charset="-34"/>
              </a:rPr>
              <a:t>7 การเพิ่มโอกาสทางการศึกษา</a:t>
            </a:r>
            <a:endParaRPr lang="th-TH" sz="4400" b="1" dirty="0">
              <a:solidFill>
                <a:srgbClr val="000099"/>
              </a:solidFill>
              <a:latin typeface="Angsana New" pitchFamily="18" charset="-34"/>
              <a:cs typeface="Angsana New" pitchFamily="18" charset="-34"/>
            </a:endParaRPr>
          </a:p>
          <a:p>
            <a:pPr eaLnBrk="1" hangingPunct="1">
              <a:defRPr/>
            </a:pPr>
            <a:r>
              <a:rPr lang="th-TH" sz="4400" b="1" dirty="0">
                <a:solidFill>
                  <a:srgbClr val="000099"/>
                </a:solidFill>
                <a:latin typeface="Angsana New" pitchFamily="18" charset="-34"/>
                <a:cs typeface="Angsana New" pitchFamily="18" charset="-34"/>
              </a:rPr>
              <a:t>ยุทธศาสตร์ที่ </a:t>
            </a:r>
            <a:r>
              <a:rPr lang="th-TH" sz="4400" b="1" dirty="0" smtClean="0">
                <a:solidFill>
                  <a:srgbClr val="000099"/>
                </a:solidFill>
                <a:latin typeface="Angsana New" pitchFamily="18" charset="-34"/>
                <a:cs typeface="Angsana New" pitchFamily="18" charset="-34"/>
              </a:rPr>
              <a:t>8 การส่งเสริมการมีงานทำ</a:t>
            </a:r>
          </a:p>
          <a:p>
            <a:pPr eaLnBrk="1" hangingPunct="1">
              <a:defRPr/>
            </a:pPr>
            <a:r>
              <a:rPr lang="th-TH" sz="4400" b="1" dirty="0" smtClean="0">
                <a:solidFill>
                  <a:srgbClr val="000099"/>
                </a:solidFill>
                <a:latin typeface="Angsana New" pitchFamily="18" charset="-34"/>
                <a:cs typeface="Angsana New" pitchFamily="18" charset="-34"/>
              </a:rPr>
              <a:t>ยุทธศาสตร์ที่ 9 การบริหารจัดการกลยุทธ์ของกระทรวงศึกษาธิการ</a:t>
            </a:r>
            <a:endParaRPr lang="th-TH" sz="4400" dirty="0">
              <a:solidFill>
                <a:srgbClr val="000099"/>
              </a:solidFill>
              <a:latin typeface="Angsana New" pitchFamily="18" charset="-34"/>
              <a:cs typeface="Angsana New" pitchFamily="18" charset="-34"/>
            </a:endParaRPr>
          </a:p>
          <a:p>
            <a:pPr marL="0" indent="0" eaLnBrk="1" hangingPunct="1">
              <a:buFont typeface="Arial" pitchFamily="34" charset="0"/>
              <a:buNone/>
              <a:defRPr/>
            </a:pPr>
            <a:endParaRPr lang="en-US" sz="3600" dirty="0" smtClean="0">
              <a:solidFill>
                <a:srgbClr val="000099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219200"/>
          </a:xfrm>
          <a:ln w="28575">
            <a:prstDash val="sysDash"/>
          </a:ln>
        </p:spPr>
        <p:txBody>
          <a:bodyPr/>
          <a:lstStyle/>
          <a:p>
            <a:pPr eaLnBrk="1" hangingPunct="1"/>
            <a:r>
              <a:rPr lang="th-TH" sz="4400" b="1" dirty="0" smtClean="0">
                <a:solidFill>
                  <a:schemeClr val="accent2">
                    <a:lumMod val="50000"/>
                  </a:schemeClr>
                </a:solidFill>
                <a:latin typeface="Angsana New" pitchFamily="18" charset="-34"/>
                <a:cs typeface="Angsana New" pitchFamily="18" charset="-34"/>
              </a:rPr>
              <a:t>กระทรวงศึกษาธิการได้ กำหนดประเด็นยุทธศาสตร์</a:t>
            </a:r>
            <a:br>
              <a:rPr lang="th-TH" sz="4400" b="1" dirty="0" smtClean="0">
                <a:solidFill>
                  <a:schemeClr val="accent2">
                    <a:lumMod val="50000"/>
                  </a:schemeClr>
                </a:solidFill>
                <a:latin typeface="Angsana New" pitchFamily="18" charset="-34"/>
                <a:cs typeface="Angsana New" pitchFamily="18" charset="-34"/>
              </a:rPr>
            </a:br>
            <a:r>
              <a:rPr lang="th-TH" sz="4400" b="1" dirty="0" smtClean="0">
                <a:solidFill>
                  <a:schemeClr val="accent2">
                    <a:lumMod val="50000"/>
                  </a:schemeClr>
                </a:solidFill>
                <a:latin typeface="Angsana New" pitchFamily="18" charset="-34"/>
                <a:cs typeface="Angsana New" pitchFamily="18" charset="-34"/>
              </a:rPr>
              <a:t>ด้านการศึกษาไว้ดังนี้  (ต่อ)</a:t>
            </a:r>
            <a:r>
              <a:rPr lang="th-TH" sz="3600" b="1" dirty="0" smtClean="0">
                <a:solidFill>
                  <a:srgbClr val="000000"/>
                </a:solidFill>
                <a:latin typeface="Cordia New" pitchFamily="34" charset="-34"/>
                <a:cs typeface="Cordia New" pitchFamily="34" charset="-34"/>
              </a:rPr>
              <a:t/>
            </a:r>
            <a:br>
              <a:rPr lang="th-TH" sz="3600" b="1" dirty="0" smtClean="0">
                <a:solidFill>
                  <a:srgbClr val="000000"/>
                </a:solidFill>
                <a:latin typeface="Cordia New" pitchFamily="34" charset="-34"/>
                <a:cs typeface="Cordia New" pitchFamily="34" charset="-34"/>
              </a:rPr>
            </a:br>
            <a:endParaRPr lang="en-US" sz="3600" b="1" dirty="0" smtClean="0">
              <a:latin typeface="Cordia New" pitchFamily="34" charset="-34"/>
              <a:cs typeface="Cordia New" pitchFamily="34" charset="-34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219200"/>
            <a:ext cx="7924800" cy="4419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th-TH" sz="4400" b="1" i="1" dirty="0" smtClean="0">
                <a:solidFill>
                  <a:schemeClr val="accent2">
                    <a:lumMod val="50000"/>
                  </a:schemeClr>
                </a:solidFill>
                <a:latin typeface="Angsana New" pitchFamily="18" charset="-34"/>
                <a:ea typeface="Arial Unicode MS" pitchFamily="34" charset="-128"/>
                <a:cs typeface="+mj-cs"/>
              </a:rPr>
              <a:t>พลตรี</a:t>
            </a:r>
            <a:r>
              <a:rPr lang="th-TH" sz="4000" b="1" i="1" dirty="0" smtClean="0">
                <a:solidFill>
                  <a:schemeClr val="accent2">
                    <a:lumMod val="50000"/>
                  </a:schemeClr>
                </a:solidFill>
                <a:latin typeface="Angsana New" pitchFamily="18" charset="-34"/>
                <a:cs typeface="+mj-cs"/>
              </a:rPr>
              <a:t>หม่อมราชวงศ์คึกฤทธิ์ ปราโมช  </a:t>
            </a:r>
          </a:p>
          <a:p>
            <a:pPr eaLnBrk="1" hangingPunct="1">
              <a:buFontTx/>
              <a:buNone/>
            </a:pPr>
            <a:r>
              <a:rPr lang="th-TH" sz="4000" b="1" i="1" dirty="0" smtClean="0">
                <a:solidFill>
                  <a:schemeClr val="accent2">
                    <a:lumMod val="50000"/>
                  </a:schemeClr>
                </a:solidFill>
                <a:latin typeface="Angsana New" pitchFamily="18" charset="-34"/>
                <a:cs typeface="+mj-cs"/>
              </a:rPr>
              <a:t>อดีตนายกรัฐมนตรี</a:t>
            </a:r>
            <a:r>
              <a:rPr lang="th-TH" sz="4000" b="1" dirty="0" smtClean="0">
                <a:solidFill>
                  <a:schemeClr val="accent2">
                    <a:lumMod val="50000"/>
                  </a:schemeClr>
                </a:solidFill>
                <a:latin typeface="Angsana New" pitchFamily="18" charset="-34"/>
                <a:cs typeface="+mj-cs"/>
              </a:rPr>
              <a:t>  </a:t>
            </a:r>
            <a:r>
              <a:rPr lang="th-TH" sz="4000" b="1" dirty="0" smtClean="0">
                <a:latin typeface="Angsana New" pitchFamily="18" charset="-34"/>
                <a:cs typeface="+mj-cs"/>
              </a:rPr>
              <a:t>บุคคลสำคัญของโลก</a:t>
            </a:r>
          </a:p>
          <a:p>
            <a:pPr eaLnBrk="1" hangingPunct="1">
              <a:buFontTx/>
              <a:buNone/>
            </a:pPr>
            <a:r>
              <a:rPr lang="th-TH" sz="4000" b="1" dirty="0" smtClean="0">
                <a:latin typeface="Angsana New" pitchFamily="18" charset="-34"/>
                <a:cs typeface="+mj-cs"/>
              </a:rPr>
              <a:t>ปี2552</a:t>
            </a:r>
            <a:r>
              <a:rPr lang="th-TH" b="1" dirty="0" smtClean="0">
                <a:latin typeface="Angsana New" pitchFamily="18" charset="-34"/>
                <a:ea typeface="Arial Unicode MS" pitchFamily="34" charset="-128"/>
                <a:cs typeface="+mj-cs"/>
              </a:rPr>
              <a:t> ได้รับการยกย่อง 4 สาขา ได้แก่ 1.การศึกษา</a:t>
            </a:r>
          </a:p>
          <a:p>
            <a:pPr eaLnBrk="1" hangingPunct="1">
              <a:buFontTx/>
              <a:buNone/>
            </a:pPr>
            <a:r>
              <a:rPr lang="th-TH" b="1" dirty="0" smtClean="0">
                <a:latin typeface="Angsana New" pitchFamily="18" charset="-34"/>
                <a:ea typeface="Arial Unicode MS" pitchFamily="34" charset="-128"/>
                <a:cs typeface="+mj-cs"/>
              </a:rPr>
              <a:t> 2.วัฒนธรรม 3.สังคมศาสตร์ และ 4.สื่อสารมวลชน</a:t>
            </a:r>
            <a:endParaRPr lang="th-TH" dirty="0" smtClean="0">
              <a:latin typeface="Angsana New" pitchFamily="18" charset="-34"/>
              <a:ea typeface="Arial Unicode MS" pitchFamily="34" charset="-128"/>
              <a:cs typeface="+mj-cs"/>
            </a:endParaRPr>
          </a:p>
        </p:txBody>
      </p:sp>
      <p:pic>
        <p:nvPicPr>
          <p:cNvPr id="133123" name="Picture 5" descr="Kukrit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914400"/>
            <a:ext cx="1835150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3810000" y="5105400"/>
            <a:ext cx="572452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th-TH" sz="4400" i="1" dirty="0">
                <a:solidFill>
                  <a:schemeClr val="accent2">
                    <a:lumMod val="50000"/>
                  </a:schemeClr>
                </a:solidFill>
                <a:latin typeface="Angsana New" pitchFamily="18" charset="-34"/>
                <a:cs typeface="Angsana New" pitchFamily="18" charset="-34"/>
              </a:rPr>
              <a:t>นักปราชญ์ และศิลปินแห่งชาติ</a:t>
            </a:r>
            <a:endParaRPr lang="en-US" sz="4400" i="1" dirty="0">
              <a:solidFill>
                <a:schemeClr val="accent2">
                  <a:lumMod val="50000"/>
                </a:schemeClr>
              </a:solidFill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133125" name="Picture 7" descr="Kuk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4800600"/>
            <a:ext cx="12954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26" name="Picture 9" descr="D3423maaq_44neticch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4267200"/>
            <a:ext cx="1728788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Content Placeholder 2"/>
          <p:cNvSpPr>
            <a:spLocks noGrp="1"/>
          </p:cNvSpPr>
          <p:nvPr>
            <p:ph idx="4294967295"/>
          </p:nvPr>
        </p:nvSpPr>
        <p:spPr>
          <a:xfrm>
            <a:off x="381000" y="381000"/>
            <a:ext cx="8534400" cy="47339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th-TH" sz="5400" i="1" dirty="0" smtClean="0">
                <a:latin typeface="Angsana New" pitchFamily="18" charset="-34"/>
                <a:cs typeface="Angsana New" pitchFamily="18" charset="-34"/>
              </a:rPr>
              <a:t>ข้อคิด</a:t>
            </a:r>
            <a:endParaRPr lang="en-US" sz="5400" i="1" dirty="0" smtClean="0">
              <a:latin typeface="Angsana New" pitchFamily="18" charset="-34"/>
              <a:cs typeface="Angsana New" pitchFamily="18" charset="-34"/>
            </a:endParaRPr>
          </a:p>
          <a:p>
            <a:pPr eaLnBrk="1" hangingPunct="1">
              <a:buFontTx/>
              <a:buNone/>
            </a:pPr>
            <a:r>
              <a:rPr lang="en-US" sz="4800" i="1" dirty="0" smtClean="0">
                <a:latin typeface="Angsana New" pitchFamily="18" charset="-34"/>
                <a:cs typeface="Angsana New" pitchFamily="18" charset="-34"/>
              </a:rPr>
              <a:t>“</a:t>
            </a:r>
            <a:r>
              <a:rPr lang="th-TH" sz="4800" b="1" i="1" dirty="0" smtClean="0">
                <a:latin typeface="Angsana New" pitchFamily="18" charset="-34"/>
                <a:cs typeface="Angsana New" pitchFamily="18" charset="-34"/>
              </a:rPr>
              <a:t>สูตรความสำเร็จมิได้อยู่ที่ใครเป็นเจ้าของสูตร </a:t>
            </a:r>
          </a:p>
          <a:p>
            <a:pPr eaLnBrk="1" hangingPunct="1">
              <a:buFontTx/>
              <a:buNone/>
            </a:pPr>
            <a:r>
              <a:rPr lang="th-TH" sz="4800" b="1" i="1" dirty="0" smtClean="0">
                <a:latin typeface="Angsana New" pitchFamily="18" charset="-34"/>
                <a:cs typeface="Angsana New" pitchFamily="18" charset="-34"/>
              </a:rPr>
              <a:t>หรือใครเขียนได้พิสดารกว่า </a:t>
            </a:r>
          </a:p>
          <a:p>
            <a:pPr eaLnBrk="1" hangingPunct="1">
              <a:buFontTx/>
              <a:buNone/>
            </a:pPr>
            <a:r>
              <a:rPr lang="th-TH" sz="4800" b="1" i="1" dirty="0" smtClean="0">
                <a:latin typeface="Angsana New" pitchFamily="18" charset="-34"/>
                <a:cs typeface="Angsana New" pitchFamily="18" charset="-34"/>
              </a:rPr>
              <a:t>ข้อสำคัญคือ ท่านต้องปรับสูตรให้เหมาะกับตนเอง </a:t>
            </a:r>
          </a:p>
          <a:p>
            <a:pPr eaLnBrk="1" hangingPunct="1">
              <a:buFontTx/>
              <a:buNone/>
            </a:pPr>
            <a:r>
              <a:rPr lang="th-TH" sz="4800" b="1" i="1" dirty="0" smtClean="0">
                <a:latin typeface="Angsana New" pitchFamily="18" charset="-34"/>
                <a:cs typeface="Angsana New" pitchFamily="18" charset="-34"/>
              </a:rPr>
              <a:t>และลงมือทดลอง ทำไป แก้ไขไปจนสูตรเข้าที่</a:t>
            </a:r>
            <a:r>
              <a:rPr lang="en-US" sz="4800" b="1" i="1" dirty="0" smtClean="0">
                <a:latin typeface="Angsana New" pitchFamily="18" charset="-34"/>
                <a:cs typeface="Angsana New" pitchFamily="18" charset="-34"/>
              </a:rPr>
              <a:t>”</a:t>
            </a:r>
            <a:r>
              <a:rPr lang="en-US" i="1" dirty="0" smtClean="0">
                <a:latin typeface="Angsana New" pitchFamily="18" charset="-34"/>
                <a:cs typeface="Angsana New" pitchFamily="18" charset="-34"/>
              </a:rPr>
              <a:t>      </a:t>
            </a:r>
            <a:endParaRPr lang="th-TH" i="1" dirty="0" smtClean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134147" name="Picture 5" descr="chefs_20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7363" y="4191000"/>
            <a:ext cx="2306637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09600" y="533400"/>
            <a:ext cx="7772400" cy="1143000"/>
          </a:xfrm>
        </p:spPr>
        <p:txBody>
          <a:bodyPr anchor="ctr">
            <a:normAutofit fontScale="90000"/>
          </a:bodyPr>
          <a:lstStyle/>
          <a:p>
            <a:pPr algn="l" eaLnBrk="1" hangingPunct="1"/>
            <a:r>
              <a:rPr lang="en-US" sz="4900" b="1" dirty="0" smtClean="0">
                <a:solidFill>
                  <a:schemeClr val="accent2">
                    <a:lumMod val="50000"/>
                  </a:schemeClr>
                </a:solidFill>
                <a:latin typeface="Angsana News" pitchFamily="18" charset="-34"/>
                <a:cs typeface="Angsana News" pitchFamily="18" charset="-34"/>
              </a:rPr>
              <a:t>2. </a:t>
            </a:r>
            <a:r>
              <a:rPr lang="th-TH" sz="4900" b="1" dirty="0" smtClean="0">
                <a:solidFill>
                  <a:schemeClr val="accent2">
                    <a:lumMod val="50000"/>
                  </a:schemeClr>
                </a:solidFill>
                <a:latin typeface="Angsana News" pitchFamily="18" charset="-34"/>
                <a:cs typeface="Angsana News" pitchFamily="18" charset="-34"/>
              </a:rPr>
              <a:t>ทำงานโดยมุ่งเน้นผลงาน สร้างผลงาน สร้าง</a:t>
            </a:r>
            <a:br>
              <a:rPr lang="th-TH" sz="4900" b="1" dirty="0" smtClean="0">
                <a:solidFill>
                  <a:schemeClr val="accent2">
                    <a:lumMod val="50000"/>
                  </a:schemeClr>
                </a:solidFill>
                <a:latin typeface="Angsana News" pitchFamily="18" charset="-34"/>
                <a:cs typeface="Angsana News" pitchFamily="18" charset="-34"/>
              </a:rPr>
            </a:br>
            <a:r>
              <a:rPr lang="th-TH" sz="4900" b="1" dirty="0" smtClean="0">
                <a:solidFill>
                  <a:schemeClr val="accent2">
                    <a:lumMod val="50000"/>
                  </a:schemeClr>
                </a:solidFill>
                <a:latin typeface="Angsana News" pitchFamily="18" charset="-34"/>
                <a:cs typeface="Angsana News" pitchFamily="18" charset="-34"/>
              </a:rPr>
              <a:t>    โอกาสก่อน ลงชิงชัยเข้าสู่ตำแหน่ง </a:t>
            </a:r>
            <a:r>
              <a:rPr lang="th-TH" b="1" dirty="0" smtClean="0">
                <a:solidFill>
                  <a:schemeClr val="accent2">
                    <a:lumMod val="50000"/>
                  </a:schemeClr>
                </a:solidFill>
                <a:latin typeface="Angsana News" pitchFamily="18" charset="-34"/>
                <a:cs typeface="Angsana News" pitchFamily="18" charset="-34"/>
              </a:rPr>
              <a:t/>
            </a:r>
            <a:br>
              <a:rPr lang="th-TH" b="1" dirty="0" smtClean="0">
                <a:solidFill>
                  <a:schemeClr val="accent2">
                    <a:lumMod val="50000"/>
                  </a:schemeClr>
                </a:solidFill>
                <a:latin typeface="Angsana News" pitchFamily="18" charset="-34"/>
                <a:cs typeface="Angsana News" pitchFamily="18" charset="-34"/>
              </a:rPr>
            </a:br>
            <a:endParaRPr lang="en-US" b="1" dirty="0" smtClean="0">
              <a:solidFill>
                <a:schemeClr val="accent2">
                  <a:lumMod val="50000"/>
                </a:schemeClr>
              </a:solidFill>
              <a:latin typeface="Angsana News" pitchFamily="18" charset="-34"/>
              <a:cs typeface="Angsana News" pitchFamily="18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9050" y="2133600"/>
            <a:ext cx="7143750" cy="40386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4000" dirty="0" smtClean="0">
                <a:latin typeface="Verdana" pitchFamily="34" charset="0"/>
                <a:cs typeface="Angsana New" pitchFamily="18" charset="-34"/>
              </a:rPr>
              <a:t> </a:t>
            </a:r>
            <a:r>
              <a:rPr lang="en-US" sz="4000" b="1" i="1" dirty="0" smtClean="0">
                <a:latin typeface="Tahoma" pitchFamily="34" charset="0"/>
                <a:cs typeface="Tahoma" pitchFamily="34" charset="0"/>
              </a:rPr>
              <a:t>“</a:t>
            </a:r>
            <a:r>
              <a:rPr lang="th-TH" sz="4000" b="1" i="1" dirty="0" smtClean="0">
                <a:latin typeface="Verdana" pitchFamily="34" charset="0"/>
                <a:cs typeface="AngsanaUPC" pitchFamily="18" charset="-34"/>
              </a:rPr>
              <a:t>ต้องทำงานให้เหมาะกับตำแหน่ง มิใช่เก่งทุกอย่าง  ยกเว้นงานในหน้าที่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th-TH" sz="4000" b="1" i="1" dirty="0" smtClean="0">
              <a:latin typeface="Verdana" pitchFamily="34" charset="0"/>
              <a:cs typeface="AngsanaUPC" pitchFamily="18" charset="-34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th-TH" sz="4000" b="1" i="1" dirty="0" smtClean="0">
                <a:latin typeface="Verdana" pitchFamily="34" charset="0"/>
                <a:cs typeface="AngsanaUPC" pitchFamily="18" charset="-34"/>
              </a:rPr>
              <a:t>     ต้องรู้ว่าหน้าที่ของตนเองทำอะไร  แล้วก็ทำงานให้เป็นไปตามความคาดหวังของตำแหน่ง</a:t>
            </a:r>
            <a:r>
              <a:rPr lang="en-US" sz="4000" b="1" i="1" dirty="0" smtClean="0">
                <a:latin typeface="Arial" pitchFamily="34" charset="0"/>
                <a:cs typeface="AngsanaUPC" pitchFamily="18" charset="-34"/>
              </a:rPr>
              <a:t>”</a:t>
            </a:r>
            <a:endParaRPr lang="en-US" sz="4000" b="1" i="1" dirty="0" smtClean="0">
              <a:latin typeface="Verdana" pitchFamily="34" charset="0"/>
              <a:cs typeface="AngsanaUPC" pitchFamily="18" charset="-34"/>
            </a:endParaRPr>
          </a:p>
          <a:p>
            <a:pPr eaLnBrk="1" hangingPunct="1">
              <a:lnSpc>
                <a:spcPct val="80000"/>
              </a:lnSpc>
            </a:pPr>
            <a:endParaRPr lang="th-TH" sz="4000" b="1" i="1" dirty="0" smtClean="0">
              <a:latin typeface="Verdana" pitchFamily="34" charset="0"/>
              <a:cs typeface="AngsanaUPC" pitchFamily="18" charset="-34"/>
            </a:endParaRPr>
          </a:p>
        </p:txBody>
      </p:sp>
      <p:pic>
        <p:nvPicPr>
          <p:cNvPr id="135172" name="Picture 5" descr="Director_talks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7050" y="2492375"/>
            <a:ext cx="1543050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5173" name="Picture 6" descr="Businessman_2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750" y="4652963"/>
            <a:ext cx="123825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5174" name="Picture 5" descr="tn_an1144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0" y="762000"/>
            <a:ext cx="1295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42913" y="400050"/>
            <a:ext cx="8243887" cy="965200"/>
          </a:xfrm>
          <a:solidFill>
            <a:srgbClr val="FFFF00"/>
          </a:solidFill>
        </p:spPr>
        <p:txBody>
          <a:bodyPr anchor="ctr"/>
          <a:lstStyle/>
          <a:p>
            <a:pPr algn="ctr" eaLnBrk="1" hangingPunct="1"/>
            <a:r>
              <a:rPr lang="th-TH" sz="54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ข้อคิดเพิ่มเติม</a:t>
            </a:r>
            <a:endParaRPr lang="th-TH" sz="5400" dirty="0" smtClean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6147" name="Content Placeholder 2"/>
          <p:cNvSpPr>
            <a:spLocks noGrp="1"/>
          </p:cNvSpPr>
          <p:nvPr>
            <p:ph idx="4294967295"/>
          </p:nvPr>
        </p:nvSpPr>
        <p:spPr>
          <a:xfrm>
            <a:off x="152400" y="1600200"/>
            <a:ext cx="8915400" cy="5029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th-TH" sz="4000" b="1" dirty="0" smtClean="0">
                <a:latin typeface="Angsana New" pitchFamily="18" charset="-34"/>
                <a:cs typeface="+mj-cs"/>
              </a:rPr>
              <a:t>“ต้องศึกษาบทบาทหน้าที่ของตนเองอย่างถ่องแท้ จะทำให้การทำงานเป็นไปอย่างมีจุดหมาย มีระบบและประสบผลสำเร็จ”</a:t>
            </a:r>
            <a:r>
              <a:rPr lang="en-US" sz="4000" b="1" dirty="0" smtClean="0">
                <a:latin typeface="Angsana New" pitchFamily="18" charset="-34"/>
                <a:cs typeface="+mj-cs"/>
              </a:rPr>
              <a:t>  </a:t>
            </a:r>
          </a:p>
          <a:p>
            <a:pPr eaLnBrk="1" hangingPunct="1">
              <a:buFontTx/>
              <a:buNone/>
            </a:pPr>
            <a:r>
              <a:rPr lang="en-US" sz="4000" b="1" i="1" dirty="0" smtClean="0">
                <a:latin typeface="Angsana New" pitchFamily="18" charset="-34"/>
                <a:cs typeface="+mj-cs"/>
              </a:rPr>
              <a:t>“</a:t>
            </a:r>
            <a:r>
              <a:rPr lang="th-TH" sz="4000" b="1" i="1" dirty="0" smtClean="0">
                <a:latin typeface="Angsana New" pitchFamily="18" charset="-34"/>
                <a:cs typeface="+mj-cs"/>
              </a:rPr>
              <a:t>การก้าวสู่ตำแหน่งผู้บริหาร หรือผู้นำทางวิชาการนั้น ไม่ยากเท่าการรักษามาตรฐาน และการพัฒนาความเป็นผู้นำที่ไม่หยุดนิ่ง ในโลกที่เปลี่ยนแปลงตลอดเวลา”</a:t>
            </a:r>
            <a:endParaRPr lang="en-US" sz="4000" b="1" dirty="0" smtClean="0">
              <a:latin typeface="Angsana New" pitchFamily="18" charset="-34"/>
              <a:cs typeface="+mj-cs"/>
            </a:endParaRPr>
          </a:p>
          <a:p>
            <a:pPr eaLnBrk="1" hangingPunct="1"/>
            <a:endParaRPr lang="th-TH" sz="4000" b="1" dirty="0" smtClean="0">
              <a:latin typeface="Angsana New" pitchFamily="18" charset="-34"/>
              <a:cs typeface="+mj-cs"/>
            </a:endParaRPr>
          </a:p>
        </p:txBody>
      </p:sp>
      <p:pic>
        <p:nvPicPr>
          <p:cNvPr id="136196" name="Picture 5" descr="Businessman_cries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4343400"/>
            <a:ext cx="1828800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en-US" sz="4400" b="1" dirty="0" smtClean="0">
                <a:solidFill>
                  <a:schemeClr val="accent2">
                    <a:lumMod val="50000"/>
                  </a:schemeClr>
                </a:solidFill>
                <a:latin typeface="Angsana New" pitchFamily="18" charset="-34"/>
                <a:cs typeface="Angsana New" pitchFamily="18" charset="-34"/>
              </a:rPr>
              <a:t>3. </a:t>
            </a:r>
            <a:r>
              <a:rPr lang="th-TH" sz="4400" b="1" dirty="0" smtClean="0">
                <a:solidFill>
                  <a:schemeClr val="accent2">
                    <a:lumMod val="50000"/>
                  </a:schemeClr>
                </a:solidFill>
                <a:latin typeface="Angsana New" pitchFamily="18" charset="-34"/>
                <a:cs typeface="Angsana New" pitchFamily="18" charset="-34"/>
              </a:rPr>
              <a:t>ผู้นำจะต้องมีอารมณ์ขัน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1143000"/>
            <a:ext cx="7924800" cy="4419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4800" b="1" i="1" dirty="0" smtClean="0">
                <a:latin typeface="Tahoma" pitchFamily="34" charset="0"/>
                <a:cs typeface="+mj-cs"/>
              </a:rPr>
              <a:t>“ </a:t>
            </a:r>
            <a:r>
              <a:rPr lang="th-TH" sz="4800" b="1" i="1" dirty="0" smtClean="0">
                <a:latin typeface="Tahoma" pitchFamily="34" charset="0"/>
                <a:cs typeface="+mj-cs"/>
              </a:rPr>
              <a:t>อารมณ์ขันจะเป็นเสน่ห์  ทำไมดาราตลก    </a:t>
            </a:r>
            <a:br>
              <a:rPr lang="th-TH" sz="4800" b="1" i="1" dirty="0" smtClean="0">
                <a:latin typeface="Tahoma" pitchFamily="34" charset="0"/>
                <a:cs typeface="+mj-cs"/>
              </a:rPr>
            </a:br>
            <a:r>
              <a:rPr lang="th-TH" sz="4800" b="1" i="1" dirty="0" smtClean="0">
                <a:latin typeface="Tahoma" pitchFamily="34" charset="0"/>
                <a:cs typeface="+mj-cs"/>
              </a:rPr>
              <a:t>ที่อารมณ์ขันได้ภรรยาสวยเป็นนางงาม เบื้องหลังมีการวิจัยว่าคนที่มีอารมณ์ขัน    </a:t>
            </a:r>
            <a:br>
              <a:rPr lang="th-TH" sz="4800" b="1" i="1" dirty="0" smtClean="0">
                <a:latin typeface="Tahoma" pitchFamily="34" charset="0"/>
                <a:cs typeface="+mj-cs"/>
              </a:rPr>
            </a:br>
            <a:r>
              <a:rPr lang="th-TH" sz="4800" b="1" i="1" dirty="0" smtClean="0">
                <a:latin typeface="Tahoma" pitchFamily="34" charset="0"/>
                <a:cs typeface="+mj-cs"/>
              </a:rPr>
              <a:t>คือคนที่มีเสน่ห์ ทำให้ทุกคนผ่อนคลาย</a:t>
            </a:r>
            <a:r>
              <a:rPr lang="en-US" sz="4800" b="1" i="1" dirty="0" smtClean="0">
                <a:latin typeface="Tahoma" pitchFamily="34" charset="0"/>
                <a:cs typeface="+mj-cs"/>
              </a:rPr>
              <a:t>”</a:t>
            </a:r>
            <a:endParaRPr lang="th-TH" sz="4800" b="1" i="1" dirty="0" smtClean="0">
              <a:latin typeface="Tahoma" pitchFamily="34" charset="0"/>
              <a:cs typeface="+mj-cs"/>
            </a:endParaRPr>
          </a:p>
        </p:txBody>
      </p:sp>
      <p:pic>
        <p:nvPicPr>
          <p:cNvPr id="137220" name="Picture 8" descr="14266_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229225"/>
            <a:ext cx="2087563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7221" name="Picture 9" descr="3308091562_ac46834f7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8175" y="4724400"/>
            <a:ext cx="18669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7222" name="Picture 10" descr="moma jacks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25" y="4071938"/>
            <a:ext cx="3000375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7223" name="Picture 11" descr="mona tabak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86188" y="4357688"/>
            <a:ext cx="2371725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en-US" sz="4400" b="1" dirty="0" smtClean="0">
                <a:solidFill>
                  <a:schemeClr val="accent2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    4. </a:t>
            </a:r>
            <a:r>
              <a:rPr lang="th-TH" sz="4400" b="1" dirty="0" smtClean="0">
                <a:solidFill>
                  <a:schemeClr val="accent2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ผู้นำจะต้องละอารมณ์โกรธ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th-TH" b="1" i="1" dirty="0" smtClean="0">
                <a:latin typeface="Tahoma" pitchFamily="34" charset="0"/>
                <a:cs typeface="Tahoma" pitchFamily="34" charset="0"/>
              </a:rPr>
              <a:t>เพื่อสร้างบรรยากาศในการทำงานร่วมกัน...</a:t>
            </a:r>
          </a:p>
          <a:p>
            <a:pPr eaLnBrk="1" hangingPunct="1">
              <a:buFontTx/>
              <a:buNone/>
            </a:pPr>
            <a:r>
              <a:rPr lang="th-TH" b="1" i="1" dirty="0" smtClean="0">
                <a:latin typeface="Tahoma" pitchFamily="34" charset="0"/>
                <a:cs typeface="Tahoma" pitchFamily="34" charset="0"/>
              </a:rPr>
              <a:t>มุ่งสู่ผลสัมฤทธิ์ร่วมกัน....</a:t>
            </a:r>
          </a:p>
        </p:txBody>
      </p:sp>
      <p:pic>
        <p:nvPicPr>
          <p:cNvPr id="138244" name="Picture 8" descr="angryman_3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3457575"/>
            <a:ext cx="2857500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8245" name="Picture 11" descr="angry-woman-thumb451277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3159125"/>
            <a:ext cx="2505075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8246" name="Picture 6" descr="ugly dog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14800" y="3998913"/>
            <a:ext cx="2000250" cy="216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762000"/>
            <a:ext cx="8229600" cy="2819400"/>
          </a:xfrm>
        </p:spPr>
        <p:txBody>
          <a:bodyPr anchor="ctr"/>
          <a:lstStyle/>
          <a:p>
            <a:pPr eaLnBrk="1" hangingPunct="1"/>
            <a:r>
              <a:rPr lang="en-US" sz="4400" b="1" dirty="0" smtClean="0">
                <a:solidFill>
                  <a:schemeClr val="accent2">
                    <a:lumMod val="50000"/>
                  </a:schemeClr>
                </a:solidFill>
                <a:latin typeface="Angsana New" pitchFamily="18" charset="-34"/>
                <a:cs typeface="Angsana New" pitchFamily="18" charset="-34"/>
              </a:rPr>
              <a:t>5. </a:t>
            </a:r>
            <a:r>
              <a:rPr lang="th-TH" sz="4400" b="1" dirty="0" smtClean="0">
                <a:solidFill>
                  <a:schemeClr val="accent2">
                    <a:lumMod val="50000"/>
                  </a:schemeClr>
                </a:solidFill>
                <a:latin typeface="Angsana New" pitchFamily="18" charset="-34"/>
                <a:cs typeface="Angsana New" pitchFamily="18" charset="-34"/>
              </a:rPr>
              <a:t>ผู้นำจะต้องไว้ใจเพื่อนร่วมงาน / ผู้ใต้บังคับบัญชา</a:t>
            </a:r>
            <a:br>
              <a:rPr lang="th-TH" sz="4400" b="1" dirty="0" smtClean="0">
                <a:solidFill>
                  <a:schemeClr val="accent2">
                    <a:lumMod val="50000"/>
                  </a:schemeClr>
                </a:solidFill>
                <a:latin typeface="Angsana New" pitchFamily="18" charset="-34"/>
                <a:cs typeface="Angsana New" pitchFamily="18" charset="-34"/>
              </a:rPr>
            </a:br>
            <a:r>
              <a:rPr lang="th-TH" sz="4400" b="1" dirty="0" smtClean="0">
                <a:solidFill>
                  <a:schemeClr val="accent2">
                    <a:lumMod val="50000"/>
                  </a:schemeClr>
                </a:solidFill>
                <a:latin typeface="Angsana New" pitchFamily="18" charset="-34"/>
                <a:cs typeface="Angsana New" pitchFamily="18" charset="-34"/>
              </a:rPr>
              <a:t>    รวมทั้งยกย่องเชิดชูเกียรติ  อย่างเหมาะสม</a:t>
            </a:r>
            <a:br>
              <a:rPr lang="th-TH" sz="4400" b="1" dirty="0" smtClean="0">
                <a:solidFill>
                  <a:schemeClr val="accent2">
                    <a:lumMod val="50000"/>
                  </a:schemeClr>
                </a:solidFill>
                <a:latin typeface="Angsana New" pitchFamily="18" charset="-34"/>
                <a:cs typeface="Angsana New" pitchFamily="18" charset="-34"/>
              </a:rPr>
            </a:br>
            <a:r>
              <a:rPr lang="th-TH" sz="4400" b="1" dirty="0" smtClean="0">
                <a:solidFill>
                  <a:schemeClr val="accent2">
                    <a:lumMod val="50000"/>
                  </a:schemeClr>
                </a:solidFill>
                <a:latin typeface="Angsana New" pitchFamily="18" charset="-34"/>
                <a:cs typeface="Angsana New" pitchFamily="18" charset="-34"/>
              </a:rPr>
              <a:t/>
            </a:r>
            <a:br>
              <a:rPr lang="th-TH" sz="4400" b="1" dirty="0" smtClean="0">
                <a:solidFill>
                  <a:schemeClr val="accent2">
                    <a:lumMod val="50000"/>
                  </a:schemeClr>
                </a:solidFill>
                <a:latin typeface="Angsana New" pitchFamily="18" charset="-34"/>
                <a:cs typeface="Angsana New" pitchFamily="18" charset="-34"/>
              </a:rPr>
            </a:br>
            <a:endParaRPr lang="th-TH" sz="4400" b="1" dirty="0" smtClean="0">
              <a:solidFill>
                <a:schemeClr val="accent2">
                  <a:lumMod val="50000"/>
                </a:schemeClr>
              </a:solidFill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139267" name="Picture 11" descr="j02330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3124200"/>
            <a:ext cx="371792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9268" name="Picture 12" descr="j02920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3213100"/>
            <a:ext cx="2438400" cy="231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23863" y="152400"/>
            <a:ext cx="8567737" cy="2743200"/>
          </a:xfrm>
        </p:spPr>
        <p:txBody>
          <a:bodyPr anchor="ctr"/>
          <a:lstStyle/>
          <a:p>
            <a:pPr eaLnBrk="1" hangingPunct="1"/>
            <a:r>
              <a:rPr lang="en-US" sz="4400" b="1" dirty="0" smtClean="0">
                <a:solidFill>
                  <a:schemeClr val="accent2">
                    <a:lumMod val="50000"/>
                  </a:schemeClr>
                </a:solidFill>
                <a:latin typeface="Angsana New" pitchFamily="18" charset="-34"/>
                <a:cs typeface="Angsana New" pitchFamily="18" charset="-34"/>
              </a:rPr>
              <a:t>6. </a:t>
            </a:r>
            <a:r>
              <a:rPr lang="th-TH" sz="4400" b="1" dirty="0" smtClean="0">
                <a:solidFill>
                  <a:schemeClr val="accent2">
                    <a:lumMod val="50000"/>
                  </a:schemeClr>
                </a:solidFill>
                <a:latin typeface="Angsana New" pitchFamily="18" charset="-34"/>
                <a:cs typeface="Angsana New" pitchFamily="18" charset="-34"/>
              </a:rPr>
              <a:t>ผู้นำต้องเป็นผู้มีความสามารถในการประสานความ</a:t>
            </a:r>
            <a:br>
              <a:rPr lang="th-TH" sz="4400" b="1" dirty="0" smtClean="0">
                <a:solidFill>
                  <a:schemeClr val="accent2">
                    <a:lumMod val="50000"/>
                  </a:schemeClr>
                </a:solidFill>
                <a:latin typeface="Angsana New" pitchFamily="18" charset="-34"/>
                <a:cs typeface="Angsana New" pitchFamily="18" charset="-34"/>
              </a:rPr>
            </a:br>
            <a:r>
              <a:rPr lang="th-TH" sz="4400" b="1" dirty="0" smtClean="0">
                <a:solidFill>
                  <a:schemeClr val="accent2">
                    <a:lumMod val="50000"/>
                  </a:schemeClr>
                </a:solidFill>
                <a:latin typeface="Angsana New" pitchFamily="18" charset="-34"/>
                <a:cs typeface="Angsana New" pitchFamily="18" charset="-34"/>
              </a:rPr>
              <a:t>    ร่วมมือ และระดมความร่วมมือจากทุกภาคส่วนได้</a:t>
            </a:r>
          </a:p>
        </p:txBody>
      </p:sp>
      <p:pic>
        <p:nvPicPr>
          <p:cNvPr id="140291" name="Picture 4" descr="j02330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514600"/>
            <a:ext cx="3602037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19113" y="228600"/>
            <a:ext cx="8015287" cy="2971800"/>
          </a:xfrm>
        </p:spPr>
        <p:txBody>
          <a:bodyPr anchor="ctr"/>
          <a:lstStyle/>
          <a:p>
            <a:pPr algn="l" eaLnBrk="1" hangingPunct="1"/>
            <a:r>
              <a:rPr lang="en-US" sz="4400" b="1" dirty="0" smtClean="0">
                <a:solidFill>
                  <a:schemeClr val="accent2">
                    <a:lumMod val="50000"/>
                  </a:schemeClr>
                </a:solidFill>
                <a:latin typeface="Angsana New" pitchFamily="18" charset="-34"/>
                <a:cs typeface="Angsana New" pitchFamily="18" charset="-34"/>
              </a:rPr>
              <a:t>7. </a:t>
            </a:r>
            <a:r>
              <a:rPr lang="th-TH" sz="4400" b="1" dirty="0" smtClean="0">
                <a:solidFill>
                  <a:schemeClr val="accent2">
                    <a:lumMod val="50000"/>
                  </a:schemeClr>
                </a:solidFill>
                <a:latin typeface="Angsana New" pitchFamily="18" charset="-34"/>
                <a:cs typeface="Angsana New" pitchFamily="18" charset="-34"/>
              </a:rPr>
              <a:t>ผู้นำจะต้องส่งเสริม สนับสนุนการทำงานเป็นทีม </a:t>
            </a:r>
            <a:br>
              <a:rPr lang="th-TH" sz="4400" b="1" dirty="0" smtClean="0">
                <a:solidFill>
                  <a:schemeClr val="accent2">
                    <a:lumMod val="50000"/>
                  </a:schemeClr>
                </a:solidFill>
                <a:latin typeface="Angsana New" pitchFamily="18" charset="-34"/>
                <a:cs typeface="Angsana New" pitchFamily="18" charset="-34"/>
              </a:rPr>
            </a:br>
            <a:r>
              <a:rPr lang="th-TH" sz="4400" b="1" dirty="0" smtClean="0">
                <a:solidFill>
                  <a:schemeClr val="accent2">
                    <a:lumMod val="50000"/>
                  </a:schemeClr>
                </a:solidFill>
                <a:latin typeface="Angsana New" pitchFamily="18" charset="-34"/>
                <a:cs typeface="Angsana New" pitchFamily="18" charset="-34"/>
              </a:rPr>
              <a:t>    มีแผนในการทำงาน เน้นการมีส่วนร่วมคิด ร่วมทำ </a:t>
            </a:r>
            <a:br>
              <a:rPr lang="th-TH" sz="4400" b="1" dirty="0" smtClean="0">
                <a:solidFill>
                  <a:schemeClr val="accent2">
                    <a:lumMod val="50000"/>
                  </a:schemeClr>
                </a:solidFill>
                <a:latin typeface="Angsana New" pitchFamily="18" charset="-34"/>
                <a:cs typeface="Angsana New" pitchFamily="18" charset="-34"/>
              </a:rPr>
            </a:br>
            <a:r>
              <a:rPr lang="th-TH" sz="4400" b="1" dirty="0" smtClean="0">
                <a:solidFill>
                  <a:schemeClr val="accent2">
                    <a:lumMod val="50000"/>
                  </a:schemeClr>
                </a:solidFill>
                <a:latin typeface="Angsana New" pitchFamily="18" charset="-34"/>
                <a:cs typeface="Angsana New" pitchFamily="18" charset="-34"/>
              </a:rPr>
              <a:t>    ร่วมรับผลสำเร็จ และล้มเหลวในการทำงาน</a:t>
            </a:r>
          </a:p>
        </p:txBody>
      </p:sp>
      <p:pic>
        <p:nvPicPr>
          <p:cNvPr id="141315" name="Picture 4" descr="j02330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048000"/>
            <a:ext cx="36576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19113" y="304800"/>
            <a:ext cx="8015287" cy="1905000"/>
          </a:xfrm>
        </p:spPr>
        <p:txBody>
          <a:bodyPr anchor="ctr"/>
          <a:lstStyle/>
          <a:p>
            <a:pPr eaLnBrk="1" hangingPunct="1"/>
            <a:r>
              <a:rPr lang="en-US" sz="4400" b="1" dirty="0" smtClean="0">
                <a:solidFill>
                  <a:schemeClr val="accent2">
                    <a:lumMod val="50000"/>
                  </a:schemeClr>
                </a:solidFill>
                <a:latin typeface="Angsana New" pitchFamily="18" charset="-34"/>
                <a:cs typeface="Angsana New" pitchFamily="18" charset="-34"/>
              </a:rPr>
              <a:t/>
            </a:r>
            <a:br>
              <a:rPr lang="en-US" sz="4400" b="1" dirty="0" smtClean="0">
                <a:solidFill>
                  <a:schemeClr val="accent2">
                    <a:lumMod val="50000"/>
                  </a:schemeClr>
                </a:solidFill>
                <a:latin typeface="Angsana New" pitchFamily="18" charset="-34"/>
                <a:cs typeface="Angsana New" pitchFamily="18" charset="-34"/>
              </a:rPr>
            </a:br>
            <a:r>
              <a:rPr lang="th-TH" sz="4400" b="1" dirty="0" smtClean="0">
                <a:solidFill>
                  <a:schemeClr val="accent2">
                    <a:lumMod val="50000"/>
                  </a:schemeClr>
                </a:solidFill>
                <a:latin typeface="Angsana New" pitchFamily="18" charset="-34"/>
                <a:cs typeface="Angsana New" pitchFamily="18" charset="-34"/>
              </a:rPr>
              <a:t/>
            </a:r>
            <a:br>
              <a:rPr lang="th-TH" sz="4400" b="1" dirty="0" smtClean="0">
                <a:solidFill>
                  <a:schemeClr val="accent2">
                    <a:lumMod val="50000"/>
                  </a:schemeClr>
                </a:solidFill>
                <a:latin typeface="Angsana New" pitchFamily="18" charset="-34"/>
                <a:cs typeface="Angsana New" pitchFamily="18" charset="-34"/>
              </a:rPr>
            </a:br>
            <a:r>
              <a:rPr lang="en-US" sz="4400" b="1" dirty="0" smtClean="0">
                <a:solidFill>
                  <a:schemeClr val="accent2">
                    <a:lumMod val="50000"/>
                  </a:schemeClr>
                </a:solidFill>
                <a:latin typeface="Angsana New" pitchFamily="18" charset="-34"/>
                <a:cs typeface="Angsana New" pitchFamily="18" charset="-34"/>
              </a:rPr>
              <a:t>8. </a:t>
            </a:r>
            <a:r>
              <a:rPr lang="th-TH" sz="4400" b="1" dirty="0" smtClean="0">
                <a:solidFill>
                  <a:schemeClr val="accent2">
                    <a:lumMod val="50000"/>
                  </a:schemeClr>
                </a:solidFill>
                <a:latin typeface="Angsana New" pitchFamily="18" charset="-34"/>
                <a:cs typeface="Angsana New" pitchFamily="18" charset="-34"/>
              </a:rPr>
              <a:t> ผู้บริหาร</a:t>
            </a:r>
            <a:r>
              <a:rPr lang="th-TH" sz="4400" b="1" dirty="0" smtClean="0">
                <a:solidFill>
                  <a:schemeClr val="accent2">
                    <a:lumMod val="50000"/>
                  </a:schemeClr>
                </a:solidFill>
                <a:latin typeface="Angsana New" pitchFamily="18" charset="-34"/>
                <a:cs typeface="Angsana New" pitchFamily="18" charset="-34"/>
              </a:rPr>
              <a:t>จะต้องกำกับ ติดตาม ประเมินผล</a:t>
            </a:r>
            <a:r>
              <a:rPr lang="th-TH" sz="4400" b="1" dirty="0" smtClean="0">
                <a:solidFill>
                  <a:schemeClr val="accent2">
                    <a:lumMod val="50000"/>
                  </a:schemeClr>
                </a:solidFill>
                <a:latin typeface="Angsana New" pitchFamily="18" charset="-34"/>
                <a:cs typeface="Angsana New" pitchFamily="18" charset="-34"/>
              </a:rPr>
              <a:t>และ</a:t>
            </a:r>
            <a:br>
              <a:rPr lang="th-TH" sz="4400" b="1" dirty="0" smtClean="0">
                <a:solidFill>
                  <a:schemeClr val="accent2">
                    <a:lumMod val="50000"/>
                  </a:schemeClr>
                </a:solidFill>
                <a:latin typeface="Angsana New" pitchFamily="18" charset="-34"/>
                <a:cs typeface="Angsana New" pitchFamily="18" charset="-34"/>
              </a:rPr>
            </a:br>
            <a:r>
              <a:rPr lang="th-TH" sz="4400" b="1" dirty="0" smtClean="0">
                <a:solidFill>
                  <a:schemeClr val="accent2">
                    <a:lumMod val="50000"/>
                  </a:schemeClr>
                </a:solidFill>
                <a:latin typeface="Angsana New" pitchFamily="18" charset="-34"/>
                <a:cs typeface="Angsana New" pitchFamily="18" charset="-34"/>
              </a:rPr>
              <a:t>     ปรับปรุง</a:t>
            </a:r>
            <a:r>
              <a:rPr lang="th-TH" sz="4400" b="1" dirty="0" smtClean="0">
                <a:solidFill>
                  <a:schemeClr val="accent2">
                    <a:lumMod val="50000"/>
                  </a:schemeClr>
                </a:solidFill>
                <a:latin typeface="Angsana New" pitchFamily="18" charset="-34"/>
                <a:cs typeface="Angsana New" pitchFamily="18" charset="-34"/>
              </a:rPr>
              <a:t>งานอย่างเป็นระบบและต่อเนื่อง </a:t>
            </a:r>
            <a:br>
              <a:rPr lang="th-TH" sz="4400" b="1" dirty="0" smtClean="0">
                <a:solidFill>
                  <a:schemeClr val="accent2">
                    <a:lumMod val="50000"/>
                  </a:schemeClr>
                </a:solidFill>
                <a:latin typeface="Angsana New" pitchFamily="18" charset="-34"/>
                <a:cs typeface="Angsana New" pitchFamily="18" charset="-34"/>
              </a:rPr>
            </a:br>
            <a:r>
              <a:rPr lang="th-TH" sz="4400" b="1" dirty="0" smtClean="0">
                <a:solidFill>
                  <a:schemeClr val="accent2">
                    <a:lumMod val="50000"/>
                  </a:schemeClr>
                </a:solidFill>
                <a:latin typeface="Angsana New" pitchFamily="18" charset="-34"/>
                <a:cs typeface="Angsana New" pitchFamily="18" charset="-34"/>
              </a:rPr>
              <a:t/>
            </a:r>
            <a:br>
              <a:rPr lang="th-TH" sz="4400" b="1" dirty="0" smtClean="0">
                <a:solidFill>
                  <a:schemeClr val="accent2">
                    <a:lumMod val="50000"/>
                  </a:schemeClr>
                </a:solidFill>
                <a:latin typeface="Angsana New" pitchFamily="18" charset="-34"/>
                <a:cs typeface="Angsana New" pitchFamily="18" charset="-34"/>
              </a:rPr>
            </a:br>
            <a:r>
              <a:rPr lang="th-TH" sz="4400" b="1" dirty="0" smtClean="0">
                <a:solidFill>
                  <a:schemeClr val="accent2">
                    <a:lumMod val="50000"/>
                  </a:schemeClr>
                </a:solidFill>
                <a:latin typeface="Angsana New" pitchFamily="18" charset="-34"/>
                <a:cs typeface="Angsana New" pitchFamily="18" charset="-34"/>
              </a:rPr>
              <a:t>                         </a:t>
            </a:r>
            <a:r>
              <a:rPr lang="th-TH" sz="4400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วงจร</a:t>
            </a:r>
            <a:r>
              <a:rPr lang="th-TH" sz="4400" b="1" dirty="0" err="1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เดม</a:t>
            </a:r>
            <a:r>
              <a:rPr lang="th-TH" sz="4400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มิ่ง </a:t>
            </a:r>
            <a:r>
              <a:rPr lang="en-US" sz="4400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PDCA</a:t>
            </a:r>
            <a:r>
              <a:rPr lang="th-TH" sz="4400" b="1" dirty="0" smtClean="0">
                <a:solidFill>
                  <a:schemeClr val="accent2">
                    <a:lumMod val="50000"/>
                  </a:schemeClr>
                </a:solidFill>
                <a:latin typeface="Angsana New" pitchFamily="18" charset="-34"/>
                <a:cs typeface="Angsana New" pitchFamily="18" charset="-34"/>
              </a:rPr>
              <a:t/>
            </a:r>
            <a:br>
              <a:rPr lang="th-TH" sz="4400" b="1" dirty="0" smtClean="0">
                <a:solidFill>
                  <a:schemeClr val="accent2">
                    <a:lumMod val="50000"/>
                  </a:schemeClr>
                </a:solidFill>
                <a:latin typeface="Angsana New" pitchFamily="18" charset="-34"/>
                <a:cs typeface="Angsana New" pitchFamily="18" charset="-34"/>
              </a:rPr>
            </a:br>
            <a:endParaRPr lang="th-TH" sz="4400" b="1" dirty="0" smtClean="0">
              <a:solidFill>
                <a:schemeClr val="accent2">
                  <a:lumMod val="50000"/>
                </a:schemeClr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42339" name="Line 6"/>
          <p:cNvSpPr>
            <a:spLocks noChangeShapeType="1"/>
          </p:cNvSpPr>
          <p:nvPr/>
        </p:nvSpPr>
        <p:spPr bwMode="auto">
          <a:xfrm>
            <a:off x="4643438" y="4005263"/>
            <a:ext cx="457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h-TH"/>
          </a:p>
        </p:txBody>
      </p:sp>
      <p:sp>
        <p:nvSpPr>
          <p:cNvPr id="142340" name="Line 7"/>
          <p:cNvSpPr>
            <a:spLocks noChangeShapeType="1"/>
          </p:cNvSpPr>
          <p:nvPr/>
        </p:nvSpPr>
        <p:spPr bwMode="auto">
          <a:xfrm flipH="1">
            <a:off x="4648200" y="4724400"/>
            <a:ext cx="457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h-TH"/>
          </a:p>
        </p:txBody>
      </p:sp>
      <p:sp>
        <p:nvSpPr>
          <p:cNvPr id="142341" name="Line 8"/>
          <p:cNvSpPr>
            <a:spLocks noChangeShapeType="1"/>
          </p:cNvSpPr>
          <p:nvPr/>
        </p:nvSpPr>
        <p:spPr bwMode="auto">
          <a:xfrm flipH="1" flipV="1">
            <a:off x="3708400" y="4652963"/>
            <a:ext cx="457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h-TH"/>
          </a:p>
        </p:txBody>
      </p:sp>
      <p:sp>
        <p:nvSpPr>
          <p:cNvPr id="142342" name="Line 9"/>
          <p:cNvSpPr>
            <a:spLocks noChangeShapeType="1"/>
          </p:cNvSpPr>
          <p:nvPr/>
        </p:nvSpPr>
        <p:spPr bwMode="auto">
          <a:xfrm flipV="1">
            <a:off x="3779838" y="3933825"/>
            <a:ext cx="457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h-TH"/>
          </a:p>
        </p:txBody>
      </p:sp>
      <p:sp>
        <p:nvSpPr>
          <p:cNvPr id="142343" name="Rectangle 10"/>
          <p:cNvSpPr>
            <a:spLocks noChangeArrowheads="1"/>
          </p:cNvSpPr>
          <p:nvPr/>
        </p:nvSpPr>
        <p:spPr bwMode="auto">
          <a:xfrm>
            <a:off x="5651500" y="4076700"/>
            <a:ext cx="1752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th-TH" sz="2800" b="1" dirty="0" smtClean="0"/>
              <a:t>ลง</a:t>
            </a:r>
            <a:r>
              <a:rPr lang="th-TH" sz="2800" b="1" dirty="0"/>
              <a:t>มือปฏิบัติ</a:t>
            </a:r>
          </a:p>
        </p:txBody>
      </p:sp>
      <p:sp>
        <p:nvSpPr>
          <p:cNvPr id="142344" name="Rectangle 11"/>
          <p:cNvSpPr>
            <a:spLocks noChangeArrowheads="1"/>
          </p:cNvSpPr>
          <p:nvPr/>
        </p:nvSpPr>
        <p:spPr bwMode="auto">
          <a:xfrm>
            <a:off x="3563938" y="5181600"/>
            <a:ext cx="1676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th-TH" sz="2800" b="1" dirty="0"/>
              <a:t>ตรวจสอบ</a:t>
            </a:r>
          </a:p>
        </p:txBody>
      </p:sp>
      <p:sp>
        <p:nvSpPr>
          <p:cNvPr id="142345" name="Rectangle 12"/>
          <p:cNvSpPr>
            <a:spLocks noChangeArrowheads="1"/>
          </p:cNvSpPr>
          <p:nvPr/>
        </p:nvSpPr>
        <p:spPr bwMode="auto">
          <a:xfrm>
            <a:off x="3348038" y="2852738"/>
            <a:ext cx="2133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th-TH" sz="2800" b="1" dirty="0"/>
              <a:t>วางแผน</a:t>
            </a:r>
          </a:p>
        </p:txBody>
      </p:sp>
      <p:sp>
        <p:nvSpPr>
          <p:cNvPr id="142346" name="Rectangle 13"/>
          <p:cNvSpPr>
            <a:spLocks noChangeArrowheads="1"/>
          </p:cNvSpPr>
          <p:nvPr/>
        </p:nvSpPr>
        <p:spPr bwMode="auto">
          <a:xfrm>
            <a:off x="1835150" y="4076700"/>
            <a:ext cx="1447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th-TH" sz="2800" b="1"/>
              <a:t>ปรับปรุง</a:t>
            </a:r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4191000" y="3657600"/>
            <a:ext cx="3369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kern="0" dirty="0" smtClean="0">
                <a:solidFill>
                  <a:srgbClr val="FF33CC"/>
                </a:solidFill>
                <a:latin typeface="Tahoma" pitchFamily="34" charset="0"/>
                <a:ea typeface="+mj-ea"/>
                <a:cs typeface="Angsana New"/>
              </a:rPr>
              <a:t>P</a:t>
            </a:r>
            <a:endParaRPr lang="th-TH" dirty="0"/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5127006" y="4343400"/>
            <a:ext cx="3593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kern="0" dirty="0" smtClean="0">
                <a:solidFill>
                  <a:srgbClr val="FF33CC"/>
                </a:solidFill>
                <a:latin typeface="Tahoma" pitchFamily="34" charset="0"/>
                <a:ea typeface="+mj-ea"/>
                <a:cs typeface="Angsana New"/>
              </a:rPr>
              <a:t>D</a:t>
            </a:r>
            <a:endParaRPr lang="th-TH" dirty="0"/>
          </a:p>
        </p:txBody>
      </p:sp>
      <p:sp>
        <p:nvSpPr>
          <p:cNvPr id="13" name="สี่เหลี่ยมผืนผ้า 12"/>
          <p:cNvSpPr/>
          <p:nvPr/>
        </p:nvSpPr>
        <p:spPr>
          <a:xfrm>
            <a:off x="4267200" y="4888468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kern="0" dirty="0" smtClean="0">
                <a:solidFill>
                  <a:srgbClr val="FF33CC"/>
                </a:solidFill>
                <a:latin typeface="Tahoma" pitchFamily="34" charset="0"/>
                <a:ea typeface="+mj-ea"/>
                <a:cs typeface="Angsana New"/>
              </a:rPr>
              <a:t>C</a:t>
            </a:r>
            <a:endParaRPr lang="th-TH" dirty="0"/>
          </a:p>
        </p:txBody>
      </p:sp>
      <p:sp>
        <p:nvSpPr>
          <p:cNvPr id="14" name="สี่เหลี่ยมผืนผ้า 13"/>
          <p:cNvSpPr/>
          <p:nvPr/>
        </p:nvSpPr>
        <p:spPr>
          <a:xfrm>
            <a:off x="3429000" y="4202668"/>
            <a:ext cx="3433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kern="0" dirty="0" smtClean="0">
                <a:solidFill>
                  <a:srgbClr val="FF33CC"/>
                </a:solidFill>
                <a:latin typeface="Tahoma" pitchFamily="34" charset="0"/>
                <a:ea typeface="+mj-ea"/>
                <a:cs typeface="Angsana New"/>
              </a:rPr>
              <a:t>A</a:t>
            </a:r>
            <a:endParaRPr lang="th-TH" dirty="0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 idx="4294967295"/>
          </p:nvPr>
        </p:nvSpPr>
        <p:spPr>
          <a:xfrm>
            <a:off x="179388" y="0"/>
            <a:ext cx="8964612" cy="774700"/>
          </a:xfrm>
        </p:spPr>
        <p:txBody>
          <a:bodyPr bIns="91440"/>
          <a:lstStyle/>
          <a:p>
            <a:pPr algn="ctr" eaLnBrk="1" hangingPunct="1">
              <a:defRPr/>
            </a:pPr>
            <a:r>
              <a:rPr lang="th-TH" sz="3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FreesiaUPC" pitchFamily="34" charset="-34"/>
              </a:rPr>
              <a:t>นโยบายสำนักงาน </a:t>
            </a:r>
            <a:r>
              <a:rPr lang="th-TH" sz="3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FreesiaUPC" pitchFamily="34" charset="-34"/>
              </a:rPr>
              <a:t>กศน.</a:t>
            </a:r>
            <a:r>
              <a:rPr lang="th-TH" sz="3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FreesiaUPC" pitchFamily="34" charset="-34"/>
              </a:rPr>
              <a:t> ประจำปีงบประมาณ 2555</a:t>
            </a:r>
          </a:p>
        </p:txBody>
      </p:sp>
      <p:sp>
        <p:nvSpPr>
          <p:cNvPr id="75779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152400" y="762000"/>
            <a:ext cx="8839200" cy="1655763"/>
          </a:xfrm>
          <a:solidFill>
            <a:schemeClr val="accent2"/>
          </a:solidFill>
          <a:ln w="57150">
            <a:solidFill>
              <a:schemeClr val="bg2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th-TH" sz="3600" b="1" dirty="0" smtClean="0">
                <a:solidFill>
                  <a:srgbClr val="663300"/>
                </a:solidFill>
                <a:cs typeface="FreesiaUPC" pitchFamily="34" charset="-34"/>
              </a:rPr>
              <a:t> </a:t>
            </a:r>
            <a:r>
              <a:rPr lang="th-TH" sz="36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FreesiaUPC" pitchFamily="34" charset="-34"/>
              </a:rPr>
              <a:t>วิสัยทัศน์</a:t>
            </a:r>
          </a:p>
          <a:p>
            <a:pPr lvl="1" eaLnBrk="1" hangingPunct="1">
              <a:buFontTx/>
              <a:buNone/>
              <a:defRPr/>
            </a:pPr>
            <a:r>
              <a:rPr lang="th-TH" sz="2800" b="1" dirty="0" smtClean="0">
                <a:cs typeface="FreesiaUPC" pitchFamily="34" charset="-34"/>
              </a:rPr>
              <a:t>  </a:t>
            </a:r>
            <a:r>
              <a:rPr lang="th-TH" sz="3200" b="1" dirty="0" smtClean="0">
                <a:latin typeface="Arial" pitchFamily="34" charset="0"/>
                <a:cs typeface="FreesiaUPC" pitchFamily="34" charset="-34"/>
              </a:rPr>
              <a:t>“</a:t>
            </a:r>
            <a:r>
              <a:rPr lang="th-TH" sz="3200" b="1" dirty="0" smtClean="0">
                <a:cs typeface="FreesiaUPC" pitchFamily="34" charset="-34"/>
              </a:rPr>
              <a:t>คนไทยได้รับการศึกษาตลอดชีวิตและการศึกษาอาชีพเพื่อการมีงานทำที่มีคุณภาพ ทุกที่ ทุกเวลา และเท่าเทียมกัน อย่างยั่งยืน</a:t>
            </a:r>
            <a:r>
              <a:rPr lang="th-TH" sz="3200" b="1" dirty="0" smtClean="0">
                <a:latin typeface="Arial" pitchFamily="34" charset="0"/>
                <a:cs typeface="FreesiaUPC" pitchFamily="34" charset="-34"/>
              </a:rPr>
              <a:t>”</a:t>
            </a:r>
            <a:endParaRPr lang="th-TH" sz="3200" b="1" dirty="0" smtClean="0">
              <a:cs typeface="FreesiaUPC" pitchFamily="34" charset="-34"/>
            </a:endParaRPr>
          </a:p>
        </p:txBody>
      </p:sp>
      <p:sp>
        <p:nvSpPr>
          <p:cNvPr id="75780" name="Content Placeholder 2"/>
          <p:cNvSpPr>
            <a:spLocks/>
          </p:cNvSpPr>
          <p:nvPr/>
        </p:nvSpPr>
        <p:spPr bwMode="auto">
          <a:xfrm>
            <a:off x="152400" y="2590800"/>
            <a:ext cx="8686800" cy="3886200"/>
          </a:xfrm>
          <a:prstGeom prst="rect">
            <a:avLst/>
          </a:prstGeom>
          <a:solidFill>
            <a:schemeClr val="accent2"/>
          </a:solidFill>
          <a:ln w="57150">
            <a:solidFill>
              <a:schemeClr val="bg2"/>
            </a:solidFill>
            <a:miter lim="800000"/>
            <a:headEnd/>
            <a:tailEnd/>
          </a:ln>
        </p:spPr>
        <p:txBody>
          <a:bodyPr/>
          <a:lstStyle/>
          <a:p>
            <a:pPr marL="273050" indent="-27305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/>
            </a:pPr>
            <a:r>
              <a:rPr lang="th-TH" sz="3600" dirty="0">
                <a:solidFill>
                  <a:srgbClr val="663300"/>
                </a:solidFill>
                <a:latin typeface="Verdana" pitchFamily="34" charset="0"/>
                <a:cs typeface="FreesiaUPC" pitchFamily="34" charset="-34"/>
              </a:rPr>
              <a:t> </a:t>
            </a:r>
            <a:r>
              <a:rPr lang="th-TH" sz="3600" dirty="0" err="1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FreesiaUPC" pitchFamily="34" charset="-34"/>
              </a:rPr>
              <a:t>พันธ</a:t>
            </a:r>
            <a:r>
              <a:rPr lang="th-TH" sz="3600" dirty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FreesiaUPC" pitchFamily="34" charset="-34"/>
              </a:rPr>
              <a:t>กิจ</a:t>
            </a:r>
          </a:p>
          <a:p>
            <a:pPr marL="547688" lvl="1" indent="-228600" eaLnBrk="1" hangingPunct="1">
              <a:spcBef>
                <a:spcPct val="20000"/>
              </a:spcBef>
              <a:buClr>
                <a:schemeClr val="tx2"/>
              </a:buClr>
              <a:buSzPct val="75000"/>
              <a:defRPr/>
            </a:pPr>
            <a:r>
              <a:rPr lang="th-TH" sz="2400" dirty="0">
                <a:latin typeface="Verdana" pitchFamily="34" charset="0"/>
                <a:cs typeface="FreesiaUPC" pitchFamily="34" charset="-34"/>
              </a:rPr>
              <a:t>1. จัดและส่งเสริมการศึกษานอกระบบและการศึกษาตามอัธยาศัยให้มี</a:t>
            </a:r>
            <a:r>
              <a:rPr lang="th-TH" sz="2400" dirty="0" smtClean="0">
                <a:latin typeface="Verdana" pitchFamily="34" charset="0"/>
                <a:cs typeface="FreesiaUPC" pitchFamily="34" charset="-34"/>
              </a:rPr>
              <a:t>คุณภาพ และบริการประชาชนอย่างทั่วถึงและมีคุณภาพ</a:t>
            </a:r>
            <a:endParaRPr lang="th-TH" sz="2400" dirty="0">
              <a:latin typeface="Verdana" pitchFamily="34" charset="0"/>
              <a:cs typeface="FreesiaUPC" pitchFamily="34" charset="-34"/>
            </a:endParaRPr>
          </a:p>
          <a:p>
            <a:pPr marL="547688" lvl="1" indent="-228600" eaLnBrk="1" hangingPunct="1">
              <a:spcBef>
                <a:spcPct val="20000"/>
              </a:spcBef>
              <a:buClr>
                <a:schemeClr val="tx2"/>
              </a:buClr>
              <a:buSzPct val="75000"/>
              <a:defRPr/>
            </a:pPr>
            <a:r>
              <a:rPr lang="th-TH" sz="2400" dirty="0">
                <a:latin typeface="Verdana" pitchFamily="34" charset="0"/>
                <a:cs typeface="FreesiaUPC" pitchFamily="34" charset="-34"/>
              </a:rPr>
              <a:t>2. </a:t>
            </a:r>
            <a:r>
              <a:rPr lang="th-TH" sz="2400" dirty="0" smtClean="0">
                <a:latin typeface="Verdana" pitchFamily="34" charset="0"/>
                <a:cs typeface="FreesiaUPC" pitchFamily="34" charset="-34"/>
              </a:rPr>
              <a:t>จัดและส่งเสริมการศึกษาอาชีพ เพื่อการมีงานทำ สร้างรายได้อย่างยั่งยืน</a:t>
            </a:r>
            <a:endParaRPr lang="th-TH" sz="2400" dirty="0">
              <a:latin typeface="Verdana" pitchFamily="34" charset="0"/>
              <a:cs typeface="FreesiaUPC" pitchFamily="34" charset="-34"/>
            </a:endParaRPr>
          </a:p>
          <a:p>
            <a:pPr marL="547688" lvl="1" indent="-228600" eaLnBrk="1" hangingPunct="1">
              <a:spcBef>
                <a:spcPct val="20000"/>
              </a:spcBef>
              <a:buClr>
                <a:schemeClr val="tx2"/>
              </a:buClr>
              <a:buSzPct val="75000"/>
              <a:defRPr/>
            </a:pPr>
            <a:r>
              <a:rPr lang="th-TH" sz="2400" dirty="0">
                <a:latin typeface="Verdana" pitchFamily="34" charset="0"/>
                <a:cs typeface="FreesiaUPC" pitchFamily="34" charset="-34"/>
              </a:rPr>
              <a:t>3. ส่ง</a:t>
            </a:r>
            <a:r>
              <a:rPr lang="th-TH" sz="2400" dirty="0" smtClean="0">
                <a:latin typeface="Verdana" pitchFamily="34" charset="0"/>
                <a:cs typeface="FreesiaUPC" pitchFamily="34" charset="-34"/>
              </a:rPr>
              <a:t>เสริมการมีส่วนร่วมของภาคีเครือข่าย ในการดำเนินงาน</a:t>
            </a:r>
            <a:endParaRPr lang="th-TH" sz="2400" dirty="0">
              <a:latin typeface="Verdana" pitchFamily="34" charset="0"/>
              <a:cs typeface="FreesiaUPC" pitchFamily="34" charset="-34"/>
            </a:endParaRPr>
          </a:p>
          <a:p>
            <a:pPr marL="547688" lvl="1" indent="-228600" eaLnBrk="1" hangingPunct="1">
              <a:spcBef>
                <a:spcPct val="20000"/>
              </a:spcBef>
              <a:buClr>
                <a:schemeClr val="tx2"/>
              </a:buClr>
              <a:buSzPct val="75000"/>
              <a:defRPr/>
            </a:pPr>
            <a:r>
              <a:rPr lang="th-TH" sz="2400" dirty="0">
                <a:latin typeface="Verdana" pitchFamily="34" charset="0"/>
                <a:cs typeface="FreesiaUPC" pitchFamily="34" charset="-34"/>
              </a:rPr>
              <a:t>4. </a:t>
            </a:r>
            <a:r>
              <a:rPr lang="th-TH" sz="2400" dirty="0" smtClean="0">
                <a:latin typeface="Verdana" pitchFamily="34" charset="0"/>
                <a:cs typeface="FreesiaUPC" pitchFamily="34" charset="-34"/>
              </a:rPr>
              <a:t>พัฒนาและส่งเสริม</a:t>
            </a:r>
            <a:r>
              <a:rPr lang="th-TH" sz="2400" dirty="0">
                <a:latin typeface="Verdana" pitchFamily="34" charset="0"/>
                <a:cs typeface="FreesiaUPC" pitchFamily="34" charset="-34"/>
              </a:rPr>
              <a:t>การนำวิทยาศาสตร์ เทคโนโลยีเพื่อ</a:t>
            </a:r>
            <a:r>
              <a:rPr lang="th-TH" sz="2400" dirty="0" smtClean="0">
                <a:latin typeface="Verdana" pitchFamily="34" charset="0"/>
                <a:cs typeface="FreesiaUPC" pitchFamily="34" charset="-34"/>
              </a:rPr>
              <a:t>การศึกษาและ </a:t>
            </a:r>
            <a:r>
              <a:rPr lang="en-US" sz="2400" b="0" dirty="0">
                <a:latin typeface="Franklin Gothic Demi Cond" pitchFamily="34" charset="0"/>
                <a:cs typeface="FreesiaUPC" pitchFamily="34" charset="-34"/>
              </a:rPr>
              <a:t>ICT</a:t>
            </a:r>
            <a:r>
              <a:rPr lang="en-US" sz="2400" dirty="0">
                <a:latin typeface="Verdana" pitchFamily="34" charset="0"/>
                <a:cs typeface="FreesiaUPC" pitchFamily="34" charset="-34"/>
              </a:rPr>
              <a:t> </a:t>
            </a:r>
            <a:r>
              <a:rPr lang="th-TH" sz="2400" dirty="0">
                <a:latin typeface="Verdana" pitchFamily="34" charset="0"/>
                <a:cs typeface="FreesiaUPC" pitchFamily="34" charset="-34"/>
              </a:rPr>
              <a:t>มาใช้ให้เกิดประสิทธิภาพต่อ</a:t>
            </a:r>
            <a:r>
              <a:rPr lang="th-TH" sz="2400" dirty="0" smtClean="0">
                <a:latin typeface="Verdana" pitchFamily="34" charset="0"/>
                <a:cs typeface="FreesiaUPC" pitchFamily="34" charset="-34"/>
              </a:rPr>
              <a:t>การศึกษา และพัฒนาอาชีพ</a:t>
            </a:r>
            <a:endParaRPr lang="en-US" sz="2400" b="0" dirty="0">
              <a:latin typeface="Verdana" pitchFamily="34" charset="0"/>
              <a:cs typeface="FreesiaUPC" pitchFamily="34" charset="-34"/>
            </a:endParaRPr>
          </a:p>
          <a:p>
            <a:pPr marL="547688" lvl="1" indent="-228600" eaLnBrk="1" hangingPunct="1">
              <a:spcBef>
                <a:spcPct val="20000"/>
              </a:spcBef>
              <a:buClr>
                <a:schemeClr val="tx2"/>
              </a:buClr>
              <a:buSzPct val="75000"/>
              <a:defRPr/>
            </a:pPr>
            <a:r>
              <a:rPr lang="th-TH" sz="2400" dirty="0">
                <a:latin typeface="Verdana" pitchFamily="34" charset="0"/>
                <a:cs typeface="FreesiaUPC" pitchFamily="34" charset="-34"/>
              </a:rPr>
              <a:t>5. </a:t>
            </a:r>
            <a:r>
              <a:rPr lang="th-TH" sz="2400" dirty="0" smtClean="0">
                <a:latin typeface="Verdana" pitchFamily="34" charset="0"/>
                <a:cs typeface="FreesiaUPC" pitchFamily="34" charset="-34"/>
              </a:rPr>
              <a:t>พัฒนาบุคลากร และระบบ</a:t>
            </a:r>
            <a:r>
              <a:rPr lang="th-TH" sz="2400" dirty="0">
                <a:latin typeface="Verdana" pitchFamily="34" charset="0"/>
                <a:cs typeface="FreesiaUPC" pitchFamily="34" charset="-34"/>
              </a:rPr>
              <a:t>การ</a:t>
            </a:r>
            <a:r>
              <a:rPr lang="th-TH" sz="2400" dirty="0" smtClean="0">
                <a:latin typeface="Verdana" pitchFamily="34" charset="0"/>
                <a:cs typeface="FreesiaUPC" pitchFamily="34" charset="-34"/>
              </a:rPr>
              <a:t>บริหารจัดการ  ให้</a:t>
            </a:r>
            <a:r>
              <a:rPr lang="th-TH" sz="2400" dirty="0">
                <a:latin typeface="Verdana" pitchFamily="34" charset="0"/>
                <a:cs typeface="FreesiaUPC" pitchFamily="34" charset="-34"/>
              </a:rPr>
              <a:t>สามารถดำเนินงานการศึกษา                       นอกระบบและการศึกษาตาม</a:t>
            </a:r>
            <a:r>
              <a:rPr lang="th-TH" sz="2400" dirty="0" smtClean="0">
                <a:latin typeface="Verdana" pitchFamily="34" charset="0"/>
                <a:cs typeface="FreesiaUPC" pitchFamily="34" charset="-34"/>
              </a:rPr>
              <a:t>อัธยาศัย และการศึกษาอาชีพได้อ</a:t>
            </a:r>
            <a:r>
              <a:rPr lang="th-TH" sz="2400" dirty="0">
                <a:latin typeface="Verdana" pitchFamily="34" charset="0"/>
                <a:cs typeface="FreesiaUPC" pitchFamily="34" charset="-34"/>
              </a:rPr>
              <a:t>ย่างมี</a:t>
            </a:r>
            <a:r>
              <a:rPr lang="th-TH" sz="2400" dirty="0" smtClean="0">
                <a:latin typeface="Verdana" pitchFamily="34" charset="0"/>
                <a:cs typeface="FreesiaUPC" pitchFamily="34" charset="-34"/>
              </a:rPr>
              <a:t>ประสิทธิภาพ</a:t>
            </a:r>
            <a:endParaRPr lang="th-TH" sz="2400" dirty="0">
              <a:latin typeface="Verdana" pitchFamily="34" charset="0"/>
              <a:cs typeface="FreesiaUPC" pitchFamily="34" charset="-34"/>
            </a:endParaRPr>
          </a:p>
        </p:txBody>
      </p:sp>
      <p:pic>
        <p:nvPicPr>
          <p:cNvPr id="41989" name="Picture 7" descr="gman0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8600" y="4151671"/>
            <a:ext cx="1295400" cy="2172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42913" y="228600"/>
            <a:ext cx="8015287" cy="1676400"/>
          </a:xfrm>
        </p:spPr>
        <p:txBody>
          <a:bodyPr anchor="ctr"/>
          <a:lstStyle/>
          <a:p>
            <a:pPr eaLnBrk="1" hangingPunct="1"/>
            <a:r>
              <a:rPr lang="en-US" sz="4400" b="1" dirty="0" smtClean="0">
                <a:solidFill>
                  <a:schemeClr val="accent2">
                    <a:lumMod val="50000"/>
                  </a:schemeClr>
                </a:solidFill>
                <a:latin typeface="Angsana News" pitchFamily="18" charset="-34"/>
                <a:cs typeface="Angsana News" pitchFamily="18" charset="-34"/>
              </a:rPr>
              <a:t>9.</a:t>
            </a:r>
            <a:r>
              <a:rPr lang="th-TH" sz="4400" b="1" dirty="0" smtClean="0">
                <a:solidFill>
                  <a:schemeClr val="accent2">
                    <a:lumMod val="50000"/>
                  </a:schemeClr>
                </a:solidFill>
                <a:latin typeface="Angsana News" pitchFamily="18" charset="-34"/>
                <a:cs typeface="Angsana News" pitchFamily="18" charset="-34"/>
              </a:rPr>
              <a:t> ผู้นำจะต้องทำงานโดยยึดหลัก </a:t>
            </a:r>
            <a:r>
              <a:rPr lang="th-TH" sz="4400" b="1" dirty="0" err="1" smtClean="0">
                <a:solidFill>
                  <a:schemeClr val="accent2">
                    <a:lumMod val="50000"/>
                  </a:schemeClr>
                </a:solidFill>
                <a:latin typeface="Angsana News" pitchFamily="18" charset="-34"/>
                <a:cs typeface="Angsana News" pitchFamily="18" charset="-34"/>
              </a:rPr>
              <a:t>มนุษย</a:t>
            </a:r>
            <a:r>
              <a:rPr lang="th-TH" sz="4400" b="1" dirty="0" smtClean="0">
                <a:solidFill>
                  <a:schemeClr val="accent2">
                    <a:lumMod val="50000"/>
                  </a:schemeClr>
                </a:solidFill>
                <a:latin typeface="Angsana News" pitchFamily="18" charset="-34"/>
                <a:cs typeface="Angsana News" pitchFamily="18" charset="-34"/>
              </a:rPr>
              <a:t>สัมพันธ์ </a:t>
            </a:r>
            <a:br>
              <a:rPr lang="th-TH" sz="4400" b="1" dirty="0" smtClean="0">
                <a:solidFill>
                  <a:schemeClr val="accent2">
                    <a:lumMod val="50000"/>
                  </a:schemeClr>
                </a:solidFill>
                <a:latin typeface="Angsana News" pitchFamily="18" charset="-34"/>
                <a:cs typeface="Angsana News" pitchFamily="18" charset="-34"/>
              </a:rPr>
            </a:br>
            <a:r>
              <a:rPr lang="th-TH" sz="4400" b="1" dirty="0" smtClean="0">
                <a:solidFill>
                  <a:schemeClr val="accent2">
                    <a:lumMod val="50000"/>
                  </a:schemeClr>
                </a:solidFill>
                <a:latin typeface="Angsana News" pitchFamily="18" charset="-34"/>
                <a:cs typeface="Angsana News" pitchFamily="18" charset="-34"/>
              </a:rPr>
              <a:t>    ให้เกิดความสามัคคีรักใคร่ กับเพื่อนร่วมงาน</a:t>
            </a:r>
          </a:p>
        </p:txBody>
      </p:sp>
      <p:pic>
        <p:nvPicPr>
          <p:cNvPr id="143363" name="Picture 5" descr="j02167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1905000"/>
            <a:ext cx="3454400" cy="434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801856"/>
            <a:ext cx="8915400" cy="1447800"/>
          </a:xfrm>
        </p:spPr>
        <p:txBody>
          <a:bodyPr anchor="ctr"/>
          <a:lstStyle/>
          <a:p>
            <a:pPr eaLnBrk="1" hangingPunct="1"/>
            <a:r>
              <a:rPr lang="en-US" sz="4400" b="1" dirty="0" smtClean="0">
                <a:solidFill>
                  <a:schemeClr val="accent2">
                    <a:lumMod val="50000"/>
                  </a:schemeClr>
                </a:solidFill>
                <a:latin typeface="Angsana New" pitchFamily="18" charset="-34"/>
                <a:cs typeface="Angsana New" pitchFamily="18" charset="-34"/>
              </a:rPr>
              <a:t>10.</a:t>
            </a:r>
            <a:r>
              <a:rPr lang="th-TH" sz="4400" b="1" dirty="0" smtClean="0">
                <a:solidFill>
                  <a:schemeClr val="accent2">
                    <a:lumMod val="50000"/>
                  </a:schemeClr>
                </a:solidFill>
                <a:latin typeface="Angsana New" pitchFamily="18" charset="-34"/>
                <a:cs typeface="Angsana New" pitchFamily="18" charset="-34"/>
              </a:rPr>
              <a:t>   ผู้นำจะต้องประชาสัมพันธ์การดำเนินงานอยู่เป็นนิจ  </a:t>
            </a:r>
            <a:br>
              <a:rPr lang="th-TH" sz="4400" b="1" dirty="0" smtClean="0">
                <a:solidFill>
                  <a:schemeClr val="accent2">
                    <a:lumMod val="50000"/>
                  </a:schemeClr>
                </a:solidFill>
                <a:latin typeface="Angsana New" pitchFamily="18" charset="-34"/>
                <a:cs typeface="Angsana New" pitchFamily="18" charset="-34"/>
              </a:rPr>
            </a:br>
            <a:r>
              <a:rPr lang="th-TH" sz="4400" b="1" dirty="0" smtClean="0">
                <a:solidFill>
                  <a:schemeClr val="accent2">
                    <a:lumMod val="50000"/>
                  </a:schemeClr>
                </a:solidFill>
                <a:latin typeface="Angsana New" pitchFamily="18" charset="-34"/>
                <a:cs typeface="Angsana New" pitchFamily="18" charset="-34"/>
              </a:rPr>
              <a:t>        เพื่อให้เกิดความเข้าใจต่อภาพลักษณ์ขององค์กร</a:t>
            </a:r>
          </a:p>
        </p:txBody>
      </p:sp>
      <p:pic>
        <p:nvPicPr>
          <p:cNvPr id="144387" name="Picture 9" descr="j02920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2590800"/>
            <a:ext cx="3505200" cy="332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95263" y="527540"/>
            <a:ext cx="4452937" cy="1447800"/>
          </a:xfrm>
        </p:spPr>
        <p:txBody>
          <a:bodyPr anchor="ctr">
            <a:noAutofit/>
          </a:bodyPr>
          <a:lstStyle/>
          <a:p>
            <a:pPr eaLnBrk="1" hangingPunct="1"/>
            <a:r>
              <a:rPr lang="th-TH" sz="4400" b="1" dirty="0" smtClean="0">
                <a:solidFill>
                  <a:schemeClr val="accent2">
                    <a:lumMod val="50000"/>
                  </a:schemeClr>
                </a:solidFill>
                <a:latin typeface="Tahoma" pitchFamily="34" charset="0"/>
              </a:rPr>
              <a:t>โฆษณาประชาสัมพันธ์ </a:t>
            </a:r>
            <a:br>
              <a:rPr lang="th-TH" sz="4400" b="1" dirty="0" smtClean="0">
                <a:solidFill>
                  <a:schemeClr val="accent2">
                    <a:lumMod val="50000"/>
                  </a:schemeClr>
                </a:solidFill>
                <a:latin typeface="Tahoma" pitchFamily="34" charset="0"/>
              </a:rPr>
            </a:br>
            <a:r>
              <a:rPr lang="th-TH" sz="4400" b="1" dirty="0" smtClean="0">
                <a:solidFill>
                  <a:schemeClr val="accent2">
                    <a:lumMod val="50000"/>
                  </a:schemeClr>
                </a:solidFill>
                <a:latin typeface="Tahoma" pitchFamily="34" charset="0"/>
              </a:rPr>
              <a:t>สร้างสรรค์ภาพลักษณ์</a:t>
            </a:r>
            <a:r>
              <a:rPr lang="en-US" sz="4000" dirty="0" smtClean="0">
                <a:solidFill>
                  <a:schemeClr val="accent2">
                    <a:lumMod val="50000"/>
                  </a:schemeClr>
                </a:solidFill>
                <a:latin typeface="Tahoma" pitchFamily="34" charset="0"/>
              </a:rPr>
              <a:t/>
            </a:r>
            <a:br>
              <a:rPr lang="en-US" sz="4000" dirty="0" smtClean="0">
                <a:solidFill>
                  <a:schemeClr val="accent2">
                    <a:lumMod val="50000"/>
                  </a:schemeClr>
                </a:solidFill>
                <a:latin typeface="Tahoma" pitchFamily="34" charset="0"/>
              </a:rPr>
            </a:br>
            <a:endParaRPr lang="th-TH" sz="4000" dirty="0" smtClean="0">
              <a:solidFill>
                <a:schemeClr val="accent2">
                  <a:lumMod val="50000"/>
                </a:schemeClr>
              </a:solidFill>
              <a:latin typeface="Tahoma" pitchFamily="34" charset="0"/>
            </a:endParaRPr>
          </a:p>
        </p:txBody>
      </p:sp>
      <p:sp>
        <p:nvSpPr>
          <p:cNvPr id="19459" name="Content Placeholder 2"/>
          <p:cNvSpPr>
            <a:spLocks noGrp="1"/>
          </p:cNvSpPr>
          <p:nvPr>
            <p:ph idx="4294967295"/>
          </p:nvPr>
        </p:nvSpPr>
        <p:spPr>
          <a:xfrm>
            <a:off x="684213" y="1841500"/>
            <a:ext cx="5559425" cy="367823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b="1" i="1" dirty="0" smtClean="0">
                <a:latin typeface="Tahoma" pitchFamily="34" charset="0"/>
                <a:cs typeface="Tahoma" pitchFamily="34" charset="0"/>
              </a:rPr>
              <a:t>“</a:t>
            </a:r>
            <a:r>
              <a:rPr lang="th-TH" b="1" i="1" dirty="0" smtClean="0">
                <a:latin typeface="Tahoma" pitchFamily="34" charset="0"/>
                <a:cs typeface="Tahoma" pitchFamily="34" charset="0"/>
              </a:rPr>
              <a:t>งานประชาสัมพันธ์คือด่านแรกของการรายงานความสำเร็จของท่านและองค์กร    </a:t>
            </a:r>
          </a:p>
          <a:p>
            <a:pPr eaLnBrk="1" hangingPunct="1">
              <a:buFontTx/>
              <a:buNone/>
            </a:pPr>
            <a:r>
              <a:rPr lang="th-TH" sz="3600" b="1" i="1" dirty="0" smtClean="0">
                <a:latin typeface="Tahoma" pitchFamily="34" charset="0"/>
                <a:cs typeface="Tahoma" pitchFamily="34" charset="0"/>
              </a:rPr>
              <a:t>ส่วนผลงานของท่านจะเลวหรือดี วัดที่คนอื่นเขารับรู้อย่างไร</a:t>
            </a:r>
            <a:r>
              <a:rPr lang="en-US" sz="3600" b="1" i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3600" b="1" dirty="0" smtClean="0">
                <a:latin typeface="Tahoma" pitchFamily="34" charset="0"/>
                <a:cs typeface="Tahoma" pitchFamily="34" charset="0"/>
              </a:rPr>
              <a:t>”</a:t>
            </a:r>
          </a:p>
          <a:p>
            <a:pPr eaLnBrk="1" hangingPunct="1">
              <a:buFontTx/>
              <a:buNone/>
            </a:pPr>
            <a:r>
              <a:rPr lang="en-US" dirty="0" smtClean="0">
                <a:latin typeface="Verdana" pitchFamily="34" charset="0"/>
                <a:cs typeface="Angsana New" pitchFamily="18" charset="-34"/>
              </a:rPr>
              <a:t>            </a:t>
            </a:r>
          </a:p>
          <a:p>
            <a:pPr eaLnBrk="1" hangingPunct="1">
              <a:buFontTx/>
              <a:buNone/>
            </a:pPr>
            <a:endParaRPr lang="th-TH" dirty="0" smtClean="0">
              <a:latin typeface="Verdana" pitchFamily="34" charset="0"/>
              <a:cs typeface="Angsana New" pitchFamily="18" charset="-34"/>
            </a:endParaRPr>
          </a:p>
        </p:txBody>
      </p:sp>
      <p:pic>
        <p:nvPicPr>
          <p:cNvPr id="145412" name="Picture 5" descr="happy_woman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25" y="2060575"/>
            <a:ext cx="2336800" cy="302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288" y="1916113"/>
            <a:ext cx="5541962" cy="4114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40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“</a:t>
            </a:r>
            <a:r>
              <a:rPr lang="th-TH" sz="40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ข่าวร้ายลงฟรี ข่าวดี    ต้องจ่าย    </a:t>
            </a:r>
          </a:p>
          <a:p>
            <a:pPr eaLnBrk="1" hangingPunct="1">
              <a:buFontTx/>
              <a:buNone/>
            </a:pPr>
            <a:r>
              <a:rPr lang="th-TH" sz="3600" b="1" i="1" dirty="0" smtClean="0">
                <a:latin typeface="Tahoma" pitchFamily="34" charset="0"/>
                <a:cs typeface="Tahoma" pitchFamily="34" charset="0"/>
              </a:rPr>
              <a:t>โจทย์ข้อใหญ่ของท่านคือ จะทำอย่างไร จึงจะเป็นข่าวหน้าหนึ่งในทางดี</a:t>
            </a:r>
            <a:r>
              <a:rPr lang="en-US" sz="3600" b="1" i="1" dirty="0" smtClean="0">
                <a:latin typeface="Tahoma" pitchFamily="34" charset="0"/>
                <a:cs typeface="Tahoma" pitchFamily="34" charset="0"/>
              </a:rPr>
              <a:t>”</a:t>
            </a:r>
            <a:endParaRPr lang="th-TH" sz="3600" b="1" i="1" dirty="0" smtClean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46435" name="Picture 4" descr="man read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888" y="1916113"/>
            <a:ext cx="2016125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95313" y="838200"/>
            <a:ext cx="8015287" cy="2590800"/>
          </a:xfrm>
        </p:spPr>
        <p:txBody>
          <a:bodyPr anchor="ctr"/>
          <a:lstStyle/>
          <a:p>
            <a:pPr algn="l" eaLnBrk="1" hangingPunct="1"/>
            <a:r>
              <a:rPr lang="en-US" sz="4400" b="1" dirty="0" smtClean="0">
                <a:solidFill>
                  <a:schemeClr val="accent2">
                    <a:lumMod val="50000"/>
                  </a:schemeClr>
                </a:solidFill>
                <a:latin typeface="Angsana New" pitchFamily="18" charset="-34"/>
                <a:cs typeface="Angsana New" pitchFamily="18" charset="-34"/>
              </a:rPr>
              <a:t>11.</a:t>
            </a:r>
            <a:r>
              <a:rPr lang="th-TH" sz="4400" b="1" dirty="0" smtClean="0">
                <a:solidFill>
                  <a:schemeClr val="accent2">
                    <a:lumMod val="50000"/>
                  </a:schemeClr>
                </a:solidFill>
                <a:latin typeface="Angsana New" pitchFamily="18" charset="-34"/>
                <a:cs typeface="Angsana New" pitchFamily="18" charset="-34"/>
              </a:rPr>
              <a:t> ผู้บริหารจะต้องติดตามนโยบายของ </a:t>
            </a:r>
            <a:br>
              <a:rPr lang="th-TH" sz="4400" b="1" dirty="0" smtClean="0">
                <a:solidFill>
                  <a:schemeClr val="accent2">
                    <a:lumMod val="50000"/>
                  </a:schemeClr>
                </a:solidFill>
                <a:latin typeface="Angsana New" pitchFamily="18" charset="-34"/>
                <a:cs typeface="Angsana New" pitchFamily="18" charset="-34"/>
              </a:rPr>
            </a:br>
            <a:r>
              <a:rPr lang="th-TH" sz="4400" b="1" dirty="0" smtClean="0">
                <a:solidFill>
                  <a:schemeClr val="accent2">
                    <a:lumMod val="50000"/>
                  </a:schemeClr>
                </a:solidFill>
                <a:latin typeface="Angsana New" pitchFamily="18" charset="-34"/>
                <a:cs typeface="Angsana New" pitchFamily="18" charset="-34"/>
              </a:rPr>
              <a:t>      กระทรวงศึกษาธิการและ สำนักงาน </a:t>
            </a:r>
            <a:r>
              <a:rPr lang="th-TH" sz="4400" b="1" dirty="0" err="1" smtClean="0">
                <a:solidFill>
                  <a:schemeClr val="accent2">
                    <a:lumMod val="50000"/>
                  </a:schemeClr>
                </a:solidFill>
                <a:latin typeface="Angsana New" pitchFamily="18" charset="-34"/>
                <a:cs typeface="Angsana New" pitchFamily="18" charset="-34"/>
              </a:rPr>
              <a:t>กศน.</a:t>
            </a:r>
            <a:r>
              <a:rPr lang="th-TH" sz="4400" b="1" dirty="0" smtClean="0">
                <a:solidFill>
                  <a:schemeClr val="accent2">
                    <a:lumMod val="50000"/>
                  </a:schemeClr>
                </a:solidFill>
                <a:latin typeface="Angsana New" pitchFamily="18" charset="-34"/>
                <a:cs typeface="Angsana New" pitchFamily="18" charset="-34"/>
              </a:rPr>
              <a:t> </a:t>
            </a:r>
            <a:br>
              <a:rPr lang="th-TH" sz="4400" b="1" dirty="0" smtClean="0">
                <a:solidFill>
                  <a:schemeClr val="accent2">
                    <a:lumMod val="50000"/>
                  </a:schemeClr>
                </a:solidFill>
                <a:latin typeface="Angsana New" pitchFamily="18" charset="-34"/>
                <a:cs typeface="Angsana New" pitchFamily="18" charset="-34"/>
              </a:rPr>
            </a:br>
            <a:r>
              <a:rPr lang="th-TH" sz="4400" b="1" dirty="0" smtClean="0">
                <a:solidFill>
                  <a:schemeClr val="accent2">
                    <a:lumMod val="50000"/>
                  </a:schemeClr>
                </a:solidFill>
                <a:latin typeface="Angsana New" pitchFamily="18" charset="-34"/>
                <a:cs typeface="Angsana New" pitchFamily="18" charset="-34"/>
              </a:rPr>
              <a:t>      อยู่ตลอดเวลาเพื่อนำไปสู่การปฏิบัติอย่างจริงจัง</a:t>
            </a:r>
          </a:p>
        </p:txBody>
      </p:sp>
      <p:pic>
        <p:nvPicPr>
          <p:cNvPr id="1029" name="Picture 5" descr="C:\Program Files\Microsoft Office\MEDIA\CAGCAT10\j0301252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3886200"/>
            <a:ext cx="2404706" cy="20574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39750" y="188913"/>
            <a:ext cx="7772400" cy="1143000"/>
          </a:xfrm>
        </p:spPr>
        <p:txBody>
          <a:bodyPr anchor="ctr">
            <a:normAutofit/>
          </a:bodyPr>
          <a:lstStyle/>
          <a:p>
            <a:pPr algn="l" eaLnBrk="1" hangingPunct="1"/>
            <a:r>
              <a:rPr lang="en-US" sz="4400" b="1" dirty="0" smtClean="0">
                <a:solidFill>
                  <a:schemeClr val="accent2">
                    <a:lumMod val="50000"/>
                  </a:schemeClr>
                </a:solidFill>
                <a:latin typeface="Angsana New" pitchFamily="18" charset="-34"/>
                <a:cs typeface="Angsana New" pitchFamily="18" charset="-34"/>
              </a:rPr>
              <a:t>12. </a:t>
            </a:r>
            <a:r>
              <a:rPr lang="th-TH" sz="4400" b="1" dirty="0" smtClean="0">
                <a:solidFill>
                  <a:schemeClr val="accent2">
                    <a:lumMod val="50000"/>
                  </a:schemeClr>
                </a:solidFill>
                <a:latin typeface="Angsana New" pitchFamily="18" charset="-34"/>
                <a:cs typeface="Angsana New" pitchFamily="18" charset="-34"/>
              </a:rPr>
              <a:t>ผู้นำทางวิชาการต้องพัฒนาตนเองอย่างต่อเนื่อง</a:t>
            </a:r>
            <a:endParaRPr lang="th-TH" sz="4400" dirty="0" smtClean="0">
              <a:solidFill>
                <a:schemeClr val="accent2">
                  <a:lumMod val="50000"/>
                </a:schemeClr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50825" y="1204913"/>
            <a:ext cx="5976938" cy="5500687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3600" b="1" i="1" dirty="0" smtClean="0">
                <a:latin typeface="Angsana New" pitchFamily="18" charset="-34"/>
                <a:cs typeface="Angsana New" pitchFamily="18" charset="-34"/>
              </a:rPr>
              <a:t>“</a:t>
            </a:r>
            <a:r>
              <a:rPr lang="th-TH" sz="3600" b="1" i="1" dirty="0" smtClean="0">
                <a:latin typeface="Angsana New" pitchFamily="18" charset="-34"/>
                <a:cs typeface="Angsana New" pitchFamily="18" charset="-34"/>
              </a:rPr>
              <a:t>การพัฒนาตนเองก็คือ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th-TH" sz="4000" b="1" i="1" dirty="0" smtClean="0">
                <a:latin typeface="Angsana New" pitchFamily="18" charset="-34"/>
                <a:cs typeface="Angsana New" pitchFamily="18" charset="-34"/>
              </a:rPr>
              <a:t>   </a:t>
            </a:r>
            <a:r>
              <a:rPr lang="th-TH" sz="4000" b="1" i="1" u="sng" dirty="0" smtClean="0">
                <a:latin typeface="Angsana New" pitchFamily="18" charset="-34"/>
                <a:cs typeface="Angsana New" pitchFamily="18" charset="-34"/>
              </a:rPr>
              <a:t>เราต้องค้นหาตัวจริง</a:t>
            </a:r>
            <a:r>
              <a:rPr lang="th-TH" b="1" i="1" dirty="0" smtClean="0">
                <a:latin typeface="Angsana New" pitchFamily="18" charset="-34"/>
                <a:cs typeface="Angsana New" pitchFamily="18" charset="-34"/>
              </a:rPr>
              <a:t>เสียงจริงที่เป็นอยู่ในปัจจุบันของเราให้เจอ</a:t>
            </a:r>
            <a:r>
              <a:rPr lang="en-US" b="1" i="1" dirty="0" smtClean="0">
                <a:latin typeface="Angsana New" pitchFamily="18" charset="-34"/>
                <a:cs typeface="Angsana New" pitchFamily="18" charset="-34"/>
              </a:rPr>
              <a:t>, </a:t>
            </a:r>
            <a:r>
              <a:rPr lang="th-TH" b="1" i="1" dirty="0" smtClean="0">
                <a:latin typeface="Angsana New" pitchFamily="18" charset="-34"/>
                <a:cs typeface="Angsana New" pitchFamily="18" charset="-34"/>
              </a:rPr>
              <a:t>  ค้นหา</a:t>
            </a:r>
            <a:r>
              <a:rPr lang="th-TH" sz="4000" b="1" i="1" u="sng" dirty="0" smtClean="0">
                <a:latin typeface="Angsana New" pitchFamily="18" charset="-34"/>
                <a:cs typeface="Angsana New" pitchFamily="18" charset="-34"/>
              </a:rPr>
              <a:t>ตัวตนที่เราอยากเป็น</a:t>
            </a:r>
            <a:r>
              <a:rPr lang="en-US" sz="3600" b="1" i="1" dirty="0" smtClean="0">
                <a:latin typeface="Angsana New" pitchFamily="18" charset="-34"/>
                <a:cs typeface="Angsana New" pitchFamily="18" charset="-34"/>
              </a:rPr>
              <a:t>, </a:t>
            </a:r>
            <a:r>
              <a:rPr lang="th-TH" b="1" i="1" dirty="0" smtClean="0">
                <a:latin typeface="Angsana New" pitchFamily="18" charset="-34"/>
                <a:cs typeface="Angsana New" pitchFamily="18" charset="-34"/>
              </a:rPr>
              <a:t>แล้วค้นหา</a:t>
            </a:r>
            <a:r>
              <a:rPr lang="th-TH" sz="4000" b="1" i="1" u="sng" dirty="0" smtClean="0">
                <a:latin typeface="Angsana New" pitchFamily="18" charset="-34"/>
                <a:cs typeface="Angsana New" pitchFamily="18" charset="-34"/>
              </a:rPr>
              <a:t>ตัวตนของเรา</a:t>
            </a:r>
            <a:r>
              <a:rPr lang="th-TH" sz="4400" b="1" i="1" u="sng" dirty="0" smtClean="0">
                <a:latin typeface="Angsana New" pitchFamily="18" charset="-34"/>
                <a:cs typeface="Angsana New" pitchFamily="18" charset="-34"/>
              </a:rPr>
              <a:t>ที่คนอื่น</a:t>
            </a:r>
            <a:r>
              <a:rPr lang="th-TH" sz="4000" b="1" i="1" u="sng" dirty="0" smtClean="0">
                <a:latin typeface="Angsana New" pitchFamily="18" charset="-34"/>
                <a:cs typeface="Angsana New" pitchFamily="18" charset="-34"/>
              </a:rPr>
              <a:t>อยากให้เราเป็น</a:t>
            </a:r>
            <a:r>
              <a:rPr lang="th-TH" b="1" i="1" dirty="0" smtClean="0">
                <a:latin typeface="Angsana New" pitchFamily="18" charset="-34"/>
                <a:cs typeface="Angsana New" pitchFamily="18" charset="-34"/>
              </a:rPr>
              <a:t>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th-TH" b="1" i="1" dirty="0" smtClean="0">
                <a:latin typeface="Angsana New" pitchFamily="18" charset="-34"/>
                <a:cs typeface="Angsana New" pitchFamily="18" charset="-34"/>
              </a:rPr>
              <a:t>   ทั้ง </a:t>
            </a:r>
            <a:r>
              <a:rPr lang="en-US" b="1" i="1" dirty="0" smtClean="0">
                <a:latin typeface="Angsana New" pitchFamily="18" charset="-34"/>
                <a:cs typeface="Angsana New" pitchFamily="18" charset="-34"/>
              </a:rPr>
              <a:t>3 </a:t>
            </a:r>
            <a:r>
              <a:rPr lang="th-TH" b="1" i="1" dirty="0" smtClean="0">
                <a:latin typeface="Angsana New" pitchFamily="18" charset="-34"/>
                <a:cs typeface="Angsana New" pitchFamily="18" charset="-34"/>
              </a:rPr>
              <a:t>อย่างนี้ถ้าเรายังหาไม่พบ   เราก็จะหลงเวียนวน  โดยไม่รู้ตัวตนที่แท้จริงของเรา </a:t>
            </a:r>
            <a:r>
              <a:rPr lang="en-US" b="1" i="1" dirty="0" smtClean="0">
                <a:latin typeface="Angsana New" pitchFamily="18" charset="-34"/>
                <a:cs typeface="Angsana New" pitchFamily="18" charset="-34"/>
              </a:rPr>
              <a:t>“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b="1" i="1" dirty="0" smtClean="0">
              <a:latin typeface="Angsana New" pitchFamily="18" charset="-34"/>
              <a:cs typeface="Angsana New" pitchFamily="18" charset="-34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i="1" dirty="0" smtClean="0">
              <a:latin typeface="Angsana New" pitchFamily="18" charset="-34"/>
              <a:cs typeface="Angsana New" pitchFamily="18" charset="-34"/>
            </a:endParaRPr>
          </a:p>
          <a:p>
            <a:pPr eaLnBrk="1" hangingPunct="1">
              <a:lnSpc>
                <a:spcPct val="90000"/>
              </a:lnSpc>
            </a:pPr>
            <a:endParaRPr lang="th-TH" dirty="0" smtClean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148484" name="Picture 8" descr="dog-mirror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7763" y="1484313"/>
            <a:ext cx="2663825" cy="221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8485" name="Picture 4" descr="people%20995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25" y="3357563"/>
            <a:ext cx="142875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8486" name="Picture 7" descr="j0286683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25" y="5084763"/>
            <a:ext cx="1000125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8487" name="Picture 5" descr="acrobat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52600" y="5029200"/>
            <a:ext cx="157162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8488" name="Picture 6" descr="A_Plus_2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08363" y="5029200"/>
            <a:ext cx="172402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685800"/>
            <a:ext cx="7924800" cy="4419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4000" b="1" i="1" dirty="0" smtClean="0">
                <a:latin typeface="Angsana New" pitchFamily="18" charset="-34"/>
                <a:cs typeface="Angsana New" pitchFamily="18" charset="-34"/>
              </a:rPr>
              <a:t>“ </a:t>
            </a:r>
            <a:r>
              <a:rPr lang="th-TH" sz="4000" b="1" i="1" dirty="0" smtClean="0">
                <a:latin typeface="Angsana New" pitchFamily="18" charset="-34"/>
                <a:cs typeface="Angsana New" pitchFamily="18" charset="-34"/>
              </a:rPr>
              <a:t>เราต้องคิดนอกกรอบ ฝันทั้งทีต้องฝันใหญ่  และฝึกทำโครงการอย่างต่อเนื่อง เราก็จะสามารถก้าวเป็นเบอร์ </a:t>
            </a:r>
            <a:r>
              <a:rPr lang="en-US" sz="4800" b="1" i="1" dirty="0" smtClean="0">
                <a:latin typeface="Angsana New" pitchFamily="18" charset="-34"/>
                <a:cs typeface="Angsana New" pitchFamily="18" charset="-34"/>
              </a:rPr>
              <a:t>1</a:t>
            </a:r>
            <a:r>
              <a:rPr lang="en-US" sz="4000" b="1" i="1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4000" b="1" i="1" dirty="0" smtClean="0">
                <a:latin typeface="Angsana New" pitchFamily="18" charset="-34"/>
                <a:cs typeface="Angsana New" pitchFamily="18" charset="-34"/>
              </a:rPr>
              <a:t>ขององค์กรและได้รับการยอมรับจากสังคม</a:t>
            </a:r>
            <a:r>
              <a:rPr lang="en-US" sz="4000" b="1" i="1" dirty="0" smtClean="0">
                <a:latin typeface="Angsana New" pitchFamily="18" charset="-34"/>
                <a:cs typeface="Angsana New" pitchFamily="18" charset="-34"/>
              </a:rPr>
              <a:t>”  </a:t>
            </a:r>
            <a:r>
              <a:rPr lang="th-TH" sz="4000" b="1" i="1" dirty="0" smtClean="0">
                <a:latin typeface="Angsana New" pitchFamily="18" charset="-34"/>
                <a:cs typeface="Angsana New" pitchFamily="18" charset="-34"/>
              </a:rPr>
              <a:t>และสร้างภาพลักษณ์ความเป็นผู้นำ ได้อย่างชัดเจน</a:t>
            </a:r>
          </a:p>
          <a:p>
            <a:pPr eaLnBrk="1" hangingPunct="1"/>
            <a:endParaRPr lang="th-TH" sz="4000" b="1" i="1" dirty="0" smtClean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150531" name="Picture 6" descr="02-7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352800"/>
            <a:ext cx="3071812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0532" name="Picture 7" descr="08-5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3276600"/>
            <a:ext cx="3065463" cy="279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4213" y="457200"/>
            <a:ext cx="7772400" cy="1143000"/>
          </a:xfrm>
        </p:spPr>
        <p:txBody>
          <a:bodyPr anchor="ctr"/>
          <a:lstStyle/>
          <a:p>
            <a:pPr eaLnBrk="1" hangingPunct="1"/>
            <a:r>
              <a:rPr lang="en-US" sz="4400" b="1" dirty="0" smtClean="0">
                <a:solidFill>
                  <a:schemeClr val="accent2">
                    <a:lumMod val="50000"/>
                  </a:schemeClr>
                </a:solidFill>
                <a:latin typeface="Angsana New" pitchFamily="18" charset="-34"/>
                <a:cs typeface="Angsana New" pitchFamily="18" charset="-34"/>
              </a:rPr>
              <a:t>13. </a:t>
            </a:r>
            <a:r>
              <a:rPr lang="th-TH" sz="4400" b="1" dirty="0" smtClean="0">
                <a:solidFill>
                  <a:schemeClr val="accent2">
                    <a:lumMod val="50000"/>
                  </a:schemeClr>
                </a:solidFill>
                <a:latin typeface="Angsana New" pitchFamily="18" charset="-34"/>
                <a:cs typeface="Angsana New" pitchFamily="18" charset="-34"/>
              </a:rPr>
              <a:t>สร้างความชอบธรรมบนพื้นฐานคุณธรรม</a:t>
            </a:r>
            <a:br>
              <a:rPr lang="th-TH" sz="4400" b="1" dirty="0" smtClean="0">
                <a:solidFill>
                  <a:schemeClr val="accent2">
                    <a:lumMod val="50000"/>
                  </a:schemeClr>
                </a:solidFill>
                <a:latin typeface="Angsana New" pitchFamily="18" charset="-34"/>
                <a:cs typeface="Angsana New" pitchFamily="18" charset="-34"/>
              </a:rPr>
            </a:br>
            <a:r>
              <a:rPr lang="th-TH" sz="4400" b="1" dirty="0" smtClean="0">
                <a:solidFill>
                  <a:schemeClr val="accent2">
                    <a:lumMod val="50000"/>
                  </a:schemeClr>
                </a:solidFill>
                <a:latin typeface="Angsana New" pitchFamily="18" charset="-34"/>
                <a:cs typeface="Angsana New" pitchFamily="18" charset="-34"/>
              </a:rPr>
              <a:t>      และกฎหมาย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4213" y="1700213"/>
            <a:ext cx="6553200" cy="459581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4000" b="1" i="1" dirty="0" smtClean="0">
                <a:latin typeface="Angsana New" pitchFamily="18" charset="-34"/>
                <a:cs typeface="Angsana New" pitchFamily="18" charset="-34"/>
              </a:rPr>
              <a:t>“ </a:t>
            </a:r>
            <a:r>
              <a:rPr lang="th-TH" sz="4000" b="1" i="1" dirty="0" smtClean="0">
                <a:latin typeface="Angsana New" pitchFamily="18" charset="-34"/>
                <a:cs typeface="Angsana New" pitchFamily="18" charset="-34"/>
              </a:rPr>
              <a:t>อย่าไปทำผิดไปสะดุดขาตัวเอง  </a:t>
            </a:r>
            <a:r>
              <a:rPr lang="th-TH" sz="4800" b="1" i="1" u="sng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อย่าไปตายน้ำตื้น</a:t>
            </a:r>
            <a:r>
              <a:rPr lang="th-TH" sz="4000" b="1" i="1" dirty="0" smtClean="0">
                <a:solidFill>
                  <a:srgbClr val="2302AE"/>
                </a:solidFill>
                <a:latin typeface="Angsana New" pitchFamily="18" charset="-34"/>
                <a:cs typeface="Angsana New" pitchFamily="18" charset="-34"/>
              </a:rPr>
              <a:t>  </a:t>
            </a:r>
            <a:r>
              <a:rPr lang="th-TH" sz="4000" b="1" i="1" dirty="0" smtClean="0">
                <a:latin typeface="Angsana New" pitchFamily="18" charset="-34"/>
                <a:cs typeface="Angsana New" pitchFamily="18" charset="-34"/>
              </a:rPr>
              <a:t>ด้วยความไม่รู้กฎหมายเล็กๆน้อยๆ ทำให้ถูก   บั่นทอนความก้าวหน้า  เพราะว่ากฎหมายเป็นกฎกติกามารยาททางสังคมทุกคนต้องใช้ร่วมกัน  แต่ </a:t>
            </a:r>
            <a:r>
              <a:rPr lang="th-TH" sz="4800" b="1" i="1" u="sng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อย่าเถรตรง</a:t>
            </a:r>
            <a:r>
              <a:rPr lang="th-TH" sz="4800" b="1" i="1" u="sng" dirty="0" smtClean="0">
                <a:solidFill>
                  <a:srgbClr val="2302AE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4000" b="1" i="1" dirty="0" smtClean="0">
                <a:latin typeface="Angsana New" pitchFamily="18" charset="-34"/>
                <a:cs typeface="Angsana New" pitchFamily="18" charset="-34"/>
              </a:rPr>
              <a:t>จนกระทั่ง      ทุกอย่างไม่สามารถที่จะคิด      การยืดหยุ่นได้</a:t>
            </a:r>
            <a:r>
              <a:rPr lang="en-US" sz="4000" b="1" i="1" dirty="0" smtClean="0">
                <a:latin typeface="Angsana New" pitchFamily="18" charset="-34"/>
                <a:cs typeface="Angsana New" pitchFamily="18" charset="-34"/>
              </a:rPr>
              <a:t>”</a:t>
            </a:r>
            <a:endParaRPr lang="th-TH" sz="4000" b="1" i="1" dirty="0" smtClean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151556" name="Picture 5" descr="men19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6781800" y="4876800"/>
            <a:ext cx="1143000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1557" name="Picture 6" descr="677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06640" y="4267200"/>
            <a:ext cx="173736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1558" name="Picture 7" descr="Cop_directs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34250" y="990600"/>
            <a:ext cx="180975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42938" y="609600"/>
            <a:ext cx="7772400" cy="1143000"/>
          </a:xfrm>
        </p:spPr>
        <p:txBody>
          <a:bodyPr anchor="ctr">
            <a:noAutofit/>
          </a:bodyPr>
          <a:lstStyle/>
          <a:p>
            <a:pPr eaLnBrk="1" hangingPunct="1"/>
            <a:r>
              <a:rPr lang="en-US" sz="4400" b="1" dirty="0" smtClean="0">
                <a:solidFill>
                  <a:schemeClr val="accent2">
                    <a:lumMod val="50000"/>
                  </a:schemeClr>
                </a:solidFill>
                <a:latin typeface="Angsana New" pitchFamily="18" charset="-34"/>
                <a:cs typeface="Angsana New" pitchFamily="18" charset="-34"/>
              </a:rPr>
              <a:t>14. </a:t>
            </a:r>
            <a:r>
              <a:rPr lang="th-TH" sz="4400" b="1" dirty="0" smtClean="0">
                <a:solidFill>
                  <a:schemeClr val="accent2">
                    <a:lumMod val="50000"/>
                  </a:schemeClr>
                </a:solidFill>
                <a:latin typeface="Angsana New" pitchFamily="18" charset="-34"/>
                <a:cs typeface="Angsana New" pitchFamily="18" charset="-34"/>
              </a:rPr>
              <a:t>ฝึกทักษะใหม่ จัดการความรู้ จัดการความคิด</a:t>
            </a:r>
            <a:r>
              <a:rPr lang="en-US" sz="4400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/>
            </a:r>
            <a:br>
              <a:rPr lang="en-US" sz="4400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</a:br>
            <a:endParaRPr lang="th-TH" sz="4400" dirty="0" smtClean="0">
              <a:solidFill>
                <a:srgbClr val="FF0000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7010400" cy="497205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3600" b="1" i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ngsana New" pitchFamily="18" charset="-34"/>
                <a:cs typeface="Angsana New" pitchFamily="18" charset="-34"/>
              </a:rPr>
              <a:t>”</a:t>
            </a:r>
            <a:r>
              <a:rPr lang="th-TH" sz="3600" b="1" i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ngsana New" pitchFamily="18" charset="-34"/>
                <a:cs typeface="Angsana New" pitchFamily="18" charset="-34"/>
              </a:rPr>
              <a:t>สร้างองค์กรแห่งการเรียนรู้แบบโตแล้วเรียนลัด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th-TH" sz="3600" b="1" i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ngsana New" pitchFamily="18" charset="-34"/>
                <a:cs typeface="Angsana New" pitchFamily="18" charset="-34"/>
              </a:rPr>
              <a:t>ขั้น1 ให้เริ่มเขย่าองค์กร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th-TH" sz="3600" b="1" i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ngsana New" pitchFamily="18" charset="-34"/>
                <a:cs typeface="Angsana New" pitchFamily="18" charset="-34"/>
              </a:rPr>
              <a:t>ขั้น2 จัดการถ่ายทอดแลกเปลี่ยนเรียนรู้ 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th-TH" sz="3600" b="1" i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ngsana New" pitchFamily="18" charset="-34"/>
                <a:cs typeface="Angsana New" pitchFamily="18" charset="-34"/>
              </a:rPr>
              <a:t>ขั้น3 ขยายการเรียนรู้ทั่วทั้งองค์กร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th-TH" sz="3600" b="1" i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ngsana New" pitchFamily="18" charset="-34"/>
                <a:cs typeface="Angsana New" pitchFamily="18" charset="-34"/>
              </a:rPr>
              <a:t>ขั้น4 แลกเปลี่ยนเรียนรู้นอกองค์กร ไปศึกษาความสำเร็จของหน่วยงานอื่นมาใช้กับการทำงานของเรา</a:t>
            </a:r>
            <a:r>
              <a:rPr lang="en-US" sz="3600" b="1" i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ngsana New" pitchFamily="18" charset="-34"/>
                <a:cs typeface="Angsana New" pitchFamily="18" charset="-34"/>
              </a:rPr>
              <a:t>”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3600" b="1" i="1" dirty="0" smtClean="0">
              <a:effectLst>
                <a:outerShdw blurRad="38100" dist="38100" dir="2700000" algn="tl">
                  <a:srgbClr val="FFFFFF"/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152580" name="Picture 6" descr="G:\3 ALL ANIMATIONS\6 mAN ANIMATION FOR ppt\white-peopleneu3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5334000"/>
            <a:ext cx="1676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2581" name="Picture 6" descr="677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1371600"/>
            <a:ext cx="3352800" cy="279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2582" name="Picture 7" descr="buero_schlafen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9200" y="5105400"/>
            <a:ext cx="1447800" cy="1287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2583" name="Picture 8" descr="sleeping animatio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3600" y="5486400"/>
            <a:ext cx="21336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19113" y="381000"/>
            <a:ext cx="8015287" cy="914400"/>
          </a:xfrm>
        </p:spPr>
        <p:txBody>
          <a:bodyPr anchor="ctr"/>
          <a:lstStyle/>
          <a:p>
            <a:pPr eaLnBrk="1" hangingPunct="1"/>
            <a:r>
              <a:rPr lang="en-US" sz="4400" b="1" dirty="0" smtClean="0">
                <a:solidFill>
                  <a:schemeClr val="accent2">
                    <a:lumMod val="50000"/>
                  </a:schemeClr>
                </a:solidFill>
                <a:latin typeface="Angsana New" pitchFamily="18" charset="-34"/>
                <a:cs typeface="Angsana New" pitchFamily="18" charset="-34"/>
              </a:rPr>
              <a:t>15. </a:t>
            </a:r>
            <a:r>
              <a:rPr lang="th-TH" sz="4400" b="1" dirty="0" smtClean="0">
                <a:solidFill>
                  <a:schemeClr val="accent2">
                    <a:lumMod val="50000"/>
                  </a:schemeClr>
                </a:solidFill>
                <a:latin typeface="Angsana New" pitchFamily="18" charset="-34"/>
                <a:cs typeface="Angsana New" pitchFamily="18" charset="-34"/>
              </a:rPr>
              <a:t>เพิ่มประสิทธิภาพได้ เมื่อใช้เทคโนโลยี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600200"/>
            <a:ext cx="8207375" cy="4114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4000" b="1" i="1" dirty="0" smtClean="0">
                <a:latin typeface="Angsana New" pitchFamily="18" charset="-34"/>
                <a:cs typeface="Angsana New" pitchFamily="18" charset="-34"/>
              </a:rPr>
              <a:t>“</a:t>
            </a:r>
            <a:r>
              <a:rPr lang="th-TH" sz="4000" b="1" i="1" dirty="0" smtClean="0">
                <a:latin typeface="Angsana New" pitchFamily="18" charset="-34"/>
                <a:cs typeface="Angsana New" pitchFamily="18" charset="-34"/>
              </a:rPr>
              <a:t>หน่วยงานของท่านมีอาการป่วยหรือไม่ มีคนดีคนเก่ง มีเทคโนโลยีขั้นสูง แต่กลับไม่ใช้งาน </a:t>
            </a:r>
            <a:r>
              <a:rPr lang="en-US" sz="4000" b="1" i="1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4000" b="1" i="1" dirty="0" smtClean="0">
                <a:latin typeface="Angsana New" pitchFamily="18" charset="-34"/>
                <a:cs typeface="Angsana New" pitchFamily="18" charset="-34"/>
              </a:rPr>
              <a:t>ต้องส่งเสริมให้ทุกคนใช้</a:t>
            </a:r>
            <a:r>
              <a:rPr lang="th-TH" sz="4000" b="1" i="1" dirty="0" err="1" smtClean="0">
                <a:latin typeface="Angsana New" pitchFamily="18" charset="-34"/>
                <a:cs typeface="Angsana New" pitchFamily="18" charset="-34"/>
              </a:rPr>
              <a:t>เทคโนโลยีข</a:t>
            </a:r>
            <a:r>
              <a:rPr lang="th-TH" sz="4000" b="1" i="1" dirty="0" smtClean="0">
                <a:latin typeface="Angsana New" pitchFamily="18" charset="-34"/>
                <a:cs typeface="Angsana New" pitchFamily="18" charset="-34"/>
              </a:rPr>
              <a:t>พื้นฐานได้</a:t>
            </a:r>
            <a:r>
              <a:rPr lang="en-US" sz="4000" b="1" i="1" dirty="0" smtClean="0">
                <a:latin typeface="Angsana New" pitchFamily="18" charset="-34"/>
                <a:cs typeface="Angsana New" pitchFamily="18" charset="-34"/>
              </a:rPr>
              <a:t>“</a:t>
            </a:r>
          </a:p>
          <a:p>
            <a:pPr eaLnBrk="1" hangingPunct="1"/>
            <a:endParaRPr lang="th-TH" sz="4000" b="1" i="1" dirty="0" smtClean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153604" name="Picture 6" descr="women22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4143188"/>
            <a:ext cx="2286000" cy="2241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 descr="sleeping animati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5085443"/>
            <a:ext cx="3124200" cy="1264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457200" y="1600200"/>
            <a:ext cx="8424863" cy="4953000"/>
          </a:xfrm>
          <a:solidFill>
            <a:schemeClr val="accent2"/>
          </a:solidFill>
          <a:ln w="57150">
            <a:solidFill>
              <a:schemeClr val="bg2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th-TH" sz="44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นโยบายเร่งด่วน</a:t>
            </a:r>
          </a:p>
          <a:p>
            <a:pPr marL="971550" lvl="1" indent="-514350" eaLnBrk="1" hangingPunct="1">
              <a:buFontTx/>
              <a:buNone/>
              <a:defRPr/>
            </a:pPr>
            <a:r>
              <a:rPr lang="th-TH" sz="4000" b="1" dirty="0" smtClean="0"/>
              <a:t>1. การเยียวยาฟื้นฟูหลังอุทกภัย</a:t>
            </a:r>
          </a:p>
          <a:p>
            <a:pPr marL="971550" lvl="1" indent="-514350" eaLnBrk="1" hangingPunct="1">
              <a:buFontTx/>
              <a:buNone/>
              <a:defRPr/>
            </a:pPr>
            <a:r>
              <a:rPr lang="th-TH" sz="4000" b="1" dirty="0" smtClean="0"/>
              <a:t>2. การตั้งศูนย์ ฝึกอาชีพชุมชน</a:t>
            </a:r>
          </a:p>
          <a:p>
            <a:pPr marL="971550" lvl="1" indent="-514350" eaLnBrk="1" hangingPunct="1">
              <a:buFontTx/>
              <a:buNone/>
              <a:defRPr/>
            </a:pPr>
            <a:r>
              <a:rPr lang="th-TH" sz="4000" b="1" dirty="0" smtClean="0"/>
              <a:t>3. เร่งรัดการจัดการศึกษานอกระบบตั้งแต่แรกเกิดจนจบการศึกษาขั้นพื้นฐาน</a:t>
            </a:r>
          </a:p>
          <a:p>
            <a:pPr marL="971550" lvl="1" indent="-514350" eaLnBrk="1" hangingPunct="1">
              <a:buFontTx/>
              <a:buNone/>
              <a:defRPr/>
            </a:pPr>
            <a:r>
              <a:rPr lang="th-TH" sz="4000" b="1" dirty="0" smtClean="0"/>
              <a:t>4. เร่งรัดการส่งเสริมการเรียนรู้และพัฒนาการอ่านของประชาชน</a:t>
            </a:r>
            <a:endParaRPr lang="en-US" sz="4000" dirty="0" smtClean="0">
              <a:latin typeface="Tw Cen MT Condensed Extra Bold" pitchFamily="34" charset="0"/>
            </a:endParaRPr>
          </a:p>
        </p:txBody>
      </p:sp>
      <p:pic>
        <p:nvPicPr>
          <p:cNvPr id="44036" name="Picture 6" descr="comp6_e0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1676400"/>
            <a:ext cx="205740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/>
          </p:cNvSpPr>
          <p:nvPr/>
        </p:nvSpPr>
        <p:spPr bwMode="auto">
          <a:xfrm>
            <a:off x="457200" y="304800"/>
            <a:ext cx="8305801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bIns="91440" anchor="b"/>
          <a:lstStyle/>
          <a:p>
            <a:pPr algn="ctr" eaLnBrk="1" hangingPunct="1">
              <a:defRPr/>
            </a:pPr>
            <a:r>
              <a:rPr lang="th-TH" sz="4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  <a:cs typeface="Angsana New" pitchFamily="18" charset="-34"/>
              </a:rPr>
              <a:t>นโยบายและจุดเน้นการดำเนินงาน </a:t>
            </a:r>
          </a:p>
          <a:p>
            <a:pPr algn="ctr" eaLnBrk="1" hangingPunct="1">
              <a:defRPr/>
            </a:pPr>
            <a:r>
              <a:rPr lang="th-TH" sz="4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  <a:cs typeface="Angsana New" pitchFamily="18" charset="-34"/>
              </a:rPr>
              <a:t>สำนักงาน </a:t>
            </a:r>
            <a:r>
              <a:rPr lang="th-TH" sz="4400" dirty="0" err="1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  <a:cs typeface="Angsana New" pitchFamily="18" charset="-34"/>
              </a:rPr>
              <a:t>กศน.</a:t>
            </a:r>
            <a:r>
              <a:rPr lang="th-TH" sz="4400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  <a:cs typeface="Angsana New" pitchFamily="18" charset="-34"/>
              </a:rPr>
              <a:t> ประจำปีงบประมาณ </a:t>
            </a:r>
            <a:r>
              <a:rPr lang="th-TH" sz="4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  <a:cs typeface="Angsana New" pitchFamily="18" charset="-34"/>
              </a:rPr>
              <a:t>2555</a:t>
            </a:r>
            <a:endParaRPr lang="th-TH" sz="4400" dirty="0">
              <a:solidFill>
                <a:srgbClr val="7030A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651" name="Picture 3" descr="wai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352800"/>
            <a:ext cx="20574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5652" name="WordArt 5"/>
          <p:cNvSpPr>
            <a:spLocks noChangeArrowheads="1" noChangeShapeType="1" noTextEdit="1"/>
          </p:cNvSpPr>
          <p:nvPr/>
        </p:nvSpPr>
        <p:spPr bwMode="auto">
          <a:xfrm>
            <a:off x="2590800" y="4114800"/>
            <a:ext cx="59436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th-TH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ngsana New"/>
                <a:cs typeface="Angsana New"/>
              </a:rPr>
              <a:t>ขอให้ทุกท่านโชคดี</a:t>
            </a: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228600" y="838200"/>
            <a:ext cx="868680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h-TH" sz="4000" dirty="0" smtClean="0">
                <a:latin typeface="Verdana" pitchFamily="34" charset="0"/>
                <a:cs typeface="+mj-cs"/>
              </a:rPr>
              <a:t>ขอให้ครูอาสาทุกคนได้เป็นผู้นำเพื่อเป็นพลังในการขับเคลื่อนยุทธศาสตร์ </a:t>
            </a:r>
            <a:r>
              <a:rPr lang="th-TH" sz="4000" dirty="0" err="1" smtClean="0">
                <a:latin typeface="Verdana" pitchFamily="34" charset="0"/>
                <a:cs typeface="+mj-cs"/>
              </a:rPr>
              <a:t>กศน.</a:t>
            </a:r>
            <a:r>
              <a:rPr lang="th-TH" sz="4000" dirty="0" smtClean="0">
                <a:latin typeface="Verdana" pitchFamily="34" charset="0"/>
                <a:cs typeface="+mj-cs"/>
              </a:rPr>
              <a:t> ให้ประสบผลสำเร็จ</a:t>
            </a:r>
            <a:br>
              <a:rPr lang="th-TH" sz="4000" dirty="0" smtClean="0">
                <a:latin typeface="Verdana" pitchFamily="34" charset="0"/>
                <a:cs typeface="+mj-cs"/>
              </a:rPr>
            </a:br>
            <a:r>
              <a:rPr lang="th-TH" sz="4000" dirty="0" smtClean="0">
                <a:latin typeface="Verdana" pitchFamily="34" charset="0"/>
                <a:cs typeface="+mj-cs"/>
              </a:rPr>
              <a:t>“ และเป็นผู้นำที่ได้ได้ทั้งคนและงานโดยไม่เสียหลักการ”</a:t>
            </a:r>
            <a:endParaRPr lang="th-TH" sz="4000" cap="all" dirty="0">
              <a:ln/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cs typeface="+mj-cs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609600" y="1600200"/>
            <a:ext cx="7848600" cy="4695825"/>
          </a:xfrm>
          <a:solidFill>
            <a:schemeClr val="accent2"/>
          </a:solidFill>
          <a:ln w="57150">
            <a:solidFill>
              <a:schemeClr val="bg2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th-TH" sz="40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นโยบายต่อเนื่อง</a:t>
            </a:r>
          </a:p>
          <a:p>
            <a:pPr marL="971550" lvl="1" indent="-514350" eaLnBrk="1" hangingPunct="1">
              <a:buFontTx/>
              <a:buNone/>
              <a:defRPr/>
            </a:pPr>
            <a:r>
              <a:rPr lang="th-TH" sz="3600" b="1" dirty="0" smtClean="0"/>
              <a:t>1. ด้านการศึกษานอกระบบ</a:t>
            </a:r>
          </a:p>
          <a:p>
            <a:pPr marL="971550" lvl="1" indent="-514350" eaLnBrk="1" hangingPunct="1">
              <a:buFontTx/>
              <a:buNone/>
              <a:defRPr/>
            </a:pPr>
            <a:r>
              <a:rPr lang="th-TH" sz="3600" b="1" dirty="0" smtClean="0"/>
              <a:t>2. ด้านการศึกษาตามอัธยาศัย</a:t>
            </a:r>
          </a:p>
          <a:p>
            <a:pPr marL="971550" lvl="1" indent="-514350" eaLnBrk="1" hangingPunct="1">
              <a:buFontTx/>
              <a:buNone/>
              <a:defRPr/>
            </a:pPr>
            <a:r>
              <a:rPr lang="th-TH" sz="3600" b="1" dirty="0" smtClean="0"/>
              <a:t>3. ด้านการส่งเสริมการเรียนรู้ของชุมชน</a:t>
            </a:r>
          </a:p>
          <a:p>
            <a:pPr marL="971550" lvl="1" indent="-514350" eaLnBrk="1" hangingPunct="1">
              <a:buFontTx/>
              <a:buNone/>
              <a:defRPr/>
            </a:pPr>
            <a:r>
              <a:rPr lang="th-TH" sz="3600" b="1" dirty="0" smtClean="0"/>
              <a:t>4. ด้านการสนับสนุนโครงการพิเศษ</a:t>
            </a:r>
          </a:p>
          <a:p>
            <a:pPr marL="971550" lvl="1" indent="-514350" eaLnBrk="1" hangingPunct="1">
              <a:buFontTx/>
              <a:buNone/>
              <a:defRPr/>
            </a:pPr>
            <a:r>
              <a:rPr lang="th-TH" sz="3600" b="1" dirty="0" smtClean="0">
                <a:latin typeface="Tw Cen MT Condensed Extra Bold" pitchFamily="34" charset="0"/>
              </a:rPr>
              <a:t>5. ด้านเทคโนโลยีเพื่อการศึกษา</a:t>
            </a:r>
          </a:p>
          <a:p>
            <a:pPr marL="971550" lvl="1" indent="-514350" eaLnBrk="1" hangingPunct="1">
              <a:buFontTx/>
              <a:buNone/>
              <a:defRPr/>
            </a:pPr>
            <a:r>
              <a:rPr lang="th-TH" sz="3600" b="1" dirty="0" smtClean="0">
                <a:latin typeface="Tw Cen MT Condensed Extra Bold" pitchFamily="34" charset="0"/>
              </a:rPr>
              <a:t>6. ด้านการบริหารจัดการ...</a:t>
            </a:r>
            <a:endParaRPr lang="en-US" sz="3600" dirty="0" smtClean="0">
              <a:latin typeface="Tw Cen MT Condensed Extra Bold" pitchFamily="34" charset="0"/>
            </a:endParaRPr>
          </a:p>
        </p:txBody>
      </p:sp>
      <p:sp>
        <p:nvSpPr>
          <p:cNvPr id="10245" name="Title 1"/>
          <p:cNvSpPr>
            <a:spLocks/>
          </p:cNvSpPr>
          <p:nvPr/>
        </p:nvSpPr>
        <p:spPr bwMode="auto">
          <a:xfrm>
            <a:off x="457200" y="304800"/>
            <a:ext cx="8305801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bIns="91440" anchor="b"/>
          <a:lstStyle/>
          <a:p>
            <a:pPr algn="ctr" eaLnBrk="1" hangingPunct="1">
              <a:defRPr/>
            </a:pPr>
            <a:r>
              <a:rPr lang="th-TH" sz="4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  <a:cs typeface="Angsana New" pitchFamily="18" charset="-34"/>
              </a:rPr>
              <a:t>นโยบายและจุดเน้นการดำเนินงาน </a:t>
            </a:r>
          </a:p>
          <a:p>
            <a:pPr algn="ctr" eaLnBrk="1" hangingPunct="1">
              <a:defRPr/>
            </a:pPr>
            <a:r>
              <a:rPr lang="th-TH" sz="4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  <a:cs typeface="Angsana New" pitchFamily="18" charset="-34"/>
              </a:rPr>
              <a:t>สำนักงาน </a:t>
            </a:r>
            <a:r>
              <a:rPr lang="th-TH" sz="4400" dirty="0" err="1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  <a:cs typeface="Angsana New" pitchFamily="18" charset="-34"/>
              </a:rPr>
              <a:t>กศน.</a:t>
            </a:r>
            <a:r>
              <a:rPr lang="th-TH" sz="4400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  <a:cs typeface="Angsana New" pitchFamily="18" charset="-34"/>
              </a:rPr>
              <a:t> ประจำปีงบประมาณ </a:t>
            </a:r>
            <a:r>
              <a:rPr lang="th-TH" sz="4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  <a:cs typeface="Angsana New" pitchFamily="18" charset="-34"/>
              </a:rPr>
              <a:t>2555</a:t>
            </a:r>
            <a:endParaRPr lang="th-TH" sz="4400" dirty="0">
              <a:solidFill>
                <a:srgbClr val="7030A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44036" name="Picture 6" descr="comp6_e0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1800" y="4267200"/>
            <a:ext cx="205740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0" y="1600200"/>
            <a:ext cx="9144000" cy="4953000"/>
          </a:xfrm>
          <a:solidFill>
            <a:schemeClr val="accent2"/>
          </a:solidFill>
          <a:ln w="57150">
            <a:solidFill>
              <a:schemeClr val="bg2"/>
            </a:solidFill>
          </a:ln>
        </p:spPr>
        <p:txBody>
          <a:bodyPr/>
          <a:lstStyle/>
          <a:p>
            <a:pPr marL="971550" lvl="1" indent="-514350" eaLnBrk="1" hangingPunct="1">
              <a:buFontTx/>
              <a:buNone/>
              <a:defRPr/>
            </a:pPr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1. หมอดิน ให้ </a:t>
            </a:r>
            <a:r>
              <a:rPr lang="th-TH" sz="3600" b="1" dirty="0" err="1" smtClean="0">
                <a:latin typeface="Angsana New" pitchFamily="18" charset="-34"/>
                <a:cs typeface="Angsana New" pitchFamily="18" charset="-34"/>
              </a:rPr>
              <a:t>กศน.</a:t>
            </a:r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ร่วมกับ อาชีวศึกษา ร่วมกันกระจายให้หมอดิน ไปสร้างองค์ความรู้ให้แก่ชุมชนมากขึ้น</a:t>
            </a:r>
          </a:p>
          <a:p>
            <a:pPr marL="971550" lvl="1" indent="-514350" eaLnBrk="1" hangingPunct="1">
              <a:buFontTx/>
              <a:buNone/>
              <a:defRPr/>
            </a:pPr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2. การเรียนการสอนผ่านสื่อทางไกล  ให้ </a:t>
            </a:r>
            <a:r>
              <a:rPr lang="th-TH" sz="3600" b="1" dirty="0" err="1" smtClean="0">
                <a:latin typeface="Angsana New" pitchFamily="18" charset="-34"/>
                <a:cs typeface="Angsana New" pitchFamily="18" charset="-34"/>
              </a:rPr>
              <a:t>กศน.</a:t>
            </a:r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 ช่วยพัฒนา </a:t>
            </a:r>
            <a:r>
              <a:rPr lang="en-US" sz="3600" b="1" dirty="0" smtClean="0">
                <a:latin typeface="Angsana New" pitchFamily="18" charset="-34"/>
                <a:cs typeface="Angsana New" pitchFamily="18" charset="-34"/>
              </a:rPr>
              <a:t>e – Learning </a:t>
            </a:r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ให้เป็นช่องทางการศึกษาให้เกิดความเท่าเทียม</a:t>
            </a:r>
          </a:p>
          <a:p>
            <a:pPr marL="971550" lvl="1" indent="-514350" eaLnBrk="1" hangingPunct="1">
              <a:buFontTx/>
              <a:buNone/>
              <a:defRPr/>
            </a:pPr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3. ให้แต่งตั้งคณะกรรมการส่งเสริมการเรียนรู้ผ่านระบบออนไลน์ เพื่อส่งเสริมการเรียนรู้ทางไกล โดยเฉพาะสถานีโทรทัศน์เพื่อการศึกษา</a:t>
            </a:r>
          </a:p>
          <a:p>
            <a:pPr marL="971550" lvl="1" indent="-514350" eaLnBrk="1" hangingPunct="1">
              <a:buFontTx/>
              <a:buNone/>
              <a:defRPr/>
            </a:pPr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4. การพัฒนาบุคลากร ให้เน้นการพัฒนาครู </a:t>
            </a:r>
            <a:r>
              <a:rPr lang="th-TH" sz="3600" b="1" dirty="0" err="1" smtClean="0">
                <a:latin typeface="Angsana New" pitchFamily="18" charset="-34"/>
                <a:cs typeface="Angsana New" pitchFamily="18" charset="-34"/>
              </a:rPr>
              <a:t>กศน.</a:t>
            </a:r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 แบบ</a:t>
            </a:r>
          </a:p>
          <a:p>
            <a:pPr marL="971550" lvl="1" indent="-514350" eaLnBrk="1" hangingPunct="1">
              <a:buFontTx/>
              <a:buNone/>
              <a:defRPr/>
            </a:pPr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    เฉพาะเจาะจง ในสาขาวิชาต่างๆ ตามความต้องการ</a:t>
            </a:r>
            <a:endParaRPr lang="en-US" sz="3600" dirty="0" smtClean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44036" name="Picture 6" descr="comp6_e0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67600" y="5105400"/>
            <a:ext cx="1496291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/>
          </p:cNvSpPr>
          <p:nvPr/>
        </p:nvSpPr>
        <p:spPr bwMode="auto">
          <a:xfrm>
            <a:off x="533400" y="152400"/>
            <a:ext cx="8153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bIns="91440" anchor="b"/>
          <a:lstStyle/>
          <a:p>
            <a:pPr eaLnBrk="1" hangingPunct="1">
              <a:defRPr/>
            </a:pPr>
            <a:r>
              <a:rPr lang="th-TH" sz="4800" dirty="0" smtClean="0">
                <a:solidFill>
                  <a:schemeClr val="accent2">
                    <a:lumMod val="50000"/>
                  </a:schemeClr>
                </a:solidFill>
                <a:latin typeface="Angsana New" pitchFamily="18" charset="-34"/>
                <a:cs typeface="Angsana New" pitchFamily="18" charset="-34"/>
              </a:rPr>
              <a:t>โครงการที่ได้รับมอบหมายให้ดำเนินการเพิ่มเติม</a:t>
            </a:r>
            <a:endParaRPr lang="th-TH" sz="4800" dirty="0">
              <a:solidFill>
                <a:schemeClr val="accent2">
                  <a:lumMod val="50000"/>
                </a:schemeClr>
              </a:solidFill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Thème Offic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Thème Offic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Thème Offic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การออกแบบเริ่มต้น">
  <a:themeElements>
    <a:clrScheme name="การออกแบบเริ่มต้น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การออกแบบเริ่มต้น">
      <a:majorFont>
        <a:latin typeface="Arial"/>
        <a:ea typeface=""/>
        <a:cs typeface="Angsana New"/>
      </a:majorFont>
      <a:minorFont>
        <a:latin typeface="Arial"/>
        <a:ea typeface=""/>
        <a:cs typeface="Angsana New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การออกแบบเริ่มต้น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การออกแบบเริ่มต้น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การออกแบบเริ่มต้น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การออกแบบเริ่มต้น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การออกแบบเริ่มต้น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การออกแบบเริ่มต้น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การออกแบบเริ่มต้น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การออกแบบเริ่มต้น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การออกแบบเริ่มต้น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การออกแบบเริ่มต้น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การออกแบบเริ่มต้น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การออกแบบเริ่มต้น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default">
  <a:themeElements>
    <a:clrScheme name="default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default">
      <a:majorFont>
        <a:latin typeface="Garamond"/>
        <a:ea typeface=""/>
        <a:cs typeface="Angsana New"/>
      </a:majorFont>
      <a:minorFont>
        <a:latin typeface="Verdana"/>
        <a:ea typeface=""/>
        <a:cs typeface="Angsana New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default">
  <a:themeElements>
    <a:clrScheme name="2_default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2_default">
      <a:majorFont>
        <a:latin typeface="Garamond"/>
        <a:ea typeface=""/>
        <a:cs typeface="Angsana New"/>
      </a:majorFont>
      <a:minorFont>
        <a:latin typeface="Verdana"/>
        <a:ea typeface=""/>
        <a:cs typeface="Angsana New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Angsana New"/>
      </a:majorFont>
      <a:minorFont>
        <a:latin typeface="Arial"/>
        <a:ea typeface=""/>
        <a:cs typeface="Angsana New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Proposal">
  <a:themeElements>
    <a:clrScheme name="Proposal 8">
      <a:dk1>
        <a:srgbClr val="000000"/>
      </a:dk1>
      <a:lt1>
        <a:srgbClr val="FFFFFF"/>
      </a:lt1>
      <a:dk2>
        <a:srgbClr val="8C0039"/>
      </a:dk2>
      <a:lt2>
        <a:srgbClr val="660066"/>
      </a:lt2>
      <a:accent1>
        <a:srgbClr val="C58BF9"/>
      </a:accent1>
      <a:accent2>
        <a:srgbClr val="9966FF"/>
      </a:accent2>
      <a:accent3>
        <a:srgbClr val="FFFFFF"/>
      </a:accent3>
      <a:accent4>
        <a:srgbClr val="000000"/>
      </a:accent4>
      <a:accent5>
        <a:srgbClr val="DFC4FB"/>
      </a:accent5>
      <a:accent6>
        <a:srgbClr val="8A5CE7"/>
      </a:accent6>
      <a:hlink>
        <a:srgbClr val="E4005C"/>
      </a:hlink>
      <a:folHlink>
        <a:srgbClr val="C36C03"/>
      </a:folHlink>
    </a:clrScheme>
    <a:fontScheme name="Proposal">
      <a:majorFont>
        <a:latin typeface="Arial"/>
        <a:ea typeface=""/>
        <a:cs typeface="Angsana New"/>
      </a:majorFont>
      <a:minorFont>
        <a:latin typeface="Arial"/>
        <a:ea typeface=""/>
        <a:cs typeface="Angsana New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posal 1">
        <a:dk1>
          <a:srgbClr val="777777"/>
        </a:dk1>
        <a:lt1>
          <a:srgbClr val="FFFFFF"/>
        </a:lt1>
        <a:dk2>
          <a:srgbClr val="333333"/>
        </a:dk2>
        <a:lt2>
          <a:srgbClr val="FFF4C3"/>
        </a:lt2>
        <a:accent1>
          <a:srgbClr val="C892FA"/>
        </a:accent1>
        <a:accent2>
          <a:srgbClr val="9966FF"/>
        </a:accent2>
        <a:accent3>
          <a:srgbClr val="ADADAD"/>
        </a:accent3>
        <a:accent4>
          <a:srgbClr val="DADADA"/>
        </a:accent4>
        <a:accent5>
          <a:srgbClr val="E0C7FC"/>
        </a:accent5>
        <a:accent6>
          <a:srgbClr val="8A5CE7"/>
        </a:accent6>
        <a:hlink>
          <a:srgbClr val="E4005C"/>
        </a:hlink>
        <a:folHlink>
          <a:srgbClr val="DC7A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posal 2">
        <a:dk1>
          <a:srgbClr val="1C1C1C"/>
        </a:dk1>
        <a:lt1>
          <a:srgbClr val="FFFFFF"/>
        </a:lt1>
        <a:dk2>
          <a:srgbClr val="5F5F5F"/>
        </a:dk2>
        <a:lt2>
          <a:srgbClr val="FFFFCC"/>
        </a:lt2>
        <a:accent1>
          <a:srgbClr val="4A5B64"/>
        </a:accent1>
        <a:accent2>
          <a:srgbClr val="AF9387"/>
        </a:accent2>
        <a:accent3>
          <a:srgbClr val="B6B6B6"/>
        </a:accent3>
        <a:accent4>
          <a:srgbClr val="DADADA"/>
        </a:accent4>
        <a:accent5>
          <a:srgbClr val="B1B5B8"/>
        </a:accent5>
        <a:accent6>
          <a:srgbClr val="9E857A"/>
        </a:accent6>
        <a:hlink>
          <a:srgbClr val="F3C43F"/>
        </a:hlink>
        <a:folHlink>
          <a:srgbClr val="66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posal 3">
        <a:dk1>
          <a:srgbClr val="4D4D4D"/>
        </a:dk1>
        <a:lt1>
          <a:srgbClr val="FFFFFF"/>
        </a:lt1>
        <a:dk2>
          <a:srgbClr val="666699"/>
        </a:dk2>
        <a:lt2>
          <a:srgbClr val="FFFFCC"/>
        </a:lt2>
        <a:accent1>
          <a:srgbClr val="8D8DB3"/>
        </a:accent1>
        <a:accent2>
          <a:srgbClr val="7A25D7"/>
        </a:accent2>
        <a:accent3>
          <a:srgbClr val="B8B8CA"/>
        </a:accent3>
        <a:accent4>
          <a:srgbClr val="DADADA"/>
        </a:accent4>
        <a:accent5>
          <a:srgbClr val="C5C5D6"/>
        </a:accent5>
        <a:accent6>
          <a:srgbClr val="6E20C3"/>
        </a:accent6>
        <a:hlink>
          <a:srgbClr val="66CCFF"/>
        </a:hlink>
        <a:folHlink>
          <a:srgbClr val="3333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posal 4">
        <a:dk1>
          <a:srgbClr val="10187C"/>
        </a:dk1>
        <a:lt1>
          <a:srgbClr val="F8F8F8"/>
        </a:lt1>
        <a:dk2>
          <a:srgbClr val="538DC7"/>
        </a:dk2>
        <a:lt2>
          <a:srgbClr val="CCECFF"/>
        </a:lt2>
        <a:accent1>
          <a:srgbClr val="879EC7"/>
        </a:accent1>
        <a:accent2>
          <a:srgbClr val="461B8B"/>
        </a:accent2>
        <a:accent3>
          <a:srgbClr val="B3C5E0"/>
        </a:accent3>
        <a:accent4>
          <a:srgbClr val="D4D4D4"/>
        </a:accent4>
        <a:accent5>
          <a:srgbClr val="C3CCE0"/>
        </a:accent5>
        <a:accent6>
          <a:srgbClr val="3F177D"/>
        </a:accent6>
        <a:hlink>
          <a:srgbClr val="0000FF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posal 5">
        <a:dk1>
          <a:srgbClr val="002F2E"/>
        </a:dk1>
        <a:lt1>
          <a:srgbClr val="FFFFFF"/>
        </a:lt1>
        <a:dk2>
          <a:srgbClr val="008080"/>
        </a:dk2>
        <a:lt2>
          <a:srgbClr val="FFFFCC"/>
        </a:lt2>
        <a:accent1>
          <a:srgbClr val="0E6A52"/>
        </a:accent1>
        <a:accent2>
          <a:srgbClr val="3553A7"/>
        </a:accent2>
        <a:accent3>
          <a:srgbClr val="AAC0C0"/>
        </a:accent3>
        <a:accent4>
          <a:srgbClr val="DADADA"/>
        </a:accent4>
        <a:accent5>
          <a:srgbClr val="AAB9B3"/>
        </a:accent5>
        <a:accent6>
          <a:srgbClr val="2F4A97"/>
        </a:accent6>
        <a:hlink>
          <a:srgbClr val="1ACE9F"/>
        </a:hlink>
        <a:folHlink>
          <a:srgbClr val="B5B5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posal 6">
        <a:dk1>
          <a:srgbClr val="000000"/>
        </a:dk1>
        <a:lt1>
          <a:srgbClr val="E3FFFF"/>
        </a:lt1>
        <a:dk2>
          <a:srgbClr val="4400A8"/>
        </a:dk2>
        <a:lt2>
          <a:srgbClr val="005452"/>
        </a:lt2>
        <a:accent1>
          <a:srgbClr val="92CAC9"/>
        </a:accent1>
        <a:accent2>
          <a:srgbClr val="009999"/>
        </a:accent2>
        <a:accent3>
          <a:srgbClr val="EFFFFF"/>
        </a:accent3>
        <a:accent4>
          <a:srgbClr val="000000"/>
        </a:accent4>
        <a:accent5>
          <a:srgbClr val="C7E1E1"/>
        </a:accent5>
        <a:accent6>
          <a:srgbClr val="008A8A"/>
        </a:accent6>
        <a:hlink>
          <a:srgbClr val="187C16"/>
        </a:hlink>
        <a:folHlink>
          <a:srgbClr val="66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posal 7">
        <a:dk1>
          <a:srgbClr val="000000"/>
        </a:dk1>
        <a:lt1>
          <a:srgbClr val="CCFF99"/>
        </a:lt1>
        <a:dk2>
          <a:srgbClr val="CC99FF"/>
        </a:dk2>
        <a:lt2>
          <a:srgbClr val="1B3600"/>
        </a:lt2>
        <a:accent1>
          <a:srgbClr val="009900"/>
        </a:accent1>
        <a:accent2>
          <a:srgbClr val="B7CA02"/>
        </a:accent2>
        <a:accent3>
          <a:srgbClr val="E2FFCA"/>
        </a:accent3>
        <a:accent4>
          <a:srgbClr val="000000"/>
        </a:accent4>
        <a:accent5>
          <a:srgbClr val="AACAAA"/>
        </a:accent5>
        <a:accent6>
          <a:srgbClr val="A6B702"/>
        </a:accent6>
        <a:hlink>
          <a:srgbClr val="FFCC0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posal 8">
        <a:dk1>
          <a:srgbClr val="000000"/>
        </a:dk1>
        <a:lt1>
          <a:srgbClr val="FFFFFF"/>
        </a:lt1>
        <a:dk2>
          <a:srgbClr val="8C0039"/>
        </a:dk2>
        <a:lt2>
          <a:srgbClr val="660066"/>
        </a:lt2>
        <a:accent1>
          <a:srgbClr val="C58BF9"/>
        </a:accent1>
        <a:accent2>
          <a:srgbClr val="9966FF"/>
        </a:accent2>
        <a:accent3>
          <a:srgbClr val="FFFFFF"/>
        </a:accent3>
        <a:accent4>
          <a:srgbClr val="000000"/>
        </a:accent4>
        <a:accent5>
          <a:srgbClr val="DFC4FB"/>
        </a:accent5>
        <a:accent6>
          <a:srgbClr val="8A5CE7"/>
        </a:accent6>
        <a:hlink>
          <a:srgbClr val="E4005C"/>
        </a:hlink>
        <a:folHlink>
          <a:srgbClr val="C36C0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Radial">
  <a:themeElements>
    <a:clrScheme name="Radial 1">
      <a:dk1>
        <a:srgbClr val="000000"/>
      </a:dk1>
      <a:lt1>
        <a:srgbClr val="FFFFFF"/>
      </a:lt1>
      <a:dk2>
        <a:srgbClr val="FFFFFF"/>
      </a:dk2>
      <a:lt2>
        <a:srgbClr val="669999"/>
      </a:lt2>
      <a:accent1>
        <a:srgbClr val="99CCFF"/>
      </a:accent1>
      <a:accent2>
        <a:srgbClr val="9999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8A8AE7"/>
      </a:accent6>
      <a:hlink>
        <a:srgbClr val="996666"/>
      </a:hlink>
      <a:folHlink>
        <a:srgbClr val="6666CC"/>
      </a:folHlink>
    </a:clrScheme>
    <a:fontScheme name="Radial">
      <a:majorFont>
        <a:latin typeface="Arial"/>
        <a:ea typeface=""/>
        <a:cs typeface="Angsana New"/>
      </a:majorFont>
      <a:minorFont>
        <a:latin typeface="Arial"/>
        <a:ea typeface=""/>
        <a:cs typeface="Angsana New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Radial 1">
        <a:dk1>
          <a:srgbClr val="000000"/>
        </a:dk1>
        <a:lt1>
          <a:srgbClr val="FFFFFF"/>
        </a:lt1>
        <a:dk2>
          <a:srgbClr val="FFFFFF"/>
        </a:dk2>
        <a:lt2>
          <a:srgbClr val="669999"/>
        </a:lt2>
        <a:accent1>
          <a:srgbClr val="99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8A8AE7"/>
        </a:accent6>
        <a:hlink>
          <a:srgbClr val="996666"/>
        </a:hlink>
        <a:folHlink>
          <a:srgbClr val="66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dial 2">
        <a:dk1>
          <a:srgbClr val="000000"/>
        </a:dk1>
        <a:lt1>
          <a:srgbClr val="FFFFFF"/>
        </a:lt1>
        <a:dk2>
          <a:srgbClr val="FFFFFF"/>
        </a:dk2>
        <a:lt2>
          <a:srgbClr val="817F3F"/>
        </a:lt2>
        <a:accent1>
          <a:srgbClr val="FFCC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8A00"/>
        </a:accent6>
        <a:hlink>
          <a:srgbClr val="996666"/>
        </a:hlink>
        <a:folHlink>
          <a:srgbClr val="C9450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dial 3">
        <a:dk1>
          <a:srgbClr val="CC6600"/>
        </a:dk1>
        <a:lt1>
          <a:srgbClr val="FFFFFF"/>
        </a:lt1>
        <a:dk2>
          <a:srgbClr val="800000"/>
        </a:dk2>
        <a:lt2>
          <a:srgbClr val="FFFFFF"/>
        </a:lt2>
        <a:accent1>
          <a:srgbClr val="FF6600"/>
        </a:accent1>
        <a:accent2>
          <a:srgbClr val="33CCCC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2DB9B9"/>
        </a:accent6>
        <a:hlink>
          <a:srgbClr val="99FF33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4">
        <a:dk1>
          <a:srgbClr val="993300"/>
        </a:dk1>
        <a:lt1>
          <a:srgbClr val="FFFFFF"/>
        </a:lt1>
        <a:dk2>
          <a:srgbClr val="431A01"/>
        </a:dk2>
        <a:lt2>
          <a:srgbClr val="FFFFFF"/>
        </a:lt2>
        <a:accent1>
          <a:srgbClr val="FFCC00"/>
        </a:accent1>
        <a:accent2>
          <a:srgbClr val="FF9966"/>
        </a:accent2>
        <a:accent3>
          <a:srgbClr val="B0ABAA"/>
        </a:accent3>
        <a:accent4>
          <a:srgbClr val="DADADA"/>
        </a:accent4>
        <a:accent5>
          <a:srgbClr val="FFE2AA"/>
        </a:accent5>
        <a:accent6>
          <a:srgbClr val="E78A5C"/>
        </a:accent6>
        <a:hlink>
          <a:srgbClr val="FF66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5">
        <a:dk1>
          <a:srgbClr val="75878B"/>
        </a:dk1>
        <a:lt1>
          <a:srgbClr val="FFFFFF"/>
        </a:lt1>
        <a:dk2>
          <a:srgbClr val="260000"/>
        </a:dk2>
        <a:lt2>
          <a:srgbClr val="FFFFFF"/>
        </a:lt2>
        <a:accent1>
          <a:srgbClr val="0099CC"/>
        </a:accent1>
        <a:accent2>
          <a:srgbClr val="FF3300"/>
        </a:accent2>
        <a:accent3>
          <a:srgbClr val="ACAAAA"/>
        </a:accent3>
        <a:accent4>
          <a:srgbClr val="DADADA"/>
        </a:accent4>
        <a:accent5>
          <a:srgbClr val="AACAE2"/>
        </a:accent5>
        <a:accent6>
          <a:srgbClr val="E72D00"/>
        </a:accent6>
        <a:hlink>
          <a:srgbClr val="FFCC00"/>
        </a:hlink>
        <a:folHlink>
          <a:srgbClr val="CC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6">
        <a:dk1>
          <a:srgbClr val="666699"/>
        </a:dk1>
        <a:lt1>
          <a:srgbClr val="FFFFFF"/>
        </a:lt1>
        <a:dk2>
          <a:srgbClr val="000000"/>
        </a:dk2>
        <a:lt2>
          <a:srgbClr val="FFFFFF"/>
        </a:lt2>
        <a:accent1>
          <a:srgbClr val="9966FF"/>
        </a:accent1>
        <a:accent2>
          <a:srgbClr val="99CCFF"/>
        </a:accent2>
        <a:accent3>
          <a:srgbClr val="AAAAAA"/>
        </a:accent3>
        <a:accent4>
          <a:srgbClr val="DADADA"/>
        </a:accent4>
        <a:accent5>
          <a:srgbClr val="CAB8FF"/>
        </a:accent5>
        <a:accent6>
          <a:srgbClr val="8AB9E7"/>
        </a:accent6>
        <a:hlink>
          <a:srgbClr val="FFFFCC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7">
        <a:dk1>
          <a:srgbClr val="666699"/>
        </a:dk1>
        <a:lt1>
          <a:srgbClr val="FFFFFF"/>
        </a:lt1>
        <a:dk2>
          <a:srgbClr val="2A2A40"/>
        </a:dk2>
        <a:lt2>
          <a:srgbClr val="FFFFFF"/>
        </a:lt2>
        <a:accent1>
          <a:srgbClr val="006699"/>
        </a:accent1>
        <a:accent2>
          <a:srgbClr val="CC9900"/>
        </a:accent2>
        <a:accent3>
          <a:srgbClr val="ACACAF"/>
        </a:accent3>
        <a:accent4>
          <a:srgbClr val="DADADA"/>
        </a:accent4>
        <a:accent5>
          <a:srgbClr val="AAB8CA"/>
        </a:accent5>
        <a:accent6>
          <a:srgbClr val="B98A00"/>
        </a:accent6>
        <a:hlink>
          <a:srgbClr val="CC6600"/>
        </a:hlink>
        <a:folHlink>
          <a:srgbClr val="6C94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8">
        <a:dk1>
          <a:srgbClr val="BECBD8"/>
        </a:dk1>
        <a:lt1>
          <a:srgbClr val="FFFFFF"/>
        </a:lt1>
        <a:dk2>
          <a:srgbClr val="2B335B"/>
        </a:dk2>
        <a:lt2>
          <a:srgbClr val="FFFFFF"/>
        </a:lt2>
        <a:accent1>
          <a:srgbClr val="0099CC"/>
        </a:accent1>
        <a:accent2>
          <a:srgbClr val="B5DBE3"/>
        </a:accent2>
        <a:accent3>
          <a:srgbClr val="ACADB5"/>
        </a:accent3>
        <a:accent4>
          <a:srgbClr val="DADADA"/>
        </a:accent4>
        <a:accent5>
          <a:srgbClr val="AACAE2"/>
        </a:accent5>
        <a:accent6>
          <a:srgbClr val="A4C6CE"/>
        </a:accent6>
        <a:hlink>
          <a:srgbClr val="FFCC00"/>
        </a:hlink>
        <a:folHlink>
          <a:srgbClr val="58648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9">
        <a:dk1>
          <a:srgbClr val="3333FF"/>
        </a:dk1>
        <a:lt1>
          <a:srgbClr val="FFFFFF"/>
        </a:lt1>
        <a:dk2>
          <a:srgbClr val="000099"/>
        </a:dk2>
        <a:lt2>
          <a:srgbClr val="FFFFFF"/>
        </a:lt2>
        <a:accent1>
          <a:srgbClr val="339966"/>
        </a:accent1>
        <a:accent2>
          <a:srgbClr val="9999FF"/>
        </a:accent2>
        <a:accent3>
          <a:srgbClr val="AAAACA"/>
        </a:accent3>
        <a:accent4>
          <a:srgbClr val="DADADA"/>
        </a:accent4>
        <a:accent5>
          <a:srgbClr val="ADCAB8"/>
        </a:accent5>
        <a:accent6>
          <a:srgbClr val="8A8AE7"/>
        </a:accent6>
        <a:hlink>
          <a:srgbClr val="FFFF99"/>
        </a:hlink>
        <a:folHlink>
          <a:srgbClr val="17A0D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10">
        <a:dk1>
          <a:srgbClr val="808000"/>
        </a:dk1>
        <a:lt1>
          <a:srgbClr val="FFFFFF"/>
        </a:lt1>
        <a:dk2>
          <a:srgbClr val="354418"/>
        </a:dk2>
        <a:lt2>
          <a:srgbClr val="FFFFFF"/>
        </a:lt2>
        <a:accent1>
          <a:srgbClr val="60897C"/>
        </a:accent1>
        <a:accent2>
          <a:srgbClr val="99CC00"/>
        </a:accent2>
        <a:accent3>
          <a:srgbClr val="AEB0AB"/>
        </a:accent3>
        <a:accent4>
          <a:srgbClr val="DADADA"/>
        </a:accent4>
        <a:accent5>
          <a:srgbClr val="B6C4BF"/>
        </a:accent5>
        <a:accent6>
          <a:srgbClr val="8AB900"/>
        </a:accent6>
        <a:hlink>
          <a:srgbClr val="CCCC00"/>
        </a:hlink>
        <a:folHlink>
          <a:srgbClr val="66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1202</TotalTime>
  <Words>2624</Words>
  <Application>Microsoft Office PowerPoint</Application>
  <PresentationFormat>On-screen Show (4:3)</PresentationFormat>
  <Paragraphs>375</Paragraphs>
  <Slides>70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70</vt:i4>
      </vt:variant>
    </vt:vector>
  </HeadingPairs>
  <TitlesOfParts>
    <vt:vector size="77" baseType="lpstr">
      <vt:lpstr>Thème Office</vt:lpstr>
      <vt:lpstr>การออกแบบเริ่มต้น</vt:lpstr>
      <vt:lpstr>default</vt:lpstr>
      <vt:lpstr>2_default</vt:lpstr>
      <vt:lpstr>Edge</vt:lpstr>
      <vt:lpstr>Proposal</vt:lpstr>
      <vt:lpstr>Radial</vt:lpstr>
      <vt:lpstr>การขับเคลื่อนยุทธศาสตร์ กศน.</vt:lpstr>
      <vt:lpstr>นโยบายและจุดเน้นการดำเนินงาน สำนักงาน กศน. ปีงบประมาณ พ.ศ.2555</vt:lpstr>
      <vt:lpstr> นโยบายของ รมว.กระทรวงศึกษาธิการ (ศ. ดร.สุชาติ ธาดาธำรงเวช )</vt:lpstr>
      <vt:lpstr>กระทรวงศึกษาธิการได้ กำหนดประเด็นยุทธศาสตร์ ด้านการศึกษาไว้ดังนี้</vt:lpstr>
      <vt:lpstr>กระทรวงศึกษาธิการได้ กำหนดประเด็นยุทธศาสตร์ ด้านการศึกษาไว้ดังนี้  (ต่อ) </vt:lpstr>
      <vt:lpstr>นโยบายสำนักงาน กศน. ประจำปีงบประมาณ 2555</vt:lpstr>
      <vt:lpstr>Slide 7</vt:lpstr>
      <vt:lpstr>Slide 8</vt:lpstr>
      <vt:lpstr>Slide 9</vt:lpstr>
      <vt:lpstr>Slide 10</vt:lpstr>
      <vt:lpstr>พลังขับเคลื่อนยุทธศาสตร์</vt:lpstr>
      <vt:lpstr>กิจกรรมสำคัญในการขับเคลื่อนยุทธศาสตร์</vt:lpstr>
      <vt:lpstr>การสร้างความเข้าใจในนโยบาย</vt:lpstr>
      <vt:lpstr>การกำหนดยุทธศาสตร์</vt:lpstr>
      <vt:lpstr>การจัดหา/จัดสรรทรัพยากร</vt:lpstr>
      <vt:lpstr>การมอบหมาย/สั่งการ/ดำเนินงาน</vt:lpstr>
      <vt:lpstr>ปัจจัยที่มีผลต่อการปฏิบัติตามนโยบาย  เพื่อขับเคลื่อนยุทธศาสตร์</vt:lpstr>
      <vt:lpstr>Slide 18</vt:lpstr>
      <vt:lpstr>การกำกับติดตาม/ประเมินผล</vt:lpstr>
      <vt:lpstr>การตรวจสอบวงจรนโยบาย</vt:lpstr>
      <vt:lpstr>วัตถุประสงค์ของการตรวจสอบ</vt:lpstr>
      <vt:lpstr>ผลของการตรวจสอบนโยบาย</vt:lpstr>
      <vt:lpstr>ข้อสังเกตส่งท้าย</vt:lpstr>
      <vt:lpstr>Slide 24</vt:lpstr>
      <vt:lpstr>Slide 25</vt:lpstr>
      <vt:lpstr>Slide 26</vt:lpstr>
      <vt:lpstr>คุณลักษณะที่ผู้นำควรจะมี</vt:lpstr>
      <vt:lpstr>Slide 28</vt:lpstr>
      <vt:lpstr>Slide 29</vt:lpstr>
      <vt:lpstr>คุณลักษณะของผู้นำที่มีภูมิธรรม</vt:lpstr>
      <vt:lpstr>คุณลักษณะของผู้นำที่มีภูมิธรรม (ต่อ)</vt:lpstr>
      <vt:lpstr>คุณธรรม – จริยธรรมของผู้นำ และความคาดหวังของสังคมไทย</vt:lpstr>
      <vt:lpstr>คุณธรรมและจริยธรรมต่อตนเอง (ครองตน)</vt:lpstr>
      <vt:lpstr>ผู้นำควรมีคุณธรรมของผู้บริหาร  </vt:lpstr>
      <vt:lpstr>Slide 35</vt:lpstr>
      <vt:lpstr>คุณลักษณะของผู้นำยุคใหม่</vt:lpstr>
      <vt:lpstr>กลยุทธ์  7 ประการ  ของผู้นำยุคใหม่</vt:lpstr>
      <vt:lpstr>ผู้นำที่ดี  ควร</vt:lpstr>
      <vt:lpstr>ลักษณะผู้นำที่พึงปรารถนาในสังคมไทย</vt:lpstr>
      <vt:lpstr>ลักษณะผู้นำที่ไม่พึงปรารถนาในสังคมไทย</vt:lpstr>
      <vt:lpstr>พฤติกรรมที่ไม่สมควรดำรงอยู่ในตัวของผู้นำ  คือ</vt:lpstr>
      <vt:lpstr>Slide 42</vt:lpstr>
      <vt:lpstr>เตือนใจนักบริหาร</vt:lpstr>
      <vt:lpstr>ความสำเร็จต้องอาศัย</vt:lpstr>
      <vt:lpstr>ข้อคิดในการพูด</vt:lpstr>
      <vt:lpstr>Slide 46</vt:lpstr>
      <vt:lpstr>สิ่งที่ควรเรียนรู้และปฏิบัติ</vt:lpstr>
      <vt:lpstr>Slide 48</vt:lpstr>
      <vt:lpstr>Slide 49</vt:lpstr>
      <vt:lpstr>Slide 50</vt:lpstr>
      <vt:lpstr>Slide 51</vt:lpstr>
      <vt:lpstr>2. ทำงานโดยมุ่งเน้นผลงาน สร้างผลงาน สร้าง     โอกาสก่อน ลงชิงชัยเข้าสู่ตำแหน่ง  </vt:lpstr>
      <vt:lpstr>ข้อคิดเพิ่มเติม</vt:lpstr>
      <vt:lpstr>3. ผู้นำจะต้องมีอารมณ์ขัน</vt:lpstr>
      <vt:lpstr>    4. ผู้นำจะต้องละอารมณ์โกรธ</vt:lpstr>
      <vt:lpstr>5. ผู้นำจะต้องไว้ใจเพื่อนร่วมงาน / ผู้ใต้บังคับบัญชา     รวมทั้งยกย่องเชิดชูเกียรติ  อย่างเหมาะสม  </vt:lpstr>
      <vt:lpstr>6. ผู้นำต้องเป็นผู้มีความสามารถในการประสานความ     ร่วมมือ และระดมความร่วมมือจากทุกภาคส่วนได้</vt:lpstr>
      <vt:lpstr>7. ผู้นำจะต้องส่งเสริม สนับสนุนการทำงานเป็นทีม      มีแผนในการทำงาน เน้นการมีส่วนร่วมคิด ร่วมทำ      ร่วมรับผลสำเร็จ และล้มเหลวในการทำงาน</vt:lpstr>
      <vt:lpstr>  8.  ผู้บริหารจะต้องกำกับ ติดตาม ประเมินผลและ      ปรับปรุงงานอย่างเป็นระบบและต่อเนื่อง                            วงจรเดมมิ่ง PDCA </vt:lpstr>
      <vt:lpstr>9. ผู้นำจะต้องทำงานโดยยึดหลัก มนุษยสัมพันธ์      ให้เกิดความสามัคคีรักใคร่ กับเพื่อนร่วมงาน</vt:lpstr>
      <vt:lpstr>10.   ผู้นำจะต้องประชาสัมพันธ์การดำเนินงานอยู่เป็นนิจ           เพื่อให้เกิดความเข้าใจต่อภาพลักษณ์ขององค์กร</vt:lpstr>
      <vt:lpstr>โฆษณาประชาสัมพันธ์  สร้างสรรค์ภาพลักษณ์ </vt:lpstr>
      <vt:lpstr>Slide 63</vt:lpstr>
      <vt:lpstr>11. ผู้บริหารจะต้องติดตามนโยบายของ        กระทรวงศึกษาธิการและ สำนักงาน กศน.        อยู่ตลอดเวลาเพื่อนำไปสู่การปฏิบัติอย่างจริงจัง</vt:lpstr>
      <vt:lpstr>12. ผู้นำทางวิชาการต้องพัฒนาตนเองอย่างต่อเนื่อง</vt:lpstr>
      <vt:lpstr>Slide 66</vt:lpstr>
      <vt:lpstr>13. สร้างความชอบธรรมบนพื้นฐานคุณธรรม       และกฎหมาย</vt:lpstr>
      <vt:lpstr>14. ฝึกทักษะใหม่ จัดการความรู้ จัดการความคิด </vt:lpstr>
      <vt:lpstr>15. เพิ่มประสิทธิภาพได้ เมื่อใช้เทคโนโลยี</vt:lpstr>
      <vt:lpstr>Slide 70</vt:lpstr>
    </vt:vector>
  </TitlesOfParts>
  <Company>OrgHome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นโยบายรัฐบาลและกระทรวงศึกษาธิการ</dc:title>
  <dc:creator>FullNameHere</dc:creator>
  <cp:lastModifiedBy>rattaket</cp:lastModifiedBy>
  <cp:revision>213</cp:revision>
  <dcterms:created xsi:type="dcterms:W3CDTF">2010-04-21T12:48:07Z</dcterms:created>
  <dcterms:modified xsi:type="dcterms:W3CDTF">2012-05-14T16:50:50Z</dcterms:modified>
</cp:coreProperties>
</file>