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6"/>
  </p:notesMasterIdLst>
  <p:sldIdLst>
    <p:sldId id="333" r:id="rId2"/>
    <p:sldId id="344" r:id="rId3"/>
    <p:sldId id="362" r:id="rId4"/>
    <p:sldId id="273" r:id="rId5"/>
    <p:sldId id="274" r:id="rId6"/>
    <p:sldId id="260" r:id="rId7"/>
    <p:sldId id="275" r:id="rId8"/>
    <p:sldId id="299" r:id="rId9"/>
    <p:sldId id="276" r:id="rId10"/>
    <p:sldId id="277" r:id="rId11"/>
    <p:sldId id="354" r:id="rId12"/>
    <p:sldId id="350" r:id="rId13"/>
    <p:sldId id="351" r:id="rId14"/>
    <p:sldId id="355" r:id="rId15"/>
    <p:sldId id="353" r:id="rId16"/>
    <p:sldId id="360" r:id="rId17"/>
    <p:sldId id="359" r:id="rId18"/>
    <p:sldId id="358" r:id="rId19"/>
    <p:sldId id="361" r:id="rId20"/>
    <p:sldId id="366" r:id="rId21"/>
    <p:sldId id="365" r:id="rId22"/>
    <p:sldId id="367" r:id="rId23"/>
    <p:sldId id="363" r:id="rId24"/>
    <p:sldId id="368" r:id="rId2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28A44-D068-46FB-8983-CC3ACD13BE62}" type="datetimeFigureOut">
              <a:rPr lang="th-TH" smtClean="0"/>
              <a:pPr/>
              <a:t>11/05/55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F5C37-C6E6-4CD3-8DED-E9EB8EE5E892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646E-DB5D-4694-9906-1851F70A8ED1}" type="datetimeFigureOut">
              <a:rPr lang="th-TH" smtClean="0"/>
              <a:pPr/>
              <a:t>11/05/55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CACB-D143-4F9B-B81B-6D05FB59FF2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646E-DB5D-4694-9906-1851F70A8ED1}" type="datetimeFigureOut">
              <a:rPr lang="th-TH" smtClean="0"/>
              <a:pPr/>
              <a:t>11/05/55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CACB-D143-4F9B-B81B-6D05FB59FF2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646E-DB5D-4694-9906-1851F70A8ED1}" type="datetimeFigureOut">
              <a:rPr lang="th-TH" smtClean="0"/>
              <a:pPr/>
              <a:t>11/05/55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CACB-D143-4F9B-B81B-6D05FB59FF2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646E-DB5D-4694-9906-1851F70A8ED1}" type="datetimeFigureOut">
              <a:rPr lang="th-TH" smtClean="0"/>
              <a:pPr/>
              <a:t>11/05/55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CACB-D143-4F9B-B81B-6D05FB59FF2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646E-DB5D-4694-9906-1851F70A8ED1}" type="datetimeFigureOut">
              <a:rPr lang="th-TH" smtClean="0"/>
              <a:pPr/>
              <a:t>11/05/55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CACB-D143-4F9B-B81B-6D05FB59FF2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646E-DB5D-4694-9906-1851F70A8ED1}" type="datetimeFigureOut">
              <a:rPr lang="th-TH" smtClean="0"/>
              <a:pPr/>
              <a:t>11/05/55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CACB-D143-4F9B-B81B-6D05FB59FF2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646E-DB5D-4694-9906-1851F70A8ED1}" type="datetimeFigureOut">
              <a:rPr lang="th-TH" smtClean="0"/>
              <a:pPr/>
              <a:t>11/05/55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CACB-D143-4F9B-B81B-6D05FB59FF2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646E-DB5D-4694-9906-1851F70A8ED1}" type="datetimeFigureOut">
              <a:rPr lang="th-TH" smtClean="0"/>
              <a:pPr/>
              <a:t>11/05/55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CACB-D143-4F9B-B81B-6D05FB59FF2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646E-DB5D-4694-9906-1851F70A8ED1}" type="datetimeFigureOut">
              <a:rPr lang="th-TH" smtClean="0"/>
              <a:pPr/>
              <a:t>11/05/55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CACB-D143-4F9B-B81B-6D05FB59FF2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646E-DB5D-4694-9906-1851F70A8ED1}" type="datetimeFigureOut">
              <a:rPr lang="th-TH" smtClean="0"/>
              <a:pPr/>
              <a:t>11/05/55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7CACB-D143-4F9B-B81B-6D05FB59FF2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646E-DB5D-4694-9906-1851F70A8ED1}" type="datetimeFigureOut">
              <a:rPr lang="th-TH" smtClean="0"/>
              <a:pPr/>
              <a:t>11/05/55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547CACB-D143-4F9B-B81B-6D05FB59FF2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E6646E-DB5D-4694-9906-1851F70A8ED1}" type="datetimeFigureOut">
              <a:rPr lang="th-TH" smtClean="0"/>
              <a:pPr/>
              <a:t>11/05/55</a:t>
            </a:fld>
            <a:endParaRPr lang="th-T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47CACB-D143-4F9B-B81B-6D05FB59FF28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604" y="1928802"/>
            <a:ext cx="6572296" cy="2643206"/>
          </a:xfrm>
        </p:spPr>
        <p:txBody>
          <a:bodyPr>
            <a:normAutofit/>
          </a:bodyPr>
          <a:lstStyle/>
          <a:p>
            <a:pPr marL="514350" indent="-514350" algn="l"/>
            <a:r>
              <a:rPr lang="en-US" sz="48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48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กระทรวงศึกษาธิการกับการเตรียมความพร้อมสู่ประชาคมอาเซียน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728" y="1643050"/>
            <a:ext cx="67151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นโยบายที่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 5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  </a:t>
            </a:r>
            <a:r>
              <a:rPr lang="th-TH" sz="40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การพัฒนาเยาวชน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เพื่อเป็นทรัพยากรสำคัญในการก้าวสู่ประชาคมอาเซียน </a:t>
            </a:r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598003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ระดับการศึกษาขั้นพื้นฐาน</a:t>
            </a:r>
            <a:endParaRPr lang="th-TH" sz="4800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rPr>
              <a:t>  </a:t>
            </a:r>
          </a:p>
        </p:txBody>
      </p:sp>
      <p:pic>
        <p:nvPicPr>
          <p:cNvPr id="2050" name="Picture 2" descr="C:\Documents and Settings\Administrator\Desktop\ว่าง 1\asean2\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637" y="428605"/>
            <a:ext cx="8752081" cy="5975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rPr>
              <a:t>  </a:t>
            </a:r>
          </a:p>
        </p:txBody>
      </p:sp>
      <p:pic>
        <p:nvPicPr>
          <p:cNvPr id="63490" name="Picture 2" descr="C:\Documents and Settings\Administrator\Desktop\ว่าง 1\asean2\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323" y="714356"/>
            <a:ext cx="8832833" cy="5627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598003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ระดับอาชีวศึกษา</a:t>
            </a:r>
            <a:endParaRPr lang="th-TH" sz="4800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071546"/>
            <a:ext cx="75724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1. พัฒนาหลักสูตรฐานสมรรถนะ ให้สอดคล้องกับคุณวุฒิวิชาชีพอาเซียน เพื่อรองรับการเคลื่อนตัวของแรงงานฝีมือ</a:t>
            </a:r>
          </a:p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2. พัฒนาขีดความสามารถด้านภาษาอังกฤษให้นักศึกษาอาชีวะ</a:t>
            </a:r>
          </a:p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3. เตรียมการเปิดหลักสูตรนานาชาติและหลักสูตร 2 ภาษา (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English Program)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เพื่อรองรับประชาคมอาเซียน</a:t>
            </a:r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598003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ระดับอุดมศึกษา</a:t>
            </a:r>
            <a:endParaRPr lang="th-TH" sz="4800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285860"/>
            <a:ext cx="7143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1. องค์กรระหว่างประเทศ</a:t>
            </a:r>
          </a:p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      -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AUN (ASEAN University Network)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ซึ่งประเทศไทยเป็น</a:t>
            </a:r>
            <a:r>
              <a:rPr lang="th-TH" sz="4000" dirty="0" err="1" smtClean="0">
                <a:latin typeface="Angsana New" pitchFamily="18" charset="-34"/>
                <a:cs typeface="Angsana New" pitchFamily="18" charset="-34"/>
              </a:rPr>
              <a:t>สํานักงาน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เลขาธิการ</a:t>
            </a:r>
          </a:p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      -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SEAMEO RIHED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โครงการแลกเปลี่ยนนักศึกษาและการถ่ายโอนหน่วย</a:t>
            </a:r>
            <a:r>
              <a:rPr lang="th-TH" sz="4000" dirty="0" err="1" smtClean="0">
                <a:latin typeface="Angsana New" pitchFamily="18" charset="-34"/>
                <a:cs typeface="Angsana New" pitchFamily="18" charset="-34"/>
              </a:rPr>
              <a:t>กิต</a:t>
            </a:r>
            <a:endParaRPr lang="th-TH" sz="40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      -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 SEAMEO SPAFA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แลกเปลี่ยนด้านโบราณคดีและศิลปวัฒนธรรม</a:t>
            </a:r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214984"/>
            <a:ext cx="75009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2. มหาวิทยาลัยจัดตั้งศูนย์เกี่ยวกับ 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ASEAN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อาทิ </a:t>
            </a:r>
          </a:p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      - มหาวิทยาลัยธรกิจบัณฑิตย์ เปิดศูนย์เตรียมความพร้อมสู่ประชาคมอาเซียน</a:t>
            </a:r>
          </a:p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      - จุฬาลงกรณ์มหาวิทยาลัย เปิดศูนย์อาเซียนศึกษา</a:t>
            </a:r>
          </a:p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      </a:t>
            </a:r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116157"/>
            <a:ext cx="70009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    - มหาวิทยาลัยราช</a:t>
            </a:r>
            <a:r>
              <a:rPr lang="th-TH" sz="4000" dirty="0" err="1" smtClean="0">
                <a:latin typeface="Angsana New" pitchFamily="18" charset="-34"/>
                <a:cs typeface="Angsana New" pitchFamily="18" charset="-34"/>
              </a:rPr>
              <a:t>ภัฎ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อุดรธานี เปิดศูนย์การศึกษาเพื่อประชาคมอาเซียนร่วมมือกับโรงเรียนและร่วมมือกับประเทศเพื่อนบ้าน</a:t>
            </a:r>
          </a:p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    - มหาวิทยาลัยมหิดล จัดตั้งสถาบันพัฒนาการสาธารณสุขอาเซียน</a:t>
            </a:r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Desktop\ว่าง 1\asean2\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3" y="180975"/>
            <a:ext cx="8677275" cy="649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1643050"/>
            <a:ext cx="78581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ผลการศึกษาและข้อสังเกต</a:t>
            </a:r>
          </a:p>
          <a:p>
            <a:pPr algn="ctr"/>
            <a:r>
              <a:rPr lang="th-TH" sz="48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ของคณะอนุกรรมาธิการพิจารณา</a:t>
            </a:r>
          </a:p>
          <a:p>
            <a:pPr algn="ctr"/>
            <a:r>
              <a:rPr lang="th-TH" sz="48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และติดตามความพร้อมด้านการศึกษา</a:t>
            </a:r>
          </a:p>
          <a:p>
            <a:pPr algn="ctr"/>
            <a:r>
              <a:rPr lang="th-TH" sz="48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สู่ประชาคมอาเซียน วุฒิสภา</a:t>
            </a:r>
            <a:endParaRPr lang="th-TH" sz="4800" b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1473347"/>
            <a:ext cx="76438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. การ</a:t>
            </a:r>
            <a:r>
              <a:rPr lang="th-TH" sz="4000" dirty="0" err="1" smtClean="0">
                <a:latin typeface="Angsana New" pitchFamily="18" charset="-34"/>
                <a:cs typeface="Angsana New" pitchFamily="18" charset="-34"/>
              </a:rPr>
              <a:t>ดําเนินงาน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ที่ผ่านมามีโครงการที่ดีหลายโครงการ แต่ยังมี</a:t>
            </a:r>
            <a:r>
              <a:rPr lang="th-TH" sz="40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ไม่เพียงพอและไม่ครอบคลุมทุกพื้นที่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การตื่นตัวของมหาวิทยาลัยต่างๆ ยัง</a:t>
            </a:r>
            <a:r>
              <a:rPr lang="th-TH" sz="4000" dirty="0" err="1" smtClean="0">
                <a:latin typeface="Angsana New" pitchFamily="18" charset="-34"/>
                <a:cs typeface="Angsana New" pitchFamily="18" charset="-34"/>
              </a:rPr>
              <a:t>จํากัด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. ในการเตรียมความพร้อมทางด้านภาษาโดยเฉพาะอย่างยิ่ง</a:t>
            </a:r>
            <a:r>
              <a:rPr lang="th-TH" sz="40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ภาษาอังกฤษ ขาดแคลนครูที่มีความรู้และความสามารถ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1000108"/>
            <a:ext cx="764386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sz="40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การเปิดภาคการศึกษาของประเทศไทย มีความแตกต่างจากประเทศอื่นๆ ในอาเซียน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 จะส่งผลต่อกิจกรรมการแลกเปลี่ยนนักเรียนและนักศึกษาหรือการเข้าศึกษาต่อในมหาวิทยาลัย </a:t>
            </a:r>
          </a:p>
          <a:p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. หน่วยงานของรัฐได้มีการ</a:t>
            </a:r>
            <a:r>
              <a:rPr lang="th-TH" sz="4000" dirty="0" err="1" smtClean="0">
                <a:latin typeface="Angsana New" pitchFamily="18" charset="-34"/>
                <a:cs typeface="Angsana New" pitchFamily="18" charset="-34"/>
              </a:rPr>
              <a:t>จัดทํา</a:t>
            </a:r>
            <a:r>
              <a:rPr lang="th-TH" sz="40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แผนการ</a:t>
            </a:r>
            <a:r>
              <a:rPr lang="th-TH" sz="4000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ดําเนินงาน</a:t>
            </a:r>
            <a:r>
              <a:rPr lang="th-TH" sz="40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เพื่อเตรียมความพร้อมต่างๆ เพื่อเข้าสู่ประชาคมอาเซียน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 แต่มีข้อสังเกตว่า </a:t>
            </a:r>
            <a:r>
              <a:rPr lang="th-TH" sz="40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4000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นําไปสู่</a:t>
            </a:r>
            <a:r>
              <a:rPr lang="th-TH" sz="40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การปฏิบัติยังมีน้อย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สาเหตุส่วนหนึ่งเป็นเพราะขาดงบประมาณในการ</a:t>
            </a:r>
            <a:r>
              <a:rPr lang="th-TH" sz="4000" dirty="0" err="1" smtClean="0">
                <a:latin typeface="Angsana New" pitchFamily="18" charset="-34"/>
                <a:cs typeface="Angsana New" pitchFamily="18" charset="-34"/>
              </a:rPr>
              <a:t>ดําเนินงาน</a:t>
            </a:r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2976" y="1099497"/>
            <a:ext cx="7143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5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sz="40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ขาดการ</a:t>
            </a:r>
            <a:r>
              <a:rPr lang="th-TH" sz="4000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ทํางาน</a:t>
            </a:r>
            <a:r>
              <a:rPr lang="th-TH" sz="40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แบบ</a:t>
            </a:r>
            <a:r>
              <a:rPr lang="th-TH" sz="4000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บูรณา</a:t>
            </a:r>
            <a:r>
              <a:rPr lang="th-TH" sz="40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การ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ทั้งในระดับกระทรวง กรม และ</a:t>
            </a:r>
            <a:r>
              <a:rPr lang="th-TH" sz="4000" dirty="0" err="1" smtClean="0">
                <a:latin typeface="Angsana New" pitchFamily="18" charset="-34"/>
                <a:cs typeface="Angsana New" pitchFamily="18" charset="-34"/>
              </a:rPr>
              <a:t>สํานัก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ต่าง ๆ ยังมีการ</a:t>
            </a:r>
            <a:r>
              <a:rPr lang="th-TH" sz="4000" dirty="0" err="1" smtClean="0">
                <a:latin typeface="Angsana New" pitchFamily="18" charset="-34"/>
                <a:cs typeface="Angsana New" pitchFamily="18" charset="-34"/>
              </a:rPr>
              <a:t>ดําเนินงาน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ในลักษณะต่างคนต่าง</a:t>
            </a:r>
            <a:r>
              <a:rPr lang="th-TH" sz="4000" dirty="0" err="1" smtClean="0">
                <a:latin typeface="Angsana New" pitchFamily="18" charset="-34"/>
                <a:cs typeface="Angsana New" pitchFamily="18" charset="-34"/>
              </a:rPr>
              <a:t>ทํา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 ขาดความร่วมมือ</a:t>
            </a:r>
          </a:p>
          <a:p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6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sz="40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การรับรู้ของประชาชนในระดับต่างๆ ยังอยู่ใน</a:t>
            </a:r>
            <a:r>
              <a:rPr lang="th-TH" sz="4000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วงจํากัด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 โดยเฉพาะประชาชนที่อาศัย อยู่ในต่างจังหวัด เนื่องจากสื่อประชาสัมพันธ์ของรัฐที่มีอยู่ในปัจจุบันไม่ทั่วถึงและครอบคลุม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2976" y="1055448"/>
            <a:ext cx="7143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7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. ประชาชนของประเทศไทยยัง</a:t>
            </a:r>
            <a:r>
              <a:rPr lang="th-TH" sz="40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มีทัศนคติที่ไม่ถูกต้องเกี่ยวกับประชาคมอาเซียน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เช่น คนไทยไม่สนใจเรียนรู้และไม่นิยมที่จะศึกษาต่อในประเทศกลุ่มสมาชิก เนื่องจากมีทัศนคติว่า หลายๆ ประเทศในกลุ่มอาเซียนเป็นประเทศที่มีความเจริญน้อยกว่าประเทศไทย  </a:t>
            </a:r>
          </a:p>
          <a:p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8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. </a:t>
            </a:r>
            <a:r>
              <a:rPr lang="th-TH" sz="40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ให้</a:t>
            </a:r>
            <a:r>
              <a:rPr lang="th-TH" sz="4000" dirty="0" err="1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ความสําคัญ</a:t>
            </a:r>
            <a:r>
              <a:rPr lang="th-TH" sz="40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ต่อเสาเศรษฐกิจของอาเซียนมากกว่า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เสาประชาคมการเมืองและความมั่นคง</a:t>
            </a:r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ngsana New" pitchFamily="18" charset="-34"/>
              </a:rPr>
              <a:t>  </a:t>
            </a:r>
          </a:p>
        </p:txBody>
      </p:sp>
      <p:pic>
        <p:nvPicPr>
          <p:cNvPr id="61442" name="Picture 2" descr="C:\Documents and Settings\Administrator\Desktop\ว่าง 1\asean2\19.jpg"/>
          <p:cNvPicPr>
            <a:picLocks noChangeAspect="1" noChangeArrowheads="1"/>
          </p:cNvPicPr>
          <p:nvPr/>
        </p:nvPicPr>
        <p:blipFill>
          <a:blip r:embed="rId2"/>
          <a:srcRect l="1032" t="1087" b="3261"/>
          <a:stretch>
            <a:fillRect/>
          </a:stretch>
        </p:blipFill>
        <p:spPr bwMode="auto">
          <a:xfrm>
            <a:off x="160703" y="285728"/>
            <a:ext cx="8840453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1026367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นโยบายกระทรวงศึกษาธิการกับ</a:t>
            </a:r>
            <a:r>
              <a:rPr lang="en-US" sz="4800" b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 ASEAN</a:t>
            </a:r>
            <a:endParaRPr lang="th-TH" sz="4800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074" name="Picture 2" descr="http://www.ptscl.com/newspaper/2551/march/p10_clip_image005.jpg"/>
          <p:cNvPicPr>
            <a:picLocks noChangeAspect="1" noChangeArrowheads="1"/>
          </p:cNvPicPr>
          <p:nvPr/>
        </p:nvPicPr>
        <p:blipFill>
          <a:blip r:embed="rId2"/>
          <a:srcRect b="15510"/>
          <a:stretch>
            <a:fillRect/>
          </a:stretch>
        </p:blipFill>
        <p:spPr bwMode="auto">
          <a:xfrm>
            <a:off x="1928794" y="2357430"/>
            <a:ext cx="5357850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4414" y="1428736"/>
            <a:ext cx="72866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นโยบายที่ 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40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การเผยแพร่ความรู้ ข้อมูลข่าวสารและเจตคติที่ดีเกี่ยวกับอาเซียน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 เพื่อสร้างความตระหนักและเตรียมความพร้อมของครู อาจารย์ และบุคลากรทางการศึกษา นักเรียน นักศึกษา และประชาชน เพื่อก้าวสู่ประชาคมอาเซียน ภายในปี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 2558 </a:t>
            </a:r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57224" y="1126886"/>
            <a:ext cx="79296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นโยบายที่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 2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  </a:t>
            </a:r>
            <a:r>
              <a:rPr lang="th-TH" sz="40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การพัฒนาศักยภาพของนักเรียน นักศึกษา และประชาชนให้มีทักษะที่เหมาะสม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เพื่อเตรียมความพร้อมในการก้าวสู่ประชาคมอาเซียน เช่น ความรู้</a:t>
            </a:r>
            <a:r>
              <a:rPr lang="th-TH" sz="40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ภาษาอังกฤษ ภาษาเพื่อนบ้าน เทคโนโลยีสารสนเทศ ทักษะและความชำนาญการ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ที่สอดคล้องกับการปรับตัวและเปลี่ยนแปลงทางอุตสาหกรรมและการเพิ่มโอกาสในการหางานทำของประชาชนรวมทั้งการพิจารณาแผนผลิตกำลังคน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 </a:t>
            </a:r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5852" y="1170935"/>
            <a:ext cx="692948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นโยบายที่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 3 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 </a:t>
            </a:r>
            <a:r>
              <a:rPr lang="th-TH" sz="40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การพัฒนามาตรฐานการศึกษา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เพื่อส่งเสริมการหมุนเวียนของนักศึกษา ครู และอาจารย์ในอาเซียน รวมทั้งเพื่อให้มีการยอมรับในคุณสมบัติทางวิชาการร่วมกันในอาเซียน </a:t>
            </a:r>
            <a:r>
              <a:rPr lang="th-TH" sz="40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การส่งเสริมความร่วมมือระหว่างสถาบันการศึกษาต่าง ๆ และการแลกเปลี่ยนเยาวชน การพัฒนาระบบการศึกษาทางไกล</a:t>
            </a:r>
            <a:endParaRPr lang="th-TH" sz="4000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290" y="1286422"/>
            <a:ext cx="69294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ซึ่งช่วยสนับสนุน</a:t>
            </a:r>
            <a:r>
              <a:rPr lang="th-TH" sz="40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การศึกษาตลอดชีวิต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การส่งเสริมและปรับปรุงการศึกษาด้านอาชีวศึกษาและการฝึกอบรมทางอาชีพทั้งในขั้นต้นและขั้นต่อเนื่อง ตลอดจน</a:t>
            </a:r>
            <a:r>
              <a:rPr lang="th-TH" sz="40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ส่งเสริมและเพิ่มพูนความร่วมมือระหว่างสถาบันการศึกษา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ของประเทศสมาชิกของอาเซียน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 </a:t>
            </a:r>
            <a:endParaRPr lang="th-TH" sz="40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1538" y="1285860"/>
            <a:ext cx="74295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นโยบายที่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 4</a:t>
            </a:r>
            <a:r>
              <a:rPr lang="en-US" sz="4000" dirty="0" smtClean="0">
                <a:latin typeface="Angsana New" pitchFamily="18" charset="-34"/>
                <a:cs typeface="Angsana New" pitchFamily="18" charset="-34"/>
              </a:rPr>
              <a:t>  </a:t>
            </a:r>
            <a:r>
              <a:rPr lang="th-TH" sz="40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การเตรียมความพร้อมเพื่อเปิดเสรีการศึกษาในอาเซียน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เพื่อรองรับการก้าวสู่ประชาคมเศรษฐกิจอาเซียน ประกอบด้วย </a:t>
            </a:r>
            <a:r>
              <a:rPr lang="th-TH" sz="40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การจัดทำความตกลงยอมรับร่วมด้านการศึกษา 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การพัฒนาความสามารถ ประสบการณ์ในสาขาวิชาชีพสำคัญต่าง ๆ เพื่อรองรับ</a:t>
            </a:r>
            <a:r>
              <a:rPr lang="th-TH" sz="40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การเปิดเสรีการศึกษา</a:t>
            </a:r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ควบคู่กับ</a:t>
            </a:r>
            <a:r>
              <a:rPr lang="th-TH" sz="4000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การเปิดเสรีด้านการเคลื่อนย้ายแรงงาน</a:t>
            </a:r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ngsana New" pitchFamily="18" charset="-34"/>
                <a:cs typeface="Angsana New" pitchFamily="18" charset="-34"/>
              </a:rPr>
              <a:t> </a:t>
            </a:r>
            <a:endParaRPr lang="th-TH" sz="4000" dirty="0">
              <a:solidFill>
                <a:schemeClr val="accent4">
                  <a:lumMod val="60000"/>
                  <a:lumOff val="40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773</TotalTime>
  <Words>533</Words>
  <Application>Microsoft Office PowerPoint</Application>
  <PresentationFormat>On-screen Show (4:3)</PresentationFormat>
  <Paragraphs>39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ASEAN</dc:title>
  <dc:creator>HomeUser</dc:creator>
  <cp:lastModifiedBy>rattaket</cp:lastModifiedBy>
  <cp:revision>242</cp:revision>
  <dcterms:created xsi:type="dcterms:W3CDTF">2011-09-05T13:52:08Z</dcterms:created>
  <dcterms:modified xsi:type="dcterms:W3CDTF">2012-05-11T15:09:43Z</dcterms:modified>
</cp:coreProperties>
</file>