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1" r:id="rId3"/>
    <p:sldId id="262" r:id="rId4"/>
    <p:sldId id="259" r:id="rId5"/>
    <p:sldId id="260" r:id="rId6"/>
    <p:sldId id="263" r:id="rId7"/>
    <p:sldId id="264" r:id="rId8"/>
    <p:sldId id="274" r:id="rId9"/>
    <p:sldId id="275" r:id="rId10"/>
    <p:sldId id="276" r:id="rId11"/>
    <p:sldId id="273" r:id="rId12"/>
    <p:sldId id="265" r:id="rId13"/>
    <p:sldId id="270" r:id="rId14"/>
    <p:sldId id="271" r:id="rId15"/>
    <p:sldId id="272" r:id="rId16"/>
    <p:sldId id="266" r:id="rId17"/>
    <p:sldId id="267" r:id="rId18"/>
    <p:sldId id="268" r:id="rId19"/>
    <p:sldId id="269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946BEA-280A-42AD-8C9B-FA78B538DFD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C439F9-AAA2-487B-A635-0B63798AC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392362"/>
          </a:xfrm>
        </p:spPr>
        <p:txBody>
          <a:bodyPr/>
          <a:lstStyle/>
          <a:p>
            <a:r>
              <a:rPr lang="th-TH" b="1" dirty="0" smtClean="0">
                <a:solidFill>
                  <a:srgbClr val="FFC000"/>
                </a:solidFill>
              </a:rPr>
              <a:t>กลยุทย์การวางแผนเพื่อพัฒนาคุณภาพผู้เรียน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8" y="1600200"/>
            <a:ext cx="7467600" cy="4525963"/>
          </a:xfrm>
        </p:spPr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th-TH" dirty="0" smtClean="0"/>
          </a:p>
          <a:p>
            <a:pPr algn="r">
              <a:buNone/>
            </a:pPr>
            <a:endParaRPr lang="th-TH" dirty="0" smtClean="0"/>
          </a:p>
          <a:p>
            <a:pPr algn="r">
              <a:buNone/>
            </a:pP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26</a:t>
            </a:r>
            <a:r>
              <a:rPr lang="en-US" sz="4000" b="1" dirty="0" smtClean="0"/>
              <a:t> </a:t>
            </a:r>
            <a:r>
              <a:rPr lang="th-TH" sz="4000" b="1" dirty="0" smtClean="0"/>
              <a:t>เมษายน 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2555</a:t>
            </a:r>
            <a:endParaRPr lang="th-TH" sz="4000" b="1" dirty="0" smtClean="0">
              <a:latin typeface="Cordia New" pitchFamily="34" charset="-34"/>
              <a:cs typeface="Cordia New" pitchFamily="34" charset="-34"/>
            </a:endParaRPr>
          </a:p>
          <a:p>
            <a:pPr algn="r">
              <a:buNone/>
            </a:pPr>
            <a:r>
              <a:rPr lang="th-TH" sz="3600" dirty="0" smtClean="0">
                <a:solidFill>
                  <a:srgbClr val="00B050"/>
                </a:solidFill>
              </a:rPr>
              <a:t>ดร.ปาน  กิมปี</a:t>
            </a:r>
            <a:endParaRPr lang="en-US" sz="36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FFFF00"/>
                </a:solidFill>
              </a:rPr>
              <a:t>กระบวนการวิจัยและพัฒนา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dirty="0" smtClean="0"/>
              <a:t>๑. อาศัยวงจรการพัฒนางานคุณภาพของ </a:t>
            </a:r>
            <a:r>
              <a:rPr lang="en-US" sz="2800" dirty="0" smtClean="0"/>
              <a:t>Edwards Deming</a:t>
            </a:r>
          </a:p>
          <a:p>
            <a:pPr>
              <a:buNone/>
            </a:pPr>
            <a:r>
              <a:rPr lang="en-US" sz="2800" dirty="0" smtClean="0"/>
              <a:t>        PDCA</a:t>
            </a:r>
          </a:p>
          <a:p>
            <a:pPr>
              <a:buNone/>
            </a:pPr>
            <a:r>
              <a:rPr lang="th-TH" sz="4000" dirty="0" smtClean="0"/>
              <a:t>๒. ใช้กระบวนการ</a:t>
            </a:r>
            <a:r>
              <a:rPr lang="th-TH" sz="3200" dirty="0" smtClean="0"/>
              <a:t> </a:t>
            </a:r>
            <a:r>
              <a:rPr lang="en-US" sz="3200" dirty="0" smtClean="0"/>
              <a:t>ADDIE</a:t>
            </a:r>
          </a:p>
          <a:p>
            <a:pPr>
              <a:buNone/>
            </a:pPr>
            <a:r>
              <a:rPr lang="en-US" sz="3200" dirty="0" smtClean="0"/>
              <a:t>   A:Analysis</a:t>
            </a:r>
          </a:p>
          <a:p>
            <a:pPr>
              <a:buNone/>
            </a:pPr>
            <a:r>
              <a:rPr lang="en-US" sz="3200" dirty="0" smtClean="0"/>
              <a:t>   D:Design</a:t>
            </a:r>
          </a:p>
          <a:p>
            <a:pPr>
              <a:buNone/>
            </a:pPr>
            <a:r>
              <a:rPr lang="en-US" sz="3200" dirty="0" smtClean="0"/>
              <a:t>   D:Develop</a:t>
            </a:r>
          </a:p>
          <a:p>
            <a:pPr>
              <a:buNone/>
            </a:pPr>
            <a:r>
              <a:rPr lang="en-US" sz="3200" dirty="0" smtClean="0"/>
              <a:t>    I: Implement</a:t>
            </a:r>
          </a:p>
          <a:p>
            <a:pPr>
              <a:buNone/>
            </a:pPr>
            <a:r>
              <a:rPr lang="en-US" sz="3200" dirty="0" smtClean="0"/>
              <a:t>   E: Evaluation</a:t>
            </a:r>
            <a:endParaRPr lang="th-TH" sz="3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h-TH" sz="4400" dirty="0" smtClean="0"/>
              <a:t>การวิจัยและพัฒนากระบวนการจัดการเรียนรู้</a:t>
            </a:r>
          </a:p>
          <a:p>
            <a:pPr algn="ctr">
              <a:buNone/>
            </a:pPr>
            <a:r>
              <a:rPr lang="th-TH" sz="4400" dirty="0" smtClean="0"/>
              <a:t>การบริหารความเสี่ยงขงกลุ่มพัฒนาอาชีพ</a:t>
            </a:r>
          </a:p>
          <a:p>
            <a:pPr algn="ctr">
              <a:buNone/>
            </a:pPr>
            <a:endParaRPr lang="th-TH" sz="4400" dirty="0" smtClean="0"/>
          </a:p>
          <a:p>
            <a:pPr algn="ctr">
              <a:buNone/>
            </a:pPr>
            <a:r>
              <a:rPr lang="th-TH" sz="4400" dirty="0" smtClean="0"/>
              <a:t>กุลธิดา  รัตนโกศล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2762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/>
              <a:t>รายงานการวิจัยและพัฒนากระบวนการจัด</a:t>
            </a:r>
            <a:br>
              <a:rPr lang="th-TH" b="1" dirty="0" smtClean="0"/>
            </a:br>
            <a:r>
              <a:rPr lang="th-TH" b="1" dirty="0" smtClean="0"/>
              <a:t>การเรียนรู้การบริหารความเสี่ยงของกลุ่มพัฒนาอาชีพ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  </a:t>
            </a:r>
            <a:r>
              <a:rPr lang="th-TH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วัตถุประสงค์การวิจัย</a:t>
            </a:r>
          </a:p>
          <a:p>
            <a:pPr>
              <a:buNone/>
            </a:pPr>
            <a:r>
              <a:rPr lang="th-TH" sz="4000" dirty="0" smtClean="0"/>
              <a:t>  ๑. เพื่อพัฒนากระบวนการจัดการเรียนรู้การบริหารความเสี่ยง</a:t>
            </a:r>
          </a:p>
          <a:p>
            <a:pPr>
              <a:buNone/>
            </a:pPr>
            <a:r>
              <a:rPr lang="th-TH" sz="4000" dirty="0" smtClean="0"/>
              <a:t>     ที่เหมาะสมกับกลุ่มพัฒนาอาชีพ</a:t>
            </a:r>
          </a:p>
          <a:p>
            <a:pPr>
              <a:buNone/>
            </a:pPr>
            <a:r>
              <a:rPr lang="th-TH" sz="4000" dirty="0" smtClean="0"/>
              <a:t>  ๒. เพื่อนำกระบวนการจัดการเรียนรู้การบริหาความเสี่ยงไปทดลองใช้</a:t>
            </a:r>
          </a:p>
          <a:p>
            <a:pPr>
              <a:buNone/>
            </a:pPr>
            <a:r>
              <a:rPr lang="th-TH" sz="4000" dirty="0" smtClean="0"/>
              <a:t>     กับกลุ่มพัฒนาอาชีพ</a:t>
            </a:r>
          </a:p>
          <a:p>
            <a:pPr>
              <a:buNone/>
            </a:pPr>
            <a:r>
              <a:rPr lang="th-TH" sz="4000" dirty="0" smtClean="0"/>
              <a:t>  ๓. เพื่อประเมินคุณภาพกระบวนการจัดการเรียนรู้การบริหารความเสี่ยง</a:t>
            </a:r>
          </a:p>
          <a:p>
            <a:pPr>
              <a:buNone/>
            </a:pPr>
            <a:r>
              <a:rPr lang="th-TH" sz="4000" dirty="0" smtClean="0"/>
              <a:t>     ของกลุ่มพัฒนาอาชีพ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  ระเบียบวิธวิจัย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การวิจัยและพัฒนา (</a:t>
            </a:r>
            <a:r>
              <a:rPr lang="th-TH" sz="3200" dirty="0" smtClean="0"/>
              <a:t> </a:t>
            </a:r>
            <a:r>
              <a:rPr lang="en-US" sz="3200" dirty="0" smtClean="0"/>
              <a:t>Research and Development </a:t>
            </a:r>
            <a:r>
              <a:rPr lang="th-TH" sz="4000" dirty="0" smtClean="0"/>
              <a:t>)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th-TH" dirty="0" smtClean="0"/>
              <a:t>ขั้นตอนการวิจัย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000" dirty="0" smtClean="0"/>
              <a:t>๑. การออกแบบกระบวนการจัดการเรียนรู้การบริหารความ</a:t>
            </a:r>
          </a:p>
          <a:p>
            <a:pPr>
              <a:buNone/>
            </a:pPr>
            <a:r>
              <a:rPr lang="th-TH" sz="4000" dirty="0" smtClean="0"/>
              <a:t>       ของกลุ่มพัฒนาอาชีพ</a:t>
            </a:r>
          </a:p>
          <a:p>
            <a:pPr>
              <a:buNone/>
            </a:pPr>
            <a:r>
              <a:rPr lang="th-TH" sz="4000" dirty="0" smtClean="0"/>
              <a:t>๒. การศึกษาความเป็นไปได้ (ประชุมปฏิบัติการ)</a:t>
            </a:r>
          </a:p>
          <a:p>
            <a:pPr>
              <a:buNone/>
            </a:pPr>
            <a:r>
              <a:rPr lang="th-TH" sz="4000" dirty="0" smtClean="0"/>
              <a:t>๓. การทดลองใช้และพัฒนากระบวนการจัดการเรียนรู้</a:t>
            </a:r>
          </a:p>
          <a:p>
            <a:pPr>
              <a:buNone/>
            </a:pPr>
            <a:r>
              <a:rPr lang="th-TH" sz="4000" dirty="0" smtClean="0"/>
              <a:t>    (วงจร </a:t>
            </a:r>
            <a:r>
              <a:rPr lang="en-US" sz="4000" dirty="0" smtClean="0"/>
              <a:t>P-D-C-A</a:t>
            </a:r>
            <a:r>
              <a:rPr lang="th-TH" sz="4000" dirty="0" smtClean="0"/>
              <a:t>)</a:t>
            </a:r>
            <a:endParaRPr lang="en-US" sz="4000" dirty="0" smtClean="0"/>
          </a:p>
          <a:p>
            <a:pPr>
              <a:buNone/>
            </a:pPr>
            <a:r>
              <a:rPr lang="th-TH" sz="4000" dirty="0" smtClean="0"/>
              <a:t>๔. การประเมินคุณภาพ</a:t>
            </a:r>
          </a:p>
          <a:p>
            <a:pPr>
              <a:buNone/>
            </a:pPr>
            <a:r>
              <a:rPr lang="th-TH" sz="4000" dirty="0" smtClean="0"/>
              <a:t>    (ประเมินการเรียนรู้ของผู้เรียน</a:t>
            </a:r>
          </a:p>
          <a:p>
            <a:pPr>
              <a:buNone/>
            </a:pPr>
            <a:r>
              <a:rPr lang="th-TH" sz="4000" dirty="0" smtClean="0"/>
              <a:t>      ประเมินผลการจัดกิจกรรมดโยใช้ การสนทนากลุ่ม)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ขั้นตอนการวิจัย(ต่อ)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dirty="0" smtClean="0"/>
              <a:t>๕. การเผยแพร่และขยายผล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h-TH" sz="4400" dirty="0" smtClean="0"/>
              <a:t>การพัฒนากระบวนการจัดการเรียนรู้ กศน.</a:t>
            </a:r>
          </a:p>
          <a:p>
            <a:pPr algn="ctr">
              <a:buNone/>
            </a:pPr>
            <a:r>
              <a:rPr lang="th-TH" sz="4400" dirty="0" smtClean="0"/>
              <a:t>แบบมีส่วนร่วมเพื่อพัฒนาสังคมและชุมชน</a:t>
            </a:r>
          </a:p>
          <a:p>
            <a:pPr algn="ctr">
              <a:buNone/>
            </a:pPr>
            <a:r>
              <a:rPr lang="th-TH" sz="4400" dirty="0" smtClean="0"/>
              <a:t>โดยใช้แผนพัฒนาชุมชนเป็นฐาน</a:t>
            </a:r>
          </a:p>
          <a:p>
            <a:pPr algn="ctr">
              <a:buNone/>
            </a:pPr>
            <a:r>
              <a:rPr lang="th-TH" sz="4400" dirty="0" smtClean="0"/>
              <a:t>กรณีศึดษา</a:t>
            </a:r>
            <a:r>
              <a:rPr lang="en-US" sz="4400" dirty="0" smtClean="0"/>
              <a:t>:</a:t>
            </a:r>
            <a:r>
              <a:rPr lang="th-TH" sz="4400" dirty="0" smtClean="0"/>
              <a:t>บ้านหินดาษ</a:t>
            </a:r>
          </a:p>
          <a:p>
            <a:pPr algn="ctr">
              <a:buNone/>
            </a:pPr>
            <a:r>
              <a:rPr lang="th-TH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สุธ๊ วรประดิษฐ์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  วัตถูประสงค์การวิจัย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dirty="0" smtClean="0"/>
              <a:t>๑. เพื่อพัฒนากระบวนการจัดการเรียนรู้ กศน.แบบมีส่วน    ร่วมเพื่อพัฒนาสังคมและชุมชนโดยใช้แผนพัฒนาชุมชน</a:t>
            </a:r>
          </a:p>
          <a:p>
            <a:pPr>
              <a:buNone/>
            </a:pPr>
            <a:r>
              <a:rPr lang="th-TH" sz="4000" dirty="0" smtClean="0"/>
              <a:t>   เป็นฐานกรณีศึกษา </a:t>
            </a:r>
            <a:r>
              <a:rPr lang="en-US" sz="4000" dirty="0" smtClean="0"/>
              <a:t>: </a:t>
            </a:r>
            <a:r>
              <a:rPr lang="th-TH" sz="4000" dirty="0" smtClean="0"/>
              <a:t>บ้านหินดาษ</a:t>
            </a:r>
            <a:endParaRPr lang="en-US" sz="4000" dirty="0" smtClean="0"/>
          </a:p>
          <a:p>
            <a:pPr>
              <a:buNone/>
            </a:pPr>
            <a:r>
              <a:rPr lang="th-TH" sz="4000" dirty="0" smtClean="0"/>
              <a:t>๒. เพื่อศึกษาผลการนำ...................ไปใช้ในการจัดการเรียนรู้</a:t>
            </a:r>
          </a:p>
          <a:p>
            <a:pPr>
              <a:buNone/>
            </a:pPr>
            <a:r>
              <a:rPr lang="th-TH" sz="4000" dirty="0" smtClean="0"/>
              <a:t>๓. เพื่อศึกษาผลการทดลองใช้แผนพัฒนาชุมชนบ้านหินดาษ........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ระเบียบวิธีวิจัย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การวิจัยปฏิบัติการ (</a:t>
            </a:r>
            <a:r>
              <a:rPr lang="en-US" sz="3600" dirty="0" smtClean="0"/>
              <a:t>Action Research</a:t>
            </a:r>
            <a:r>
              <a:rPr lang="th-TH" sz="4000" dirty="0" smtClean="0"/>
              <a:t>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วิธีการศึกษา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๑. การศึกษาชุมชน</a:t>
            </a:r>
          </a:p>
          <a:p>
            <a:r>
              <a:rPr lang="th-TH" sz="4000" dirty="0" smtClean="0"/>
              <a:t>๒. </a:t>
            </a:r>
            <a:r>
              <a:rPr lang="en-US" sz="4000" dirty="0" err="1" smtClean="0"/>
              <a:t>swot</a:t>
            </a:r>
            <a:endParaRPr lang="en-US" sz="4000" dirty="0" smtClean="0"/>
          </a:p>
          <a:p>
            <a:r>
              <a:rPr lang="th-TH" sz="4000" dirty="0" smtClean="0"/>
              <a:t>๓. ประชุมแบบซินดิเกต</a:t>
            </a:r>
          </a:p>
          <a:p>
            <a:r>
              <a:rPr lang="th-TH" sz="4000" dirty="0" smtClean="0"/>
              <a:t>๔. เทคนิค </a:t>
            </a:r>
            <a:r>
              <a:rPr lang="en-US" sz="3200" dirty="0" smtClean="0"/>
              <a:t>AIC</a:t>
            </a:r>
          </a:p>
          <a:p>
            <a:r>
              <a:rPr lang="th-TH" sz="4000" dirty="0" smtClean="0"/>
              <a:t>๕. การสัมมนา</a:t>
            </a:r>
          </a:p>
          <a:p>
            <a:r>
              <a:rPr lang="th-TH" sz="4000" dirty="0" smtClean="0"/>
              <a:t>๖. ประชุมปฏิบัติการ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การใช้ทฤษฎีหรือแนวคิดเป็นกรอบความคิด</a:t>
            </a:r>
            <a:br>
              <a:rPr lang="th-TH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th-TH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การวิจัยเพื่ออะไร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ก. เป็นแนวทางในการเก็บข้อมูล</a:t>
            </a:r>
          </a:p>
          <a:p>
            <a:r>
              <a:rPr lang="th-TH" sz="4400" dirty="0" smtClean="0"/>
              <a:t>ข. ป้องกันผลการวิจัยผิดพลาด</a:t>
            </a:r>
          </a:p>
          <a:p>
            <a:r>
              <a:rPr lang="th-TH" sz="4400" dirty="0" smtClean="0"/>
              <a:t>ค. ใช้ในการคัดเลือกกลุ่มตัวอย่าง</a:t>
            </a:r>
          </a:p>
          <a:p>
            <a:r>
              <a:rPr lang="th-TH" sz="4400" dirty="0" smtClean="0"/>
              <a:t>ง. ใช้ในการกำหนดประชากรที่ศึกษา</a:t>
            </a:r>
          </a:p>
          <a:p>
            <a:r>
              <a:rPr lang="th-TH" sz="4400" dirty="0" smtClean="0"/>
              <a:t>จ. เป็นแนวทางในการอภิปรายข้อค้นพบ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r>
              <a:rPr lang="th-TH" sz="7200" dirty="0" smtClean="0"/>
              <a:t>ตัวอย่างหนังสือ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92D050"/>
                </a:solidFill>
              </a:rPr>
              <a:t>วิธีก้าวจากจุดที่คุณยืนอยู่ ข้ามไปสู่</a:t>
            </a:r>
            <a:br>
              <a:rPr lang="th-TH" b="1" dirty="0" smtClean="0">
                <a:solidFill>
                  <a:srgbClr val="92D050"/>
                </a:solidFill>
              </a:rPr>
            </a:br>
            <a:r>
              <a:rPr lang="th-TH" b="1" dirty="0" smtClean="0">
                <a:solidFill>
                  <a:srgbClr val="92D050"/>
                </a:solidFill>
              </a:rPr>
              <a:t>จุดที่คุณต้องการ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ทุกอย่างที่เราเจอในวันนี้ คือ ผลลัพธ์ของสิ่งที่เลือกทำในอดีต</a:t>
            </a:r>
          </a:p>
          <a:p>
            <a:r>
              <a:rPr lang="th-TH" sz="4000" dirty="0" smtClean="0"/>
              <a:t>เราสร้างทุกอย่างขึ้นมาเอง หรือปล่อยให้ทุกอย่างเกิดขึ้นกับเรา</a:t>
            </a:r>
          </a:p>
          <a:p>
            <a:r>
              <a:rPr lang="th-TH" sz="4000" dirty="0" smtClean="0"/>
              <a:t>เราไม่อาจเปลี่ยนแปลงสถานกาณ์ ฤดูกาล หรือลมฟ้าอากาศ</a:t>
            </a:r>
          </a:p>
          <a:p>
            <a:pPr>
              <a:buNone/>
            </a:pPr>
            <a:r>
              <a:rPr lang="th-TH" sz="4000" dirty="0" smtClean="0"/>
              <a:t>    แต่เราสามารถเปลี่ยนตัวเองได้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ข้อใดกล่าว</a:t>
            </a:r>
            <a:r>
              <a:rPr lang="th-TH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ไม่ถูกต้อง</a:t>
            </a:r>
            <a:endParaRPr lang="en-US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ก. ผู้วิจัยเป็นผู้บริโภคผลการวิจัย</a:t>
            </a:r>
          </a:p>
          <a:p>
            <a:r>
              <a:rPr lang="th-TH" sz="4000" dirty="0" smtClean="0"/>
              <a:t>ข. ผู้ปฏิบัติงานเป็นผู้กำหนดปัญหารการวิจัย</a:t>
            </a:r>
          </a:p>
          <a:p>
            <a:r>
              <a:rPr lang="th-TH" sz="4000" dirty="0" smtClean="0"/>
              <a:t>ค. การวิจัยในชั้นเรียนมีพื้นที่(</a:t>
            </a:r>
            <a:r>
              <a:rPr lang="en-US" sz="3600" dirty="0" smtClean="0"/>
              <a:t>field</a:t>
            </a:r>
            <a:r>
              <a:rPr lang="th-TH" sz="4000" dirty="0" smtClean="0"/>
              <a:t>)การวิจัยในขอบเขตชั้นเรียน</a:t>
            </a:r>
          </a:p>
          <a:p>
            <a:r>
              <a:rPr lang="th-TH" sz="4000" dirty="0" smtClean="0"/>
              <a:t>ง. การวิจัยปฏิบัติการไม่จำเป็นต้องดำเนินการให้ครบวงรอบการวิจัย</a:t>
            </a:r>
          </a:p>
          <a:p>
            <a:r>
              <a:rPr lang="th-TH" sz="4000" dirty="0" smtClean="0"/>
              <a:t>จ. การวิจัยเชิงปฏิบัติการในชั้นเรียนสามารถศึกษาผู้เรียน ๒-๓ คนได้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การวิจัยเชิงปฏิบัติการ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th-TH" dirty="0" smtClean="0">
                <a:solidFill>
                  <a:srgbClr val="FFFF00"/>
                </a:solidFill>
              </a:rPr>
              <a:t>(</a:t>
            </a:r>
            <a:r>
              <a:rPr lang="en-US" sz="4000" dirty="0" smtClean="0">
                <a:solidFill>
                  <a:srgbClr val="FFFF00"/>
                </a:solidFill>
              </a:rPr>
              <a:t>Action Research</a:t>
            </a:r>
            <a:r>
              <a:rPr lang="th-TH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การวิจัยเชิงปฏิบัติการ </a:t>
            </a:r>
            <a:r>
              <a:rPr lang="en-US" sz="4000" dirty="0" smtClean="0"/>
              <a:t>: </a:t>
            </a:r>
            <a:r>
              <a:rPr lang="th-TH" sz="4000" dirty="0" smtClean="0"/>
              <a:t>การวิจัยที่ดำเนินการโดยผู้ปฏิบัติงานเพื่อแก้ปัญหาหรือพัฒนาการจัดกิจกรรม กศน.ให้มีประสิทธิภาพและ</a:t>
            </a:r>
          </a:p>
          <a:p>
            <a:pPr>
              <a:buNone/>
            </a:pPr>
            <a:r>
              <a:rPr lang="th-TH" sz="4000" dirty="0" smtClean="0"/>
              <a:t>   ประสิทธิผลมากขึ้น การดำเนินการวิจัยเป็นไปอย่างต่อเนื่องเป็นวงจร</a:t>
            </a:r>
          </a:p>
          <a:p>
            <a:pPr>
              <a:buNone/>
            </a:pPr>
            <a:r>
              <a:rPr lang="th-TH" sz="4000" dirty="0" smtClean="0"/>
              <a:t>   ประกอบด้วย </a:t>
            </a:r>
            <a:r>
              <a:rPr lang="th-TH" sz="4000" dirty="0" smtClean="0">
                <a:solidFill>
                  <a:srgbClr val="FF9900"/>
                </a:solidFill>
              </a:rPr>
              <a:t>การวางแผน การปฏิบัติ การสังเกตผลการปฏิบัติ</a:t>
            </a:r>
          </a:p>
          <a:p>
            <a:pPr>
              <a:buNone/>
            </a:pPr>
            <a:r>
              <a:rPr lang="th-TH" sz="4000" dirty="0" smtClean="0">
                <a:solidFill>
                  <a:srgbClr val="FF9900"/>
                </a:solidFill>
              </a:rPr>
              <a:t>   และการสะท้อนผลการปฏิบัติ </a:t>
            </a:r>
            <a:r>
              <a:rPr lang="th-TH" sz="4000" dirty="0" smtClean="0"/>
              <a:t>ผลการวิจัยนำไปใช้ประโยชน์ในการพัฒนาได้ทันที เป็นการวิจัยที่ดำเนินการควบคู่ไปกับการปฏิบัติงาน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กระบวนการวิจัยเชิงปฏิบัติการ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๑. </a:t>
            </a:r>
            <a:r>
              <a:rPr lang="th-TH" sz="4400" dirty="0" smtClean="0"/>
              <a:t>การวางแผน</a:t>
            </a:r>
            <a:r>
              <a:rPr lang="th-TH" sz="3600" dirty="0" smtClean="0"/>
              <a:t>(</a:t>
            </a:r>
            <a:r>
              <a:rPr lang="en-US" sz="3200" dirty="0" smtClean="0"/>
              <a:t>Planning</a:t>
            </a:r>
            <a:r>
              <a:rPr lang="th-TH" sz="3600" dirty="0" smtClean="0"/>
              <a:t>)</a:t>
            </a:r>
            <a:endParaRPr lang="en-US" sz="3600" dirty="0" smtClean="0"/>
          </a:p>
          <a:p>
            <a:r>
              <a:rPr lang="th-TH" sz="3600" dirty="0" smtClean="0"/>
              <a:t>๒. </a:t>
            </a:r>
            <a:r>
              <a:rPr lang="th-TH" sz="4400" dirty="0" smtClean="0"/>
              <a:t>การปฏิบัติ</a:t>
            </a:r>
            <a:r>
              <a:rPr lang="th-TH" sz="3600" dirty="0" smtClean="0"/>
              <a:t>(</a:t>
            </a:r>
            <a:r>
              <a:rPr lang="en-US" sz="3200" dirty="0" smtClean="0"/>
              <a:t>Action</a:t>
            </a:r>
            <a:r>
              <a:rPr lang="th-TH" sz="3600" dirty="0" smtClean="0"/>
              <a:t>)</a:t>
            </a:r>
            <a:endParaRPr lang="en-US" sz="3600" dirty="0" smtClean="0"/>
          </a:p>
          <a:p>
            <a:r>
              <a:rPr lang="th-TH" sz="3600" dirty="0" smtClean="0"/>
              <a:t>๓. </a:t>
            </a:r>
            <a:r>
              <a:rPr lang="th-TH" sz="4400" dirty="0" smtClean="0"/>
              <a:t>การสังเกตผลการปฏิบัติ</a:t>
            </a:r>
            <a:r>
              <a:rPr lang="th-TH" sz="3600" dirty="0" smtClean="0"/>
              <a:t>(</a:t>
            </a:r>
            <a:r>
              <a:rPr lang="en-US" sz="3200" dirty="0" smtClean="0"/>
              <a:t>Observation</a:t>
            </a:r>
            <a:r>
              <a:rPr lang="th-TH" sz="3600" dirty="0" smtClean="0"/>
              <a:t>)</a:t>
            </a:r>
          </a:p>
          <a:p>
            <a:r>
              <a:rPr lang="th-TH" sz="3600" dirty="0" smtClean="0"/>
              <a:t>๔. </a:t>
            </a:r>
            <a:r>
              <a:rPr lang="th-TH" sz="4400" dirty="0" smtClean="0"/>
              <a:t>การสะท้อนผลการปฏบัติ </a:t>
            </a:r>
            <a:r>
              <a:rPr lang="th-TH" sz="3600" dirty="0" smtClean="0"/>
              <a:t>(</a:t>
            </a:r>
            <a:r>
              <a:rPr lang="en-US" sz="3200" dirty="0" smtClean="0"/>
              <a:t>Reflection</a:t>
            </a:r>
            <a:r>
              <a:rPr lang="th-TH" sz="3600" dirty="0" smtClean="0"/>
              <a:t>)</a:t>
            </a:r>
            <a:endParaRPr lang="en-US" sz="3600" dirty="0" smtClean="0"/>
          </a:p>
          <a:p>
            <a:pPr>
              <a:buNone/>
            </a:pPr>
            <a:r>
              <a:rPr lang="th-TH" sz="4000" dirty="0" smtClean="0"/>
              <a:t>กระบวนการวิจัยมีลักษณะเป็นเกลียวสว่านหรือวงรอบที่ประกอบด้วย </a:t>
            </a:r>
            <a:r>
              <a:rPr lang="en-US" sz="3200" dirty="0" smtClean="0">
                <a:solidFill>
                  <a:srgbClr val="00B050"/>
                </a:solidFill>
              </a:rPr>
              <a:t>P-A-O-R</a:t>
            </a:r>
            <a:endParaRPr lang="th-TH" sz="32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2762"/>
          </a:xfrm>
        </p:spPr>
        <p:txBody>
          <a:bodyPr>
            <a:normAutofit/>
          </a:bodyPr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การวัจัยเชิงปฏิบัติการแบบมีส่วนร่วม</a:t>
            </a:r>
            <a:br>
              <a:rPr lang="th-TH" dirty="0" smtClean="0">
                <a:solidFill>
                  <a:srgbClr val="FFFF00"/>
                </a:solidFill>
              </a:rPr>
            </a:br>
            <a:r>
              <a:rPr lang="th-TH" sz="3200" dirty="0" smtClean="0">
                <a:solidFill>
                  <a:srgbClr val="FFFF00"/>
                </a:solidFill>
              </a:rPr>
              <a:t>(</a:t>
            </a:r>
            <a:r>
              <a:rPr lang="en-US" sz="3200" dirty="0" smtClean="0">
                <a:solidFill>
                  <a:srgbClr val="FFFF00"/>
                </a:solidFill>
              </a:rPr>
              <a:t>Participat</a:t>
            </a:r>
            <a:r>
              <a:rPr lang="en-US" sz="3200" dirty="0" smtClean="0">
                <a:solidFill>
                  <a:srgbClr val="FFFF00"/>
                </a:solidFill>
              </a:rPr>
              <a:t>ory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Action Research : PAR</a:t>
            </a:r>
            <a:r>
              <a:rPr lang="th-TH" sz="3200" dirty="0" smtClean="0">
                <a:solidFill>
                  <a:srgbClr val="FFFF00"/>
                </a:solidFill>
              </a:rPr>
              <a:t>)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467600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dirty="0" smtClean="0"/>
              <a:t>   พัฒนาจากแนวคิดการมีส่วนร่วมเชื่อมโยงกับการวิจัยเชิงปฏิบัติการ โดยผู้มีส่วนได้ส่วนเสีย มีส่วนร่วมในการวิจัย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</a:rPr>
              <a:t>จุดเน้นการวิจัยเชิงปฏิบัติการแบบมีส่วรร่วม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๑. เน้นการศึกษาชุมชน</a:t>
            </a:r>
          </a:p>
          <a:p>
            <a:r>
              <a:rPr lang="th-TH" sz="4000" dirty="0" smtClean="0"/>
              <a:t>๒. เน้นการหาแนวทางในการแก้ปัญหา</a:t>
            </a:r>
          </a:p>
          <a:p>
            <a:r>
              <a:rPr lang="th-TH" sz="4000" dirty="0" smtClean="0"/>
              <a:t>๓. เน้นให้ประชาชนมีส่วนร่วมในการคัดเลือกโครงการ</a:t>
            </a:r>
          </a:p>
          <a:p>
            <a:r>
              <a:rPr lang="th-TH" sz="4000" dirty="0" smtClean="0"/>
              <a:t>๔. เน้นให้ชาวบ้านมีส่วนร่วมในการดำเนินงานแก้ปัญหาทุกขั้นตอน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FFFF00"/>
                </a:solidFill>
              </a:rPr>
              <a:t>การวิจัยและพัฒนา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h-TH" sz="4000" dirty="0" smtClean="0"/>
              <a:t>การวิจัยและพัฒนา (</a:t>
            </a:r>
            <a:r>
              <a:rPr lang="en-US" sz="2800" dirty="0" smtClean="0"/>
              <a:t>Research and Development </a:t>
            </a:r>
            <a:r>
              <a:rPr lang="th-TH" sz="4000" dirty="0" smtClean="0"/>
              <a:t>)</a:t>
            </a:r>
          </a:p>
          <a:p>
            <a:pPr algn="ctr">
              <a:buNone/>
            </a:pPr>
            <a:r>
              <a:rPr lang="th-TH" sz="4000" dirty="0" smtClean="0"/>
              <a:t>หมายถึง กระบวนการใช้ประโยชน์นจากการค้นคว้าวิจัย</a:t>
            </a:r>
          </a:p>
          <a:p>
            <a:pPr algn="ctr">
              <a:buNone/>
            </a:pPr>
            <a:r>
              <a:rPr lang="th-TH" sz="4000" dirty="0" smtClean="0"/>
              <a:t>อย่างเป็นระบบเพื่อการสร้างสรรค์นวัตกรรม</a:t>
            </a:r>
          </a:p>
          <a:p>
            <a:pPr algn="ctr">
              <a:buNone/>
            </a:pPr>
            <a:r>
              <a:rPr lang="th-TH" sz="4000" dirty="0" smtClean="0"/>
              <a:t>ด้านผลผลิต กระบวนการ ระบบการทำงานหรือบริการ</a:t>
            </a:r>
          </a:p>
          <a:p>
            <a:pPr algn="ctr">
              <a:buNone/>
            </a:pPr>
            <a:r>
              <a:rPr lang="th-TH" sz="4000" dirty="0" smtClean="0"/>
              <a:t>เพื่อประโยชน์ต่อการปฏิบัติงาน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ลักษณะสำคัญของการวิจัยและพัฒนา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๑. มีลักษณะเป็นวงจร</a:t>
            </a:r>
          </a:p>
          <a:p>
            <a:r>
              <a:rPr lang="th-TH" sz="4000" dirty="0" smtClean="0"/>
              <a:t>๒. ระดับงานวิจัยที่สร้างสรรค์นวัตกรรม</a:t>
            </a:r>
          </a:p>
          <a:p>
            <a:r>
              <a:rPr lang="th-TH" sz="4000" dirty="0" smtClean="0"/>
              <a:t>๓. งานวิจัยระดับการปรับปรุงและพัฒนา</a:t>
            </a:r>
          </a:p>
          <a:p>
            <a:r>
              <a:rPr lang="th-TH" sz="4000" dirty="0" smtClean="0"/>
              <a:t>๔. มีเกณ์การประเมินผลงานวิจัยและพัฒนาที่ชัดเจน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340</TotalTime>
  <Words>778</Words>
  <Application>Microsoft Office PowerPoint</Application>
  <PresentationFormat>On-screen Show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กลยุทย์การวางแผนเพื่อพัฒนาคุณภาพผู้เรียน</vt:lpstr>
      <vt:lpstr>การใช้ทฤษฎีหรือแนวคิดเป็นกรอบความคิด การวิจัยเพื่ออะไร</vt:lpstr>
      <vt:lpstr>ข้อใดกล่าวไม่ถูกต้อง</vt:lpstr>
      <vt:lpstr>การวิจัยเชิงปฏิบัติการ (Action Research)</vt:lpstr>
      <vt:lpstr>กระบวนการวิจัยเชิงปฏิบัติการ</vt:lpstr>
      <vt:lpstr>การวัจัยเชิงปฏิบัติการแบบมีส่วนร่วม (Participatory Action Research : PAR)</vt:lpstr>
      <vt:lpstr>จุดเน้นการวิจัยเชิงปฏิบัติการแบบมีส่วรร่วม</vt:lpstr>
      <vt:lpstr>การวิจัยและพัฒนา</vt:lpstr>
      <vt:lpstr>ลักษณะสำคัญของการวิจัยและพัฒนา</vt:lpstr>
      <vt:lpstr>กระบวนการวิจัยและพัฒนา</vt:lpstr>
      <vt:lpstr>Slide 11</vt:lpstr>
      <vt:lpstr>รายงานการวิจัยและพัฒนากระบวนการจัด การเรียนรู้การบริหารความเสี่ยงของกลุ่มพัฒนาอาชีพ</vt:lpstr>
      <vt:lpstr>   ระเบียบวิธวิจัย</vt:lpstr>
      <vt:lpstr>  ขั้นตอนการวิจัย</vt:lpstr>
      <vt:lpstr>ขั้นตอนการวิจัย(ต่อ)</vt:lpstr>
      <vt:lpstr>Slide 16</vt:lpstr>
      <vt:lpstr>   วัตถูประสงค์การวิจัย</vt:lpstr>
      <vt:lpstr>ระเบียบวิธีวิจัย</vt:lpstr>
      <vt:lpstr>วิธีการศึกษา</vt:lpstr>
      <vt:lpstr>Slide 20</vt:lpstr>
      <vt:lpstr>วิธีก้าวจากจุดที่คุณยืนอยู่ ข้ามไปสู่ จุดที่คุณต้องการ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50</cp:revision>
  <dcterms:created xsi:type="dcterms:W3CDTF">2012-04-24T01:27:40Z</dcterms:created>
  <dcterms:modified xsi:type="dcterms:W3CDTF">2012-05-01T07:11:48Z</dcterms:modified>
</cp:coreProperties>
</file>