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  <p:sldId id="263" r:id="rId4"/>
    <p:sldId id="264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dirty="0" smtClean="0">
                <a:solidFill>
                  <a:srgbClr val="FFFF00"/>
                </a:solidFill>
              </a:rPr>
              <a:t>การวิจัยเชิงปฏิบัติการ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th-TH" dirty="0" smtClean="0">
                <a:solidFill>
                  <a:srgbClr val="FFFF00"/>
                </a:solidFill>
              </a:rPr>
              <a:t>(</a:t>
            </a:r>
            <a:r>
              <a:rPr lang="en-US" sz="4000" dirty="0" smtClean="0">
                <a:solidFill>
                  <a:srgbClr val="FFFF00"/>
                </a:solidFill>
              </a:rPr>
              <a:t>Action Research</a:t>
            </a:r>
            <a:r>
              <a:rPr lang="th-TH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h-TH" sz="4000" dirty="0" smtClean="0"/>
              <a:t>การวิจัยเชิงปฏิบัติการ </a:t>
            </a:r>
            <a:r>
              <a:rPr lang="en-US" sz="4000" dirty="0" smtClean="0"/>
              <a:t>: </a:t>
            </a:r>
            <a:r>
              <a:rPr lang="th-TH" sz="4000" dirty="0" smtClean="0"/>
              <a:t>การวิจัยที่ดำเนินการโดยผู้ปฏิบัติงานเพื่อแก้ปัญหาหรือพัฒนาการจัดกิจกรรม กศน.ให้มีประสิทธิภาพและ</a:t>
            </a:r>
          </a:p>
          <a:p>
            <a:pPr>
              <a:buNone/>
            </a:pPr>
            <a:r>
              <a:rPr lang="th-TH" sz="4000" dirty="0" smtClean="0"/>
              <a:t>   ประสิทธิผลมากขึ้น การดำเนินการวิจัยเป็นไปอย่างต่อเนื่องเป็นวงจร</a:t>
            </a:r>
          </a:p>
          <a:p>
            <a:pPr>
              <a:buNone/>
            </a:pPr>
            <a:r>
              <a:rPr lang="th-TH" sz="4000" dirty="0" smtClean="0"/>
              <a:t>   ประกอบด้วย </a:t>
            </a:r>
            <a:r>
              <a:rPr lang="th-TH" sz="4000" dirty="0" smtClean="0">
                <a:solidFill>
                  <a:srgbClr val="FF9900"/>
                </a:solidFill>
              </a:rPr>
              <a:t>การวางแผน การปฏิบัติ การสังเกตผลการปฏิบัติ</a:t>
            </a:r>
          </a:p>
          <a:p>
            <a:pPr>
              <a:buNone/>
            </a:pPr>
            <a:r>
              <a:rPr lang="th-TH" sz="4000" dirty="0" smtClean="0">
                <a:solidFill>
                  <a:srgbClr val="FF9900"/>
                </a:solidFill>
              </a:rPr>
              <a:t>   และการสะท้อนผลการปฏิบัติ </a:t>
            </a:r>
            <a:r>
              <a:rPr lang="th-TH" sz="4000" dirty="0" smtClean="0"/>
              <a:t>ผลการวิจัยนำไปใช้ประโยชน์ในการพัฒนาได้ทันที เป็นการวิจัยที่ดำเนินการควบคู่ไปกับการปฏิบัติงาน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>
                <a:solidFill>
                  <a:srgbClr val="FFFF00"/>
                </a:solidFill>
              </a:rPr>
              <a:t>กระบวนการวิจัยเชิงปฏิบัติการ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๑. </a:t>
            </a:r>
            <a:r>
              <a:rPr lang="th-TH" sz="4400" dirty="0" smtClean="0"/>
              <a:t>การวางแผน</a:t>
            </a:r>
            <a:r>
              <a:rPr lang="th-TH" sz="3600" dirty="0" smtClean="0"/>
              <a:t>(</a:t>
            </a:r>
            <a:r>
              <a:rPr lang="en-US" sz="3200" dirty="0" smtClean="0"/>
              <a:t>Planning</a:t>
            </a:r>
            <a:r>
              <a:rPr lang="th-TH" sz="3600" dirty="0" smtClean="0"/>
              <a:t>)</a:t>
            </a:r>
            <a:endParaRPr lang="en-US" sz="3600" dirty="0" smtClean="0"/>
          </a:p>
          <a:p>
            <a:r>
              <a:rPr lang="th-TH" sz="3600" dirty="0" smtClean="0"/>
              <a:t>๒. </a:t>
            </a:r>
            <a:r>
              <a:rPr lang="th-TH" sz="4400" dirty="0" smtClean="0"/>
              <a:t>การปฏิบัติ</a:t>
            </a:r>
            <a:r>
              <a:rPr lang="th-TH" sz="3600" dirty="0" smtClean="0"/>
              <a:t>(</a:t>
            </a:r>
            <a:r>
              <a:rPr lang="en-US" sz="3200" dirty="0" smtClean="0"/>
              <a:t>Action</a:t>
            </a:r>
            <a:r>
              <a:rPr lang="th-TH" sz="3600" dirty="0" smtClean="0"/>
              <a:t>)</a:t>
            </a:r>
            <a:endParaRPr lang="en-US" sz="3600" dirty="0" smtClean="0"/>
          </a:p>
          <a:p>
            <a:r>
              <a:rPr lang="th-TH" sz="3600" dirty="0" smtClean="0"/>
              <a:t>๓. </a:t>
            </a:r>
            <a:r>
              <a:rPr lang="th-TH" sz="4400" dirty="0" smtClean="0"/>
              <a:t>การสังเกตผลการปฏิบัติ</a:t>
            </a:r>
            <a:r>
              <a:rPr lang="th-TH" sz="3600" dirty="0" smtClean="0"/>
              <a:t>(</a:t>
            </a:r>
            <a:r>
              <a:rPr lang="en-US" sz="3200" dirty="0" smtClean="0"/>
              <a:t>Observation</a:t>
            </a:r>
            <a:r>
              <a:rPr lang="th-TH" sz="3600" dirty="0" smtClean="0"/>
              <a:t>)</a:t>
            </a:r>
          </a:p>
          <a:p>
            <a:r>
              <a:rPr lang="th-TH" sz="3600" dirty="0" smtClean="0"/>
              <a:t>๔. </a:t>
            </a:r>
            <a:r>
              <a:rPr lang="th-TH" sz="4400" dirty="0" smtClean="0"/>
              <a:t>การสะท้อนผลการปฏบัติ </a:t>
            </a:r>
            <a:r>
              <a:rPr lang="th-TH" sz="3600" dirty="0" smtClean="0"/>
              <a:t>(</a:t>
            </a:r>
            <a:r>
              <a:rPr lang="en-US" sz="3200" dirty="0" smtClean="0"/>
              <a:t>Reflection</a:t>
            </a:r>
            <a:r>
              <a:rPr lang="th-TH" sz="3600" dirty="0" smtClean="0"/>
              <a:t>)</a:t>
            </a:r>
            <a:endParaRPr lang="en-US" sz="3600" dirty="0" smtClean="0"/>
          </a:p>
          <a:p>
            <a:pPr>
              <a:buNone/>
            </a:pPr>
            <a:r>
              <a:rPr lang="th-TH" sz="4000" dirty="0" smtClean="0"/>
              <a:t>กระบวนการวิจัยมีลักษณะเป็นเกลียวสว่านหรือวงรอบที่ประกอบด้วย </a:t>
            </a:r>
            <a:r>
              <a:rPr lang="en-US" sz="3200" dirty="0" smtClean="0">
                <a:solidFill>
                  <a:srgbClr val="00B050"/>
                </a:solidFill>
              </a:rPr>
              <a:t>P-A-O-R</a:t>
            </a:r>
            <a:endParaRPr lang="th-TH" sz="32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2762"/>
          </a:xfrm>
        </p:spPr>
        <p:txBody>
          <a:bodyPr>
            <a:normAutofit/>
          </a:bodyPr>
          <a:lstStyle/>
          <a:p>
            <a:pPr algn="ctr"/>
            <a:r>
              <a:rPr lang="th-TH" dirty="0" smtClean="0">
                <a:solidFill>
                  <a:srgbClr val="FFFF00"/>
                </a:solidFill>
              </a:rPr>
              <a:t>การวัจัยเชิงปฏิบัติการแบบมีส่วนร่วม</a:t>
            </a:r>
            <a:br>
              <a:rPr lang="th-TH" dirty="0" smtClean="0">
                <a:solidFill>
                  <a:srgbClr val="FFFF00"/>
                </a:solidFill>
              </a:rPr>
            </a:br>
            <a:r>
              <a:rPr lang="th-TH" sz="3200" dirty="0" smtClean="0">
                <a:solidFill>
                  <a:srgbClr val="FFFF00"/>
                </a:solidFill>
              </a:rPr>
              <a:t>(</a:t>
            </a:r>
            <a:r>
              <a:rPr lang="en-US" sz="3200" dirty="0" smtClean="0">
                <a:solidFill>
                  <a:srgbClr val="FFFF00"/>
                </a:solidFill>
              </a:rPr>
              <a:t>Participatory Action Research : PAR</a:t>
            </a:r>
            <a:r>
              <a:rPr lang="th-TH" sz="3200" dirty="0" smtClean="0">
                <a:solidFill>
                  <a:srgbClr val="FFFF00"/>
                </a:solidFill>
              </a:rPr>
              <a:t>)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467600" cy="3916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000" dirty="0" smtClean="0"/>
              <a:t>   พัฒนาจากแนวคิดการมีส่วนร่วมเชื่อมโยงกับการวิจัยเชิงปฏิบัติการ โดยผู้มีส่วนได้ส่วนเสีย มีส่วนร่วมในการวิจัย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</a:rPr>
              <a:t>จุดเน้นการวิจัยเชิงปฏิบัติการแบบมีส่วรร่วม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h-TH" sz="4000" dirty="0" smtClean="0"/>
              <a:t>๑. เน้นการศึกษาชุมชน</a:t>
            </a:r>
          </a:p>
          <a:p>
            <a:r>
              <a:rPr lang="th-TH" sz="4000" dirty="0" smtClean="0"/>
              <a:t>๒. เน้นการหาแนวทางในการแก้ปัญหา</a:t>
            </a:r>
          </a:p>
          <a:p>
            <a:r>
              <a:rPr lang="th-TH" sz="4000" dirty="0" smtClean="0"/>
              <a:t>๓. เน้นให้ประชาชนมีส่วนร่วมในการคัดเลือกโครงการ</a:t>
            </a:r>
          </a:p>
          <a:p>
            <a:r>
              <a:rPr lang="th-TH" sz="4000" dirty="0" smtClean="0"/>
              <a:t>๔. เน้นให้ชาวบ้านมีส่วนร่วมในการดำเนินงานแก้ปัญหาทุกขั้นตอน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FFFF00"/>
                </a:solidFill>
              </a:rPr>
              <a:t>การวิจัยและพัฒนา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h-TH" sz="4000" dirty="0" smtClean="0"/>
              <a:t>การวิจัยและพัฒนา (</a:t>
            </a:r>
            <a:r>
              <a:rPr lang="en-US" sz="2800" dirty="0" smtClean="0"/>
              <a:t>Research and Development </a:t>
            </a:r>
            <a:r>
              <a:rPr lang="th-TH" sz="4000" dirty="0" smtClean="0"/>
              <a:t>)</a:t>
            </a:r>
          </a:p>
          <a:p>
            <a:pPr algn="ctr">
              <a:buNone/>
            </a:pPr>
            <a:r>
              <a:rPr lang="th-TH" sz="4000" dirty="0" smtClean="0"/>
              <a:t>หมายถึง กระบวนการใช้ประโยชน์นจากการค้นคว้าวิจัย</a:t>
            </a:r>
          </a:p>
          <a:p>
            <a:pPr algn="ctr">
              <a:buNone/>
            </a:pPr>
            <a:r>
              <a:rPr lang="th-TH" sz="4000" dirty="0" smtClean="0"/>
              <a:t>อย่างเป็นระบบเพื่อการสร้างสรรค์นวัตกรรม</a:t>
            </a:r>
          </a:p>
          <a:p>
            <a:pPr algn="ctr">
              <a:buNone/>
            </a:pPr>
            <a:r>
              <a:rPr lang="th-TH" sz="4000" dirty="0" smtClean="0"/>
              <a:t>ด้านผลผลิต กระบวนการ ระบบการทำงานหรือบริการ</a:t>
            </a:r>
          </a:p>
          <a:p>
            <a:pPr algn="ctr">
              <a:buNone/>
            </a:pPr>
            <a:r>
              <a:rPr lang="th-TH" sz="4000" dirty="0" smtClean="0"/>
              <a:t>เพื่อประโยชน์ต่อการปฏิบัติงาน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>
                <a:solidFill>
                  <a:srgbClr val="FFFF00"/>
                </a:solidFill>
              </a:rPr>
              <a:t>ลักษณะสำคัญของการวิจัยและพัฒนา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๑. มีลักษณะเป็นวงจร</a:t>
            </a:r>
          </a:p>
          <a:p>
            <a:r>
              <a:rPr lang="th-TH" sz="4000" dirty="0" smtClean="0"/>
              <a:t>๒. ระดับงานวิจัยที่สร้างสรรค์นวัตกรรม</a:t>
            </a:r>
          </a:p>
          <a:p>
            <a:r>
              <a:rPr lang="th-TH" sz="4000" dirty="0" smtClean="0"/>
              <a:t>๓. งานวิจัยระดับการปรับปรุงและพัฒนา</a:t>
            </a:r>
          </a:p>
          <a:p>
            <a:r>
              <a:rPr lang="th-TH" sz="4000" dirty="0" smtClean="0"/>
              <a:t>๔. มีเกณ์การประเมินผลงานวิจัยและพัฒนาที่ชัดเจน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FFFF00"/>
                </a:solidFill>
              </a:rPr>
              <a:t>กระบวนการวิจัยและพัฒนา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000" dirty="0" smtClean="0"/>
              <a:t>๑. อาศัยวงจรการพัฒนางานคุณภาพของ </a:t>
            </a:r>
            <a:r>
              <a:rPr lang="en-US" sz="2800" dirty="0" smtClean="0"/>
              <a:t>Edwards Deming</a:t>
            </a:r>
          </a:p>
          <a:p>
            <a:pPr>
              <a:buNone/>
            </a:pPr>
            <a:r>
              <a:rPr lang="en-US" sz="2800" dirty="0" smtClean="0"/>
              <a:t>        PDCA</a:t>
            </a:r>
          </a:p>
          <a:p>
            <a:pPr>
              <a:buNone/>
            </a:pPr>
            <a:r>
              <a:rPr lang="th-TH" sz="4000" dirty="0" smtClean="0"/>
              <a:t>๒. ใช้กระบวนการ</a:t>
            </a:r>
            <a:r>
              <a:rPr lang="th-TH" sz="3200" dirty="0" smtClean="0"/>
              <a:t> </a:t>
            </a:r>
            <a:r>
              <a:rPr lang="en-US" sz="3200" dirty="0" smtClean="0"/>
              <a:t>ADDIE</a:t>
            </a:r>
          </a:p>
          <a:p>
            <a:pPr>
              <a:buNone/>
            </a:pPr>
            <a:r>
              <a:rPr lang="en-US" sz="3200" dirty="0" smtClean="0"/>
              <a:t>   A:Analysis</a:t>
            </a:r>
          </a:p>
          <a:p>
            <a:pPr>
              <a:buNone/>
            </a:pPr>
            <a:r>
              <a:rPr lang="en-US" sz="3200" dirty="0" smtClean="0"/>
              <a:t>   D:Design</a:t>
            </a:r>
          </a:p>
          <a:p>
            <a:pPr>
              <a:buNone/>
            </a:pPr>
            <a:r>
              <a:rPr lang="en-US" sz="3200" dirty="0" smtClean="0"/>
              <a:t>   D:Develop</a:t>
            </a:r>
          </a:p>
          <a:p>
            <a:pPr>
              <a:buNone/>
            </a:pPr>
            <a:r>
              <a:rPr lang="en-US" sz="3200" dirty="0" smtClean="0"/>
              <a:t>    I: Implement</a:t>
            </a:r>
          </a:p>
          <a:p>
            <a:pPr>
              <a:buNone/>
            </a:pPr>
            <a:r>
              <a:rPr lang="en-US" sz="3200" dirty="0" smtClean="0"/>
              <a:t>   E: Evaluation</a:t>
            </a:r>
            <a:endParaRPr lang="th-TH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h-TH" dirty="0" smtClean="0"/>
          </a:p>
          <a:p>
            <a:pPr algn="ctr">
              <a:buNone/>
            </a:pPr>
            <a:endParaRPr lang="th-TH" dirty="0" smtClean="0"/>
          </a:p>
          <a:p>
            <a:pPr algn="ctr">
              <a:buNone/>
            </a:pPr>
            <a:r>
              <a:rPr lang="th-TH" sz="7200" dirty="0" smtClean="0"/>
              <a:t>ตัวอย่างหนังสือ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rgbClr val="92D050"/>
                </a:solidFill>
              </a:rPr>
              <a:t>วิธีก้าวจากจุดที่คุณยืนอยู่ ข้ามไปสู่</a:t>
            </a:r>
            <a:br>
              <a:rPr lang="th-TH" b="1" dirty="0" smtClean="0">
                <a:solidFill>
                  <a:srgbClr val="92D050"/>
                </a:solidFill>
              </a:rPr>
            </a:br>
            <a:r>
              <a:rPr lang="th-TH" b="1" dirty="0" smtClean="0">
                <a:solidFill>
                  <a:srgbClr val="92D050"/>
                </a:solidFill>
              </a:rPr>
              <a:t>จุดที่คุณต้องการ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h-TH" sz="4000" dirty="0" smtClean="0"/>
              <a:t>ทุกอย่างที่เราเจอในวันนี้ คือ ผลลัพธ์ของสิ่งที่เลือกทำในอดีต</a:t>
            </a:r>
          </a:p>
          <a:p>
            <a:r>
              <a:rPr lang="th-TH" sz="4000" dirty="0" smtClean="0"/>
              <a:t>เราสร้างทุกอย่างขึ้นมาเอง หรือปล่อยให้ทุกอย่างเกิดขึ้นกับเรา</a:t>
            </a:r>
          </a:p>
          <a:p>
            <a:r>
              <a:rPr lang="th-TH" sz="4000" dirty="0" smtClean="0"/>
              <a:t>เราไม่อาจเปลี่ยนแปลงสถานกาณ์ ฤดูกาล หรือลมฟ้าอากาศ</a:t>
            </a:r>
          </a:p>
          <a:p>
            <a:pPr>
              <a:buNone/>
            </a:pPr>
            <a:r>
              <a:rPr lang="th-TH" sz="4000" dirty="0" smtClean="0"/>
              <a:t>    แต่เราสามารถเปลี่ยนตัวเองได้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342</TotalTime>
  <Words>368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การวิจัยเชิงปฏิบัติการ (Action Research)</vt:lpstr>
      <vt:lpstr>กระบวนการวิจัยเชิงปฏิบัติการ</vt:lpstr>
      <vt:lpstr>การวัจัยเชิงปฏิบัติการแบบมีส่วนร่วม (Participatory Action Research : PAR)</vt:lpstr>
      <vt:lpstr>จุดเน้นการวิจัยเชิงปฏิบัติการแบบมีส่วรร่วม</vt:lpstr>
      <vt:lpstr>การวิจัยและพัฒนา</vt:lpstr>
      <vt:lpstr>ลักษณะสำคัญของการวิจัยและพัฒนา</vt:lpstr>
      <vt:lpstr>กระบวนการวิจัยและพัฒนา</vt:lpstr>
      <vt:lpstr>Slide 8</vt:lpstr>
      <vt:lpstr>วิธีก้าวจากจุดที่คุณยืนอยู่ ข้ามไปสู่ จุดที่คุณต้องการ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51</cp:revision>
  <dcterms:created xsi:type="dcterms:W3CDTF">2012-04-24T01:27:40Z</dcterms:created>
  <dcterms:modified xsi:type="dcterms:W3CDTF">2012-05-01T15:52:17Z</dcterms:modified>
</cp:coreProperties>
</file>