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7" r:id="rId2"/>
    <p:sldId id="266" r:id="rId3"/>
    <p:sldId id="267" r:id="rId4"/>
    <p:sldId id="268" r:id="rId5"/>
    <p:sldId id="269" r:id="rId6"/>
    <p:sldId id="263" r:id="rId7"/>
    <p:sldId id="264" r:id="rId8"/>
    <p:sldId id="265" r:id="rId9"/>
    <p:sldId id="262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87" r:id="rId19"/>
    <p:sldId id="288" r:id="rId20"/>
    <p:sldId id="279" r:id="rId21"/>
    <p:sldId id="280" r:id="rId22"/>
    <p:sldId id="281" r:id="rId23"/>
    <p:sldId id="283" r:id="rId24"/>
    <p:sldId id="282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5BFC8-C490-4404-9A59-413899A173E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9477-8B93-4547-8C2C-A7AD26B408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3E8D5-429A-47FC-8EF5-C844DE3335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9477-8B93-4547-8C2C-A7AD26B408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533E0-B67C-4D65-8DC3-8E405E8120A4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395D-79EC-43FC-88DB-1FE149503F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6558211"/>
          </a:xfrm>
        </p:spPr>
        <p:txBody>
          <a:bodyPr/>
          <a:lstStyle/>
          <a:p>
            <a:pPr algn="ctr">
              <a:buNone/>
            </a:pPr>
            <a:endParaRPr lang="th-TH" sz="5400" dirty="0" smtClean="0"/>
          </a:p>
          <a:p>
            <a:pPr algn="ctr">
              <a:buNone/>
            </a:pPr>
            <a:r>
              <a:rPr lang="th-TH" sz="5400" dirty="0" smtClean="0">
                <a:solidFill>
                  <a:srgbClr val="FF66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ภาวะผู้นำทางวิชาการ</a:t>
            </a:r>
            <a:r>
              <a:rPr lang="en-US" sz="5400" dirty="0" smtClean="0">
                <a:solidFill>
                  <a:srgbClr val="FF66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th-TH" sz="5400" dirty="0" smtClean="0">
              <a:solidFill>
                <a:srgbClr val="FF66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th-TH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กระบวนการจัดการเรียนรู้ที่</a:t>
            </a:r>
          </a:p>
          <a:p>
            <a:pPr algn="ctr">
              <a:buNone/>
            </a:pPr>
            <a:r>
              <a:rPr lang="th-TH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เน้นผู้เรียนเป็นสำคัญ</a:t>
            </a:r>
            <a:endParaRPr lang="en-US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th-TH" sz="40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การส่งเสริมสนับสนุนให้มีการวิจัยและพัฒนา</a:t>
            </a:r>
          </a:p>
          <a:p>
            <a:pPr algn="ctr">
              <a:buNone/>
            </a:pPr>
            <a:r>
              <a:rPr lang="th-TH" sz="40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เพื่อพัฒนาคุณภาพผู้เรียน</a:t>
            </a:r>
          </a:p>
          <a:p>
            <a:pPr algn="ctr">
              <a:buNone/>
            </a:pPr>
            <a:r>
              <a:rPr lang="th-TH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ดร.ปาน กิมปี</a:t>
            </a:r>
          </a:p>
          <a:p>
            <a:pPr algn="ctr">
              <a:buNone/>
            </a:pPr>
            <a:r>
              <a:rPr lang="th-TH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๒ พฤษภาคม ๒๕๕๕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การเรียนการสอนที่ยึดผู้เรียนเป็นสำคัญ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solidFill>
                  <a:srgbClr val="FFFF00"/>
                </a:solidFill>
              </a:rPr>
              <a:t>  </a:t>
            </a:r>
            <a:r>
              <a:rPr lang="th-TH" sz="4800" dirty="0" smtClean="0">
                <a:solidFill>
                  <a:srgbClr val="FFFF00"/>
                </a:solidFill>
              </a:rPr>
              <a:t>๑ จุดมุ่งหมายการเรียนรู้</a:t>
            </a:r>
          </a:p>
          <a:p>
            <a:pPr>
              <a:buNone/>
            </a:pPr>
            <a:r>
              <a:rPr lang="th-TH" sz="4800" dirty="0" smtClean="0"/>
              <a:t>        ผู้เรียนทุกคนมีผลการเรียนรู้ที่สมบูรณ์ตาม</a:t>
            </a:r>
          </a:p>
          <a:p>
            <a:pPr>
              <a:buNone/>
            </a:pPr>
            <a:r>
              <a:rPr lang="th-TH" sz="4800" dirty="0" smtClean="0"/>
              <a:t>    ความมุ่งหมายของหลักสูตร</a:t>
            </a:r>
            <a:endParaRPr lang="th-TH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๒ ความเชื่อเกี่ยวกับผู้เรียน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ผู้เรียนทุกคนมีสามารถที่จะเรียนรู้ได้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</a:t>
            </a:r>
            <a:r>
              <a:rPr lang="th-TH" b="1" dirty="0" smtClean="0">
                <a:solidFill>
                  <a:srgbClr val="FFFF00"/>
                </a:solidFill>
              </a:rPr>
              <a:t>๓ วิธีการเรียนรู้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ผู้เรียนเรียนรู้ด้วยวิธีการที่หลากหลาย</a:t>
            </a:r>
          </a:p>
          <a:p>
            <a:pPr>
              <a:buNone/>
            </a:pPr>
            <a:r>
              <a:rPr lang="th-TH" sz="4800" dirty="0" smtClean="0"/>
              <a:t>    และต้องได้รับการสรุป การประมวลความรู้</a:t>
            </a:r>
          </a:p>
          <a:p>
            <a:pPr>
              <a:buNone/>
            </a:pPr>
            <a:r>
              <a:rPr lang="th-TH" sz="4800" dirty="0" smtClean="0"/>
              <a:t>    จากผู้สอน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</a:rPr>
              <a:t>๔ ผลการเรียนรู้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ความรู้ ความคิด ประสบการณ์</a:t>
            </a:r>
          </a:p>
          <a:p>
            <a:pPr>
              <a:buNone/>
            </a:pPr>
            <a:r>
              <a:rPr lang="th-TH" sz="4800" dirty="0" smtClean="0"/>
              <a:t>    เนื้อหา การประยุกต์ใช้ในวิถีชีวิต</a:t>
            </a:r>
          </a:p>
          <a:p>
            <a:pPr>
              <a:buNone/>
            </a:pPr>
            <a:r>
              <a:rPr lang="th-TH" sz="4800" dirty="0" smtClean="0"/>
              <a:t>    มีความสมดุล</a:t>
            </a:r>
          </a:p>
          <a:p>
            <a:pPr>
              <a:buNone/>
            </a:pPr>
            <a:r>
              <a:rPr lang="th-TH" sz="4800" dirty="0" smtClean="0"/>
              <a:t>    เก่ง ดี มีสุข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</a:rPr>
              <a:t>๕ กระบวนการจัดกิจกรรมการเรียนรู้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ยืดหยุ่น หลากหลาย </a:t>
            </a:r>
          </a:p>
          <a:p>
            <a:r>
              <a:rPr lang="th-TH" sz="4800" dirty="0" smtClean="0"/>
              <a:t> ออกแบบการเรียนรู้รายบุคคล</a:t>
            </a:r>
          </a:p>
          <a:p>
            <a:r>
              <a:rPr lang="th-TH" sz="4800" dirty="0" smtClean="0"/>
              <a:t> มีขั้นตอนการเรียนรู้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</a:t>
            </a:r>
            <a:r>
              <a:rPr lang="th-TH" b="1" dirty="0" smtClean="0">
                <a:solidFill>
                  <a:srgbClr val="FFC000"/>
                </a:solidFill>
              </a:rPr>
              <a:t>๖ หน้าที่ของผู้สอน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r>
              <a:rPr lang="th-TH" sz="4800" dirty="0" smtClean="0"/>
              <a:t> ทำหน้าที่เป็นผู้อำนวยความสะดวกการเรียนรู้</a:t>
            </a:r>
          </a:p>
          <a:p>
            <a:r>
              <a:rPr lang="th-TH" sz="4800" dirty="0" smtClean="0"/>
              <a:t> เป็นพี่เลี้ยง/โค้ช</a:t>
            </a:r>
          </a:p>
          <a:p>
            <a:r>
              <a:rPr lang="th-TH" sz="4800" dirty="0" smtClean="0"/>
              <a:t> สอน</a:t>
            </a:r>
          </a:p>
          <a:p>
            <a:r>
              <a:rPr lang="th-TH" sz="4800" dirty="0" smtClean="0"/>
              <a:t> ติดตาม/ประเมินผล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</a:rPr>
              <a:t>๗ การวัดและประเมินผล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389120"/>
          </a:xfrm>
        </p:spPr>
        <p:txBody>
          <a:bodyPr>
            <a:normAutofit/>
          </a:bodyPr>
          <a:lstStyle/>
          <a:p>
            <a:r>
              <a:rPr lang="th-TH" sz="4800" dirty="0" smtClean="0"/>
              <a:t> การพิจารณาผลการเรียนรู้รายบุคคล</a:t>
            </a:r>
          </a:p>
          <a:p>
            <a:r>
              <a:rPr lang="th-TH" sz="4800" dirty="0" smtClean="0"/>
              <a:t> ใช้วิธีการประเมินที่หลากหลาย</a:t>
            </a:r>
          </a:p>
          <a:p>
            <a:r>
              <a:rPr lang="th-TH" sz="4800" dirty="0" smtClean="0"/>
              <a:t> ปรับปรุงผลการเรียนรู้ให้เป็นไปตามจุดมุ่งหมาย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ความท้าทาย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h-TH" sz="4800" dirty="0" smtClean="0"/>
              <a:t>  </a:t>
            </a:r>
            <a:r>
              <a:rPr lang="th-TH" sz="4800" b="1" dirty="0" smtClean="0">
                <a:solidFill>
                  <a:srgbClr val="92D050"/>
                </a:solidFill>
              </a:rPr>
              <a:t>คุณภาพของผู้เรียน </a:t>
            </a:r>
          </a:p>
          <a:p>
            <a:r>
              <a:rPr lang="th-TH" sz="4800" dirty="0" smtClean="0"/>
              <a:t> คำถามเกี่ยวกับคุณภาพของผู้จบหลักสูตร</a:t>
            </a:r>
          </a:p>
          <a:p>
            <a:r>
              <a:rPr lang="th-TH" sz="4800" dirty="0" smtClean="0"/>
              <a:t> คุณภาพของผู้เรียนทางด้านเนื้อหาวิชา</a:t>
            </a:r>
          </a:p>
          <a:p>
            <a:r>
              <a:rPr lang="th-TH" sz="4800" dirty="0" smtClean="0"/>
              <a:t> คุณภาพของผู้เรียนที่เน้นการพัฒนา</a:t>
            </a:r>
          </a:p>
          <a:p>
            <a:pPr>
              <a:buNone/>
            </a:pPr>
            <a:r>
              <a:rPr lang="th-TH" sz="4800" dirty="0" smtClean="0"/>
              <a:t>   คุณภาพชีวิต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ผลการทดสอบทางการศึกษาระดับชาติ </a:t>
            </a:r>
            <a:r>
              <a:rPr lang="th-TH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กศน.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7680" y="777240"/>
            <a:ext cx="8229600" cy="9144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5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ปีการศึกษา </a:t>
            </a:r>
            <a:r>
              <a:rPr lang="en-US" sz="5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2554 </a:t>
            </a:r>
            <a:r>
              <a:rPr lang="th-TH" sz="5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ระดับ ม.ต้น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050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6670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205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สาระการเรียนรู้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148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ค่าเฉลี่ย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205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ค่าการกระจาย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" y="2804160"/>
            <a:ext cx="3005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ทักษะการเรียนรู้</a:t>
            </a:r>
            <a:endParaRPr lang="th-TH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2440" y="280416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40.67</a:t>
            </a:r>
            <a:endParaRPr lang="th-TH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51320" y="282898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13.57</a:t>
            </a:r>
            <a:endParaRPr lang="th-TH" sz="3200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39852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" y="3449895"/>
            <a:ext cx="3005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ความรู้พื้นฐาน</a:t>
            </a:r>
            <a:endParaRPr lang="th-TH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82440" y="344989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34.22</a:t>
            </a:r>
            <a:endParaRPr lang="th-TH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27520" y="347472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8.52</a:t>
            </a:r>
            <a:endParaRPr lang="th-TH" sz="32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40386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6720" y="4038600"/>
            <a:ext cx="3552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การประกอบอาชีพ</a:t>
            </a:r>
            <a:endParaRPr lang="th-TH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2440" y="405949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47.12</a:t>
            </a:r>
            <a:endParaRPr lang="th-TH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75120" y="408432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15.62</a:t>
            </a:r>
            <a:endParaRPr lang="th-TH" sz="3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467868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" y="4693920"/>
            <a:ext cx="3916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ทักษะการดำเนินชีวิต</a:t>
            </a:r>
            <a:endParaRPr lang="th-TH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82440" y="46995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49.14</a:t>
            </a:r>
            <a:endParaRPr lang="th-TH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675120" y="4724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17.23</a:t>
            </a:r>
            <a:endParaRPr lang="th-TH" sz="32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531876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6720" y="5288280"/>
            <a:ext cx="3916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การพัฒนาสังคม</a:t>
            </a:r>
            <a:endParaRPr lang="th-TH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82440" y="53091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40.71</a:t>
            </a:r>
            <a:endParaRPr lang="th-TH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75120" y="5334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16.24</a:t>
            </a:r>
            <a:endParaRPr lang="th-TH" sz="32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592836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th-TH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ผลการทดสอบทางการศึกษาระดับชาติ </a:t>
            </a:r>
            <a:r>
              <a:rPr lang="th-TH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กศน.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7680" y="777240"/>
            <a:ext cx="8229600" cy="9144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5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ปีการศึกษา </a:t>
            </a:r>
            <a:r>
              <a:rPr lang="en-US" sz="5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2554 </a:t>
            </a:r>
            <a:r>
              <a:rPr lang="th-TH" sz="5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ระดับ ม.ปลาย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050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6670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205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สาระการเรียนรู้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148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ค่าเฉลี่ย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205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ค่าการกระจาย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" y="280416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ทักษะการเรียนรู้</a:t>
            </a:r>
            <a:endParaRPr lang="th-TH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2440" y="280416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42.16</a:t>
            </a:r>
            <a:endParaRPr lang="th-TH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51320" y="282898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11.67</a:t>
            </a:r>
            <a:endParaRPr lang="th-TH" sz="3200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39852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" y="3449895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ความรู้พื้นฐาน</a:t>
            </a:r>
            <a:endParaRPr lang="th-TH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82440" y="344989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31.08</a:t>
            </a:r>
            <a:endParaRPr lang="th-TH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27520" y="347472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7.25</a:t>
            </a:r>
            <a:endParaRPr lang="th-TH" sz="32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403860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6720" y="405949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การประกอบอาชีพ</a:t>
            </a:r>
            <a:endParaRPr lang="th-TH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82440" y="405949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48.30</a:t>
            </a:r>
            <a:endParaRPr lang="th-TH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75120" y="408432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14.54</a:t>
            </a:r>
            <a:endParaRPr lang="th-TH" sz="3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467868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6720" y="4724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ทักษะการดำเนินชีวิต</a:t>
            </a:r>
            <a:endParaRPr lang="th-TH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282440" y="46995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49.86</a:t>
            </a:r>
            <a:endParaRPr lang="th-TH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675120" y="4724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15.87</a:t>
            </a:r>
            <a:endParaRPr lang="th-TH" sz="32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0" y="531876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6720" y="5334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การพัฒนาสังคม</a:t>
            </a:r>
            <a:endParaRPr lang="th-TH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282440" y="53091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41.38</a:t>
            </a:r>
            <a:endParaRPr lang="th-TH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75120" y="5334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17.05</a:t>
            </a:r>
            <a:endParaRPr lang="th-TH" sz="32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5928360"/>
            <a:ext cx="9144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600200"/>
          </a:xfrm>
        </p:spPr>
        <p:txBody>
          <a:bodyPr>
            <a:normAutofit/>
          </a:bodyPr>
          <a:lstStyle/>
          <a:p>
            <a:pPr algn="l"/>
            <a:r>
              <a:rPr lang="th-TH" sz="4800" dirty="0" smtClean="0">
                <a:solidFill>
                  <a:srgbClr val="FFFF00"/>
                </a:solidFill>
              </a:rPr>
              <a:t>๑ การเรียนรู้ที่เน้นผู้เรียนสำคัญที่สุดต้องจัดการเรียนรู้</a:t>
            </a:r>
            <a:br>
              <a:rPr lang="th-TH" sz="4800" dirty="0" smtClean="0">
                <a:solidFill>
                  <a:srgbClr val="FFFF00"/>
                </a:solidFill>
              </a:rPr>
            </a:br>
            <a:r>
              <a:rPr lang="th-TH" sz="4800" dirty="0" smtClean="0">
                <a:solidFill>
                  <a:srgbClr val="FFFF00"/>
                </a:solidFill>
              </a:rPr>
              <a:t>   เป็นไปตามข้อใด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   </a:t>
            </a:r>
            <a:r>
              <a:rPr lang="en-US" dirty="0" smtClean="0"/>
              <a:t> </a:t>
            </a:r>
            <a:r>
              <a:rPr lang="th-TH" sz="4400" dirty="0" smtClean="0"/>
              <a:t>ก. ใช้แผนการเรียนรู้รายบุคคล</a:t>
            </a:r>
          </a:p>
          <a:p>
            <a:pPr>
              <a:buNone/>
            </a:pPr>
            <a:r>
              <a:rPr lang="th-TH" sz="4400" dirty="0" smtClean="0"/>
              <a:t>   ข. ส่งเสริมให้มีการวิจัยในชั้นเรียน</a:t>
            </a:r>
          </a:p>
          <a:p>
            <a:pPr>
              <a:buNone/>
            </a:pPr>
            <a:r>
              <a:rPr lang="th-TH" sz="4400" dirty="0" smtClean="0"/>
              <a:t>   ค. ส่งเสริมให้ผู้เรียนพัฒนาเต็มตามศักยภาพ</a:t>
            </a:r>
          </a:p>
          <a:p>
            <a:pPr>
              <a:buNone/>
            </a:pPr>
            <a:r>
              <a:rPr lang="th-TH" sz="4400" dirty="0" smtClean="0"/>
              <a:t>   ง. ส่งเสริมให้ผู้เรียนใช้แหล่งเรียนรู้ในท้องถิ่น</a:t>
            </a:r>
          </a:p>
          <a:p>
            <a:pPr>
              <a:buNone/>
            </a:pPr>
            <a:r>
              <a:rPr lang="th-TH" sz="4400" dirty="0" smtClean="0"/>
              <a:t>   จ. ผู้สอนเป็นผู้อำนวยความสะดวกในการเรียนรู้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กลุ่มเป้าหมาย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กลุ่มเป้าหมายที่ พลาด ด้อย ขาดโอกาส</a:t>
            </a:r>
          </a:p>
          <a:p>
            <a:r>
              <a:rPr lang="th-TH" sz="4800" dirty="0" smtClean="0"/>
              <a:t> มีความหลากหลาย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ผู้สอน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ผู้สอนทำหน้าที่ผู้อำนวยความสะดวก </a:t>
            </a:r>
            <a:r>
              <a:rPr lang="en-US" sz="4800" dirty="0" smtClean="0"/>
              <a:t>?</a:t>
            </a:r>
            <a:endParaRPr lang="th-TH" sz="4800" dirty="0" smtClean="0"/>
          </a:p>
          <a:p>
            <a:r>
              <a:rPr lang="th-TH" sz="4800" dirty="0" smtClean="0"/>
              <a:t> ศักยภาพในการจัดการเรียนรู้ </a:t>
            </a:r>
            <a:r>
              <a:rPr lang="en-US" sz="4800" dirty="0" smtClean="0"/>
              <a:t>?</a:t>
            </a:r>
            <a:endParaRPr lang="th-TH" sz="4800" dirty="0" smtClean="0"/>
          </a:p>
          <a:p>
            <a:r>
              <a:rPr lang="th-TH" sz="4800" dirty="0" smtClean="0"/>
              <a:t> เกิดการจัดกิจกรรมการเรียนรู้ 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B050"/>
                </a:solidFill>
              </a:rPr>
              <a:t>หลักสูตร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การศึกษา/วิเคราะห์หลักสูตร</a:t>
            </a:r>
          </a:p>
          <a:p>
            <a:r>
              <a:rPr lang="th-TH" sz="4800" dirty="0" smtClean="0"/>
              <a:t> การนำหลักสูตรไปใช้ได้อย่างสมบูรณ์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หนังสือเรียน/สื่อ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ความพร้อมของหนังสือ/สื่อ</a:t>
            </a:r>
          </a:p>
          <a:p>
            <a:r>
              <a:rPr lang="th-TH" sz="4800" dirty="0" smtClean="0"/>
              <a:t> คุณภาพของหนังสือ/สื่อ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ทรัพยากร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สามารถประสาน เชื่อมโยงได้</a:t>
            </a:r>
          </a:p>
          <a:p>
            <a:r>
              <a:rPr lang="th-TH" sz="4800" dirty="0" smtClean="0"/>
              <a:t> ทำให้เกิดประโยชน์อย่างสมบูรณ์ 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92D050"/>
                </a:solidFill>
              </a:rPr>
              <a:t>ภาคีเครือข่าย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 พร้อม</a:t>
            </a:r>
          </a:p>
          <a:p>
            <a:r>
              <a:rPr lang="th-TH" sz="4800" dirty="0" smtClean="0"/>
              <a:t> เอื้อต่อการเรียนรู้ </a:t>
            </a:r>
            <a:r>
              <a:rPr lang="en-US" sz="4800" dirty="0" smtClean="0"/>
              <a:t>?</a:t>
            </a:r>
          </a:p>
          <a:p>
            <a:r>
              <a:rPr lang="en-US" sz="4800" dirty="0" smtClean="0"/>
              <a:t> </a:t>
            </a:r>
            <a:r>
              <a:rPr lang="th-TH" sz="4800" dirty="0" smtClean="0"/>
              <a:t>ความยั่งยืน 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FF00"/>
                </a:solidFill>
              </a:rPr>
              <a:t>ความเข้าใจผู้เรียนสำคัญที่สุด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 </a:t>
            </a:r>
            <a:r>
              <a:rPr lang="th-TH" sz="4800" dirty="0" smtClean="0">
                <a:solidFill>
                  <a:srgbClr val="92D050"/>
                </a:solidFill>
              </a:rPr>
              <a:t>องค์ประกอบภายใน</a:t>
            </a:r>
          </a:p>
          <a:p>
            <a:pPr>
              <a:buNone/>
            </a:pPr>
            <a:r>
              <a:rPr lang="th-TH" sz="4800" dirty="0" smtClean="0"/>
              <a:t>    สติปัญญา ความสนใจ ความสามารถ ข้อจำกัด</a:t>
            </a:r>
          </a:p>
          <a:p>
            <a:pPr>
              <a:buNone/>
            </a:pPr>
            <a:r>
              <a:rPr lang="th-TH" sz="4800" dirty="0" smtClean="0"/>
              <a:t>    จิตใจ ความพร้อม</a:t>
            </a:r>
          </a:p>
          <a:p>
            <a:r>
              <a:rPr lang="th-TH" sz="4800" dirty="0" smtClean="0"/>
              <a:t> </a:t>
            </a:r>
            <a:r>
              <a:rPr lang="th-TH" sz="4800" dirty="0" smtClean="0">
                <a:solidFill>
                  <a:srgbClr val="92D050"/>
                </a:solidFill>
              </a:rPr>
              <a:t>องค์ประกอบภายนอก </a:t>
            </a:r>
            <a:r>
              <a:rPr lang="th-TH" sz="4400" dirty="0" smtClean="0"/>
              <a:t>(ผ่านตา หู จมูก ลิ้น กาย ใจ)</a:t>
            </a:r>
          </a:p>
          <a:p>
            <a:pPr>
              <a:buNone/>
            </a:pPr>
            <a:r>
              <a:rPr lang="th-TH" sz="4800" dirty="0" smtClean="0"/>
              <a:t>    บรรยากาศที่เอื้อให้เกิดการเรียนรู้ ผู้สอน สื่อ </a:t>
            </a:r>
          </a:p>
          <a:p>
            <a:pPr>
              <a:buNone/>
            </a:pPr>
            <a:r>
              <a:rPr lang="th-TH" sz="4800" dirty="0" smtClean="0"/>
              <a:t>    ห้องเรียน แหล่งการเรียนรู้ กิจกรรมการเรียนรู้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th-TH" b="1" dirty="0" smtClean="0">
                <a:solidFill>
                  <a:srgbClr val="FFFF00"/>
                </a:solidFill>
              </a:rPr>
              <a:t>๒ ปัญหาการวิจัยเชิงปฏิบัติการกำหนดจากแหล่งใด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h-TH" b="1" dirty="0" smtClean="0"/>
              <a:t>           </a:t>
            </a:r>
            <a:r>
              <a:rPr lang="th-TH" sz="4400" b="1" dirty="0" smtClean="0"/>
              <a:t>ก. ปัญหาที่นักวิจัยสนใจ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  ข. ปัญหาที่เกิดจากการปฏิบัติงาน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  ค.ประเด็นที่สงสัยการอธิบายทฤษฎี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  ง. แหล่งเงินทุนของผู้สนับสนุนการวิจัย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  จ. ปัญหาที่ได้จากการทบทวนรายงานการวิจัย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th-TH" b="1" dirty="0" smtClean="0">
                <a:solidFill>
                  <a:srgbClr val="92D050"/>
                </a:solidFill>
              </a:rPr>
              <a:t>๓ แนวทางในการอภิปรายข้อค้นพบยึดหลักข้อใด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ก. ขอบเขตการวิจัย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ข. ผลการทดสอบสมมติฐาน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ค. ความต้องการของแหล่งทุนวิจัย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ง. ความคิดเห็นของกมตัวอย่างที่ศึกษา</a:t>
            </a:r>
          </a:p>
          <a:p>
            <a:pPr>
              <a:buFont typeface="Wingdings" pitchFamily="2" charset="2"/>
              <a:buNone/>
              <a:defRPr/>
            </a:pPr>
            <a:r>
              <a:rPr lang="th-TH" sz="4400" b="1" dirty="0" smtClean="0"/>
              <a:t>     จ. ทฤษฎีหรือแนวคิดตามกรอบความดิดการวิจัย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th-TH" b="1" dirty="0" smtClean="0">
                <a:solidFill>
                  <a:srgbClr val="FFFF00"/>
                </a:solidFill>
              </a:rPr>
              <a:t>๓๓  การใช้ทฤษฎีหรือแนวคิดเป็นกรอบแนวคิด</a:t>
            </a:r>
            <a:br>
              <a:rPr lang="th-TH" b="1" dirty="0" smtClean="0">
                <a:solidFill>
                  <a:srgbClr val="FFFF00"/>
                </a:solidFill>
              </a:rPr>
            </a:br>
            <a:r>
              <a:rPr lang="th-TH" b="1" dirty="0" smtClean="0">
                <a:solidFill>
                  <a:srgbClr val="FFFF00"/>
                </a:solidFill>
              </a:rPr>
              <a:t>        การวิจัยเพื่ออะไร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Wingdings" pitchFamily="2" charset="2"/>
              <a:buNone/>
              <a:defRPr/>
            </a:pPr>
            <a:r>
              <a:rPr lang="th-TH" sz="4400" dirty="0" smtClean="0"/>
              <a:t>       </a:t>
            </a:r>
            <a:r>
              <a:rPr lang="th-TH" sz="4400" b="1" dirty="0" smtClean="0"/>
              <a:t>ก. เป็นแนวทางการเก็บข้อมูล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th-TH" sz="4400" b="1" dirty="0" smtClean="0"/>
              <a:t>        ข. ป้องกันผลการวิจัยผิดพลาด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th-TH" sz="4400" b="1" dirty="0" smtClean="0"/>
              <a:t>        ค. ใช้ในการกำหนดกลุ่มตัวอย่าง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th-TH" sz="4400" b="1" dirty="0" smtClean="0"/>
              <a:t>        ง. ใช้ในการกำหนดประชากรที่ศึกษา</a:t>
            </a:r>
          </a:p>
          <a:p>
            <a:pPr marL="742950" indent="-742950">
              <a:buFont typeface="Wingdings" pitchFamily="2" charset="2"/>
              <a:buNone/>
              <a:defRPr/>
            </a:pPr>
            <a:r>
              <a:rPr lang="th-TH" sz="4400" b="1" dirty="0" smtClean="0"/>
              <a:t>        จ. เป็นแนวทางในการอภิปรายข้อค้นพบ</a:t>
            </a:r>
          </a:p>
          <a:p>
            <a:pPr marL="742950" indent="-742950">
              <a:buFont typeface="Wingdings" pitchFamily="2" charset="2"/>
              <a:buAutoNum type="thaiAlphaPeriod"/>
              <a:defRPr/>
            </a:pPr>
            <a:endParaRPr lang="th-TH" sz="4400" dirty="0" smtClean="0"/>
          </a:p>
          <a:p>
            <a:pPr marL="742950" indent="-742950">
              <a:buFont typeface="Wingdings" pitchFamily="2" charset="2"/>
              <a:buAutoNum type="thaiAlphaPeriod"/>
              <a:defRPr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rgbClr val="FFC000"/>
                </a:solidFill>
              </a:rPr>
              <a:t>โจทย์ที่สังคมถาม</a:t>
            </a:r>
            <a:endParaRPr lang="en-US" sz="6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4800" dirty="0" smtClean="0"/>
              <a:t>การศึกษาไทยดึงศักยภาพของคนได้๑๐ใน๑๐๐</a:t>
            </a:r>
          </a:p>
          <a:p>
            <a:pPr algn="ctr">
              <a:buNone/>
            </a:pPr>
            <a:r>
              <a:rPr lang="th-TH" sz="4000" dirty="0" smtClean="0"/>
              <a:t>(วิจารณ์ พานิช)</a:t>
            </a:r>
          </a:p>
          <a:p>
            <a:pPr algn="ctr">
              <a:buNone/>
            </a:pPr>
            <a:r>
              <a:rPr lang="th-TH" sz="4800" dirty="0" smtClean="0"/>
              <a:t>หากสามารถจัดกระบวนการเรียนรู้ให้ดึงศักยภาพ</a:t>
            </a:r>
          </a:p>
          <a:p>
            <a:pPr algn="ctr">
              <a:buNone/>
            </a:pPr>
            <a:r>
              <a:rPr lang="th-TH" sz="4800" dirty="0" smtClean="0"/>
              <a:t>ของคนออกมาให้มากจะสร้างความสุขสมบูรณ์</a:t>
            </a:r>
          </a:p>
          <a:p>
            <a:pPr algn="ctr">
              <a:buNone/>
            </a:pPr>
            <a:r>
              <a:rPr lang="th-TH" sz="4800" dirty="0" smtClean="0"/>
              <a:t>และความมั่งคั่งให้กับสังคมได้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ทุกข์ได้ง่าย  สุขได้ยาก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4800" dirty="0" smtClean="0"/>
              <a:t>จุดมุ่งหมายในการสร้างคนให้เป็นคนที่มีการศึกษา</a:t>
            </a:r>
          </a:p>
          <a:p>
            <a:pPr algn="ctr">
              <a:buNone/>
            </a:pPr>
            <a:r>
              <a:rPr lang="th-TH" sz="4800" dirty="0" smtClean="0"/>
              <a:t>การใฝ่รู้สู้สิ่งยากบนรากฐานของความใฝ่ดี</a:t>
            </a:r>
          </a:p>
          <a:p>
            <a:pPr algn="ctr">
              <a:buNone/>
            </a:pPr>
            <a:r>
              <a:rPr lang="th-TH" sz="4800" dirty="0" smtClean="0"/>
              <a:t>ทุกข์ได้ยาก สุขได้ง่าย</a:t>
            </a:r>
          </a:p>
          <a:p>
            <a:pPr algn="ctr">
              <a:buNone/>
            </a:pPr>
            <a:r>
              <a:rPr lang="th-TH" sz="4400" dirty="0" smtClean="0"/>
              <a:t>ถ้าขาดจิตสำนึกในการฝึกตนจะเป็นทุกข์ได้ง่าย สุขได้ยาก</a:t>
            </a:r>
          </a:p>
          <a:p>
            <a:pPr algn="ctr">
              <a:buNone/>
            </a:pPr>
            <a:r>
              <a:rPr lang="th-TH" sz="4400" dirty="0" smtClean="0"/>
              <a:t>(พระธรรมปิฎก (ป.อ.ปยุตโต))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ผู้เรียนทุกคนมีศักยภาพในการเรียนรู้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h-TH" sz="4800" dirty="0" smtClean="0"/>
          </a:p>
          <a:p>
            <a:pPr algn="ctr">
              <a:buNone/>
            </a:pPr>
            <a:r>
              <a:rPr lang="th-TH" sz="4800" dirty="0" smtClean="0"/>
              <a:t>การจัดการศึกษาต้องยึดหลัก</a:t>
            </a:r>
          </a:p>
          <a:p>
            <a:pPr algn="ctr">
              <a:buNone/>
            </a:pPr>
            <a:r>
              <a:rPr lang="th-TH" sz="4800" dirty="0" smtClean="0"/>
              <a:t>ผู้เรียนทุกคนมีความสามารถในการเรียนรู้</a:t>
            </a:r>
          </a:p>
          <a:p>
            <a:pPr algn="ctr">
              <a:buNone/>
            </a:pPr>
            <a:endParaRPr lang="th-TH" sz="4800" dirty="0" smtClean="0"/>
          </a:p>
          <a:p>
            <a:pPr algn="ctr">
              <a:buNone/>
            </a:pPr>
            <a:r>
              <a:rPr lang="th-TH" sz="4800" dirty="0" smtClean="0"/>
              <a:t>( ประเวศ วะสี)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800" b="1" dirty="0" smtClean="0">
                <a:solidFill>
                  <a:srgbClr val="FFFF00"/>
                </a:solidFill>
              </a:rPr>
              <a:t>ผู้เรียนมีความสำคัญที่สุด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400" dirty="0" smtClean="0">
                <a:solidFill>
                  <a:srgbClr val="FFFF00"/>
                </a:solidFill>
              </a:rPr>
              <a:t>มาตรา ๒๒ </a:t>
            </a:r>
            <a:r>
              <a:rPr lang="th-TH" sz="4400" dirty="0" smtClean="0"/>
              <a:t>การจัดการศึกษาต้องยึดหลักว่าผู้เรียน</a:t>
            </a:r>
          </a:p>
          <a:p>
            <a:pPr>
              <a:buNone/>
            </a:pPr>
            <a:r>
              <a:rPr lang="th-TH" sz="4400" dirty="0" smtClean="0"/>
              <a:t>  ทุกคนมีความสามารถเรียนรู้และพัฒนาตนเองได้</a:t>
            </a:r>
          </a:p>
          <a:p>
            <a:pPr>
              <a:buNone/>
            </a:pPr>
            <a:r>
              <a:rPr lang="th-TH" sz="4400" dirty="0" smtClean="0"/>
              <a:t>  และ</a:t>
            </a:r>
            <a:r>
              <a:rPr lang="th-TH" sz="4400" dirty="0" smtClean="0">
                <a:solidFill>
                  <a:srgbClr val="FFFF00"/>
                </a:solidFill>
              </a:rPr>
              <a:t>ถือว่าผู้เรียนมีความสำคัญที่สุด  </a:t>
            </a:r>
            <a:r>
              <a:rPr lang="th-TH" sz="4400" dirty="0" smtClean="0"/>
              <a:t>กระบวนการ</a:t>
            </a:r>
          </a:p>
          <a:p>
            <a:pPr>
              <a:buNone/>
            </a:pPr>
            <a:r>
              <a:rPr lang="th-TH" sz="4400" dirty="0" smtClean="0"/>
              <a:t>  จัดการศึกษาต้องส่งเสริมให้ผู้เรียนสามารถพัฒนา</a:t>
            </a:r>
          </a:p>
          <a:p>
            <a:pPr>
              <a:buNone/>
            </a:pPr>
            <a:r>
              <a:rPr lang="th-TH" sz="4400" dirty="0" smtClean="0"/>
              <a:t>   ตามธรรมชาติและเต็มตามศักยภาพ (พรบ.กศ.)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853</Words>
  <Application>Microsoft Office PowerPoint</Application>
  <PresentationFormat>On-screen Show (4:3)</PresentationFormat>
  <Paragraphs>159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๑ การเรียนรู้ที่เน้นผู้เรียนสำคัญที่สุดต้องจัดการเรียนรู้    เป็นไปตามข้อใด</vt:lpstr>
      <vt:lpstr>๒ ปัญหาการวิจัยเชิงปฏิบัติการกำหนดจากแหล่งใด</vt:lpstr>
      <vt:lpstr>๓ แนวทางในการอภิปรายข้อค้นพบยึดหลักข้อใด</vt:lpstr>
      <vt:lpstr>๓๓  การใช้ทฤษฎีหรือแนวคิดเป็นกรอบแนวคิด         การวิจัยเพื่ออะไร</vt:lpstr>
      <vt:lpstr>โจทย์ที่สังคมถาม</vt:lpstr>
      <vt:lpstr>ทุกข์ได้ง่าย  สุขได้ยาก </vt:lpstr>
      <vt:lpstr>ผู้เรียนทุกคนมีศักยภาพในการเรียนรู้</vt:lpstr>
      <vt:lpstr>ผู้เรียนมีความสำคัญที่สุด</vt:lpstr>
      <vt:lpstr>การเรียนการสอนที่ยึดผู้เรียนเป็นสำคัญ</vt:lpstr>
      <vt:lpstr>๒ ความเชื่อเกี่ยวกับผู้เรียน</vt:lpstr>
      <vt:lpstr> ๓ วิธีการเรียนรู้</vt:lpstr>
      <vt:lpstr>๔ ผลการเรียนรู้</vt:lpstr>
      <vt:lpstr>๕ กระบวนการจัดกิจกรรมการเรียนรู้</vt:lpstr>
      <vt:lpstr> ๖ หน้าที่ของผู้สอน</vt:lpstr>
      <vt:lpstr>๗ การวัดและประเมินผล</vt:lpstr>
      <vt:lpstr>ความท้าทาย</vt:lpstr>
      <vt:lpstr>ผลการทดสอบทางการศึกษาระดับชาติ กศน.</vt:lpstr>
      <vt:lpstr>ผลการทดสอบทางการศึกษาระดับชาติ กศน.</vt:lpstr>
      <vt:lpstr>กลุ่มเป้าหมาย</vt:lpstr>
      <vt:lpstr>ผู้สอน</vt:lpstr>
      <vt:lpstr>หลักสูตร</vt:lpstr>
      <vt:lpstr>หนังสือเรียน/สื่อ</vt:lpstr>
      <vt:lpstr>ทรัพยากร</vt:lpstr>
      <vt:lpstr>ภาคีเครือข่าย</vt:lpstr>
      <vt:lpstr>ความเข้าใจผู้เรียนสำคัญที่สุด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rattaket</cp:lastModifiedBy>
  <cp:revision>48</cp:revision>
  <dcterms:created xsi:type="dcterms:W3CDTF">2012-04-28T15:16:09Z</dcterms:created>
  <dcterms:modified xsi:type="dcterms:W3CDTF">2012-05-02T10:34:13Z</dcterms:modified>
</cp:coreProperties>
</file>