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83" r:id="rId6"/>
    <p:sldId id="260" r:id="rId7"/>
    <p:sldId id="284" r:id="rId8"/>
    <p:sldId id="286" r:id="rId9"/>
    <p:sldId id="288" r:id="rId10"/>
    <p:sldId id="290" r:id="rId11"/>
    <p:sldId id="261" r:id="rId12"/>
    <p:sldId id="262" r:id="rId13"/>
    <p:sldId id="265" r:id="rId14"/>
    <p:sldId id="266" r:id="rId15"/>
    <p:sldId id="293" r:id="rId16"/>
    <p:sldId id="294" r:id="rId17"/>
    <p:sldId id="295" r:id="rId18"/>
    <p:sldId id="267" r:id="rId19"/>
    <p:sldId id="268" r:id="rId20"/>
    <p:sldId id="270" r:id="rId21"/>
    <p:sldId id="271" r:id="rId22"/>
    <p:sldId id="272" r:id="rId23"/>
    <p:sldId id="273" r:id="rId24"/>
    <p:sldId id="274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2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F65F1-1206-42CE-AE23-BB581551E9CC}" type="datetimeFigureOut">
              <a:rPr lang="th-TH" smtClean="0"/>
              <a:pPr/>
              <a:t>30/04/55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AFEC77-DE16-4949-8661-3B6FC5A5828E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ภาวะผู้นำทางวิชาการ</a:t>
            </a:r>
            <a:endParaRPr lang="th-T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 smtClean="0"/>
              <a:t>ดร.กล้า  สมตระกูล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การบริหารจัดการหลักสูตร </a:t>
            </a:r>
            <a:r>
              <a:rPr lang="th-TH" dirty="0" err="1" smtClean="0"/>
              <a:t>กศน.</a:t>
            </a:r>
            <a:r>
              <a:rPr lang="th-TH" dirty="0" smtClean="0"/>
              <a:t> 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  <a:endParaRPr lang="th-TH" dirty="0" smtClean="0"/>
          </a:p>
          <a:p>
            <a:pPr>
              <a:buNone/>
            </a:pPr>
            <a:r>
              <a:rPr lang="th-TH" b="1" dirty="0" smtClean="0"/>
              <a:t>9.ประสานความร่วมมือกับภาคีเครือข่าย</a:t>
            </a:r>
          </a:p>
          <a:p>
            <a:pPr>
              <a:buNone/>
            </a:pPr>
            <a:r>
              <a:rPr lang="th-TH" dirty="0" smtClean="0"/>
              <a:t>		เพื่อแสวงหาความร่วมมือทั้งด้านการจัดการเรียนการสอน การส่งเสริมสนับสนุน จากหน่วยงานทั้งภาครัฐและเอกชน ทั้งในระดับท้องถิ่น ระดับประเทศ และต่างประเทศ</a:t>
            </a:r>
          </a:p>
          <a:p>
            <a:pPr>
              <a:buNone/>
            </a:pPr>
            <a:r>
              <a:rPr lang="th-TH" b="1" dirty="0" smtClean="0"/>
              <a:t>10.แลกเปลี่ยนเรียนรู้กับองค์กรและสถาบันอื่น</a:t>
            </a:r>
          </a:p>
          <a:p>
            <a:pPr>
              <a:buNone/>
            </a:pPr>
            <a:r>
              <a:rPr lang="th-TH" dirty="0" smtClean="0"/>
              <a:t>		เพื่อแลกเปลี่ยนองค์ความรู้และประสบการณ์จากบริหารจัดการหลักสูตรของแต่ละสถานศึกษา แต่ละประเทศ เพื่อประโยชน์สูงสุดของสถาบันและผู้เรียน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ขั้นตอนการบริหารจัดการ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 1.</a:t>
            </a:r>
            <a:r>
              <a:rPr lang="th-TH" b="1" dirty="0"/>
              <a:t>ขั้นเตรียมความพร้อม</a:t>
            </a:r>
            <a:endParaRPr lang="en-US" b="1" dirty="0"/>
          </a:p>
          <a:p>
            <a:pPr>
              <a:buNone/>
            </a:pPr>
            <a:r>
              <a:rPr lang="th-TH" dirty="0" smtClean="0"/>
              <a:t>		</a:t>
            </a:r>
          </a:p>
          <a:p>
            <a:pPr>
              <a:buNone/>
            </a:pPr>
            <a:r>
              <a:rPr lang="th-TH" dirty="0" smtClean="0"/>
              <a:t>		1.1 </a:t>
            </a:r>
            <a:r>
              <a:rPr lang="th-TH" dirty="0"/>
              <a:t>ด้านองค์กรและบุคลากร (ความเข้าใจในนโยบาย ภาระหน้าที่ วิธีการ</a:t>
            </a:r>
            <a:r>
              <a:rPr lang="th-TH" dirty="0" smtClean="0"/>
              <a:t>จัดการ	เรียน</a:t>
            </a:r>
            <a:r>
              <a:rPr lang="th-TH" dirty="0"/>
              <a:t>การสอน ขวัญกำลังใจ)</a:t>
            </a:r>
            <a:endParaRPr lang="en-US" dirty="0"/>
          </a:p>
          <a:p>
            <a:pPr>
              <a:buNone/>
            </a:pPr>
            <a:r>
              <a:rPr lang="th-TH" dirty="0" smtClean="0"/>
              <a:t>		1.2 </a:t>
            </a:r>
            <a:r>
              <a:rPr lang="th-TH" dirty="0"/>
              <a:t>อาคารสถานที่ อุปกรณ์ สื่อการเรียนการสอน</a:t>
            </a:r>
            <a:endParaRPr lang="en-US" dirty="0"/>
          </a:p>
          <a:p>
            <a:pPr>
              <a:buNone/>
            </a:pPr>
            <a:r>
              <a:rPr lang="th-TH" dirty="0" smtClean="0"/>
              <a:t>		1.3 การ</a:t>
            </a:r>
            <a:r>
              <a:rPr lang="th-TH" dirty="0"/>
              <a:t>แสวงหาเครือข่ายและการสนับสนุน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ขั้นตอนการบริหารจัดการ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2.</a:t>
            </a:r>
            <a:r>
              <a:rPr lang="th-TH" b="1" dirty="0"/>
              <a:t>ขั้นดำเนินการ</a:t>
            </a:r>
            <a:endParaRPr lang="en-US" b="1" dirty="0"/>
          </a:p>
          <a:p>
            <a:pPr>
              <a:buNone/>
            </a:pPr>
            <a:r>
              <a:rPr lang="th-TH" dirty="0" smtClean="0"/>
              <a:t>		2.1 </a:t>
            </a:r>
            <a:r>
              <a:rPr lang="th-TH" dirty="0"/>
              <a:t>การศึกษาสำรวจสภาพ ปัญหา และความต้องการของชุมชน (ที่</a:t>
            </a:r>
            <a:r>
              <a:rPr lang="th-TH" dirty="0" smtClean="0"/>
              <a:t>สอดคล้อง	กับ</a:t>
            </a:r>
            <a:r>
              <a:rPr lang="th-TH" dirty="0"/>
              <a:t>บทบาทหน้าที่)</a:t>
            </a:r>
            <a:endParaRPr lang="en-US" dirty="0"/>
          </a:p>
          <a:p>
            <a:pPr>
              <a:buNone/>
            </a:pPr>
            <a:r>
              <a:rPr lang="th-TH" dirty="0" smtClean="0"/>
              <a:t>		2.2 </a:t>
            </a:r>
            <a:r>
              <a:rPr lang="th-TH" dirty="0"/>
              <a:t>แสวงหาเครือข่าย และการสนับสนุน</a:t>
            </a:r>
            <a:endParaRPr lang="en-US" dirty="0"/>
          </a:p>
          <a:p>
            <a:pPr>
              <a:buNone/>
            </a:pPr>
            <a:r>
              <a:rPr lang="th-TH" dirty="0" smtClean="0"/>
              <a:t>		2.3 </a:t>
            </a:r>
            <a:r>
              <a:rPr lang="th-TH" dirty="0"/>
              <a:t>กำหนดภารกิจ</a:t>
            </a:r>
            <a:r>
              <a:rPr lang="en-US" dirty="0"/>
              <a:t> </a:t>
            </a:r>
            <a:r>
              <a:rPr lang="en-US" sz="2000" dirty="0"/>
              <a:t>(Plan)</a:t>
            </a:r>
          </a:p>
          <a:p>
            <a:pPr>
              <a:buNone/>
            </a:pPr>
            <a:r>
              <a:rPr lang="th-TH" dirty="0" smtClean="0"/>
              <a:t>		2.4 </a:t>
            </a:r>
            <a:r>
              <a:rPr lang="th-TH" dirty="0"/>
              <a:t>ดำเนินการ</a:t>
            </a:r>
            <a:r>
              <a:rPr lang="en-US" dirty="0"/>
              <a:t> </a:t>
            </a:r>
            <a:r>
              <a:rPr lang="en-US" sz="2000" dirty="0"/>
              <a:t>(Do)</a:t>
            </a:r>
          </a:p>
          <a:p>
            <a:pPr>
              <a:buNone/>
            </a:pPr>
            <a:r>
              <a:rPr lang="th-TH" dirty="0" smtClean="0"/>
              <a:t>		 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ขั้นตอนการบริหารจัดการ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	</a:t>
            </a:r>
          </a:p>
          <a:p>
            <a:pPr>
              <a:buNone/>
            </a:pPr>
            <a:r>
              <a:rPr lang="th-TH" b="1" dirty="0" smtClean="0"/>
              <a:t>3.ขั้นการนิเทศและติดตามผล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3.1 ติดตามและประเมินผล</a:t>
            </a:r>
            <a:r>
              <a:rPr lang="en-US" dirty="0" smtClean="0"/>
              <a:t> </a:t>
            </a:r>
            <a:r>
              <a:rPr lang="en-US" sz="2000" dirty="0" smtClean="0"/>
              <a:t>(Check)</a:t>
            </a:r>
          </a:p>
          <a:p>
            <a:pPr>
              <a:buNone/>
            </a:pPr>
            <a:r>
              <a:rPr lang="th-TH" dirty="0" smtClean="0"/>
              <a:t>		3.2 ปรับปรุงและปฏิบัติจริง </a:t>
            </a:r>
            <a:r>
              <a:rPr lang="en-US" sz="2000" dirty="0" smtClean="0"/>
              <a:t>(Act)</a:t>
            </a:r>
          </a:p>
          <a:p>
            <a:pPr>
              <a:buNone/>
            </a:pPr>
            <a:r>
              <a:rPr lang="th-TH" b="1" dirty="0" smtClean="0"/>
              <a:t>	</a:t>
            </a:r>
          </a:p>
          <a:p>
            <a:pPr>
              <a:buNone/>
            </a:pPr>
            <a:r>
              <a:rPr lang="th-TH" b="1" dirty="0" smtClean="0"/>
              <a:t>4.ขั้นประชาสัมพันธ์และเผยแพร่</a:t>
            </a:r>
            <a:endParaRPr lang="en-US" b="1" dirty="0" smtClean="0"/>
          </a:p>
          <a:p>
            <a:pPr>
              <a:buNone/>
            </a:pPr>
            <a:r>
              <a:rPr lang="th-TH" dirty="0" smtClean="0"/>
              <a:t>		4.1 หน่วยงานและองค์กรที่เกี่ยวข้อง (ผลงานและการวิจัย)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4.2 ชุมชนและมวลชน (ผลกระทบต่อสังคมทางสื่อสารมวลชน)</a:t>
            </a:r>
            <a:endParaRPr lang="en-US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ตอนที่2 </a:t>
            </a:r>
            <a:br>
              <a:rPr lang="th-TH" dirty="0" smtClean="0"/>
            </a:br>
            <a:r>
              <a:rPr lang="th-TH" dirty="0" smtClean="0"/>
              <a:t>การสร้างพลังเครือข่ายเพื่อปฏิรูปการเรียนรู้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b="1" dirty="0" smtClean="0"/>
              <a:t>การสร้างพลังเครือข่าย </a:t>
            </a:r>
            <a:r>
              <a:rPr lang="th-TH" dirty="0" smtClean="0"/>
              <a:t>หมายถึง การแสวงหาความร่วมมือจากหน่วยงานอื่น ทั้งในและนอกสังกัดกระทรวงศึกษาธิการ ทั้งภาครัฐและเอกชน (ทั้งภายในประเทศและต่างประเทศ) เพื่อร่วมปรับปรุงและพัฒนาการเรียนรู้อย่างมีประสิทธิภาพและยั่งยืน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</a:t>
            </a:r>
          </a:p>
          <a:p>
            <a:pPr>
              <a:buNone/>
            </a:pPr>
            <a:r>
              <a:rPr lang="th-TH" b="1" dirty="0" smtClean="0"/>
              <a:t>	ภาคีเครือข่าย </a:t>
            </a:r>
            <a:r>
              <a:rPr lang="th-TH" dirty="0" smtClean="0"/>
              <a:t>หมายถึง กลุ่มบุคคล องค์กรที่มีเป้าหมายร่วมกัน มารวมตัวกันด้วยความสมัครใจ เพื่อทำกิจกรรมให้บรรลุเป้าหมาย โดย </a:t>
            </a:r>
            <a:r>
              <a:rPr lang="th-TH" dirty="0" err="1" smtClean="0"/>
              <a:t>กศน.</a:t>
            </a:r>
            <a:r>
              <a:rPr lang="th-TH" dirty="0" smtClean="0"/>
              <a:t> ได้กำหนดให้ บุคคล ครอบครัว องค์กรชุมชน องค์กรปกครองส่วนท้องถิ่น สถาบันศาสนา สถานประกอบการ รวมทั้งสถานศึกษานอกสังกัด </a:t>
            </a:r>
            <a:r>
              <a:rPr lang="th-TH" dirty="0" err="1" smtClean="0"/>
              <a:t>กศน.</a:t>
            </a:r>
            <a:r>
              <a:rPr lang="th-TH" dirty="0" smtClean="0"/>
              <a:t> ร่วมเป็นภาคีเครือข่าย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ระดับของความร่วมมือกับภาคีเครือข่าย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dirty="0" smtClean="0"/>
              <a:t>1.</a:t>
            </a:r>
            <a:r>
              <a:rPr lang="th-TH" b="1" dirty="0" smtClean="0"/>
              <a:t>การประสานงาน </a:t>
            </a:r>
            <a:r>
              <a:rPr lang="th-TH" dirty="0" smtClean="0"/>
              <a:t>(</a:t>
            </a:r>
            <a:r>
              <a:rPr lang="en-US" sz="2000" dirty="0" smtClean="0"/>
              <a:t>Coordination) </a:t>
            </a:r>
            <a:r>
              <a:rPr lang="th-TH" dirty="0" smtClean="0"/>
              <a:t>หมายถึง วิธีซึ่งคนจำนวนมาก มาร่วมกันทำงานเพื่อให้บรรลุวัตถุประสงค์ตามที่ได้ตกลงกันไว้ โดยกำหนดกิจกรรมต่างๆ ออกเป็นหมวดหมู่ เพื่อมอบหมายให้ผู้รับผิดชอบปฏิบัติด้วยความสามัคคี สมานฉันท์ และมีประสิทธิภาพที่สุด </a:t>
            </a:r>
          </a:p>
          <a:p>
            <a:pPr marL="514350" indent="-514350">
              <a:buNone/>
            </a:pPr>
            <a:endParaRPr lang="th-TH" dirty="0" smtClean="0"/>
          </a:p>
          <a:p>
            <a:pPr marL="514350" indent="-514350">
              <a:buNone/>
            </a:pPr>
            <a:r>
              <a:rPr lang="th-TH" dirty="0" smtClean="0"/>
              <a:t>2. </a:t>
            </a:r>
            <a:r>
              <a:rPr lang="th-TH" b="1" dirty="0" smtClean="0"/>
              <a:t>ความร่วมมือ </a:t>
            </a:r>
            <a:r>
              <a:rPr lang="th-TH" sz="2000" dirty="0" smtClean="0"/>
              <a:t>(</a:t>
            </a:r>
            <a:r>
              <a:rPr lang="en-US" sz="2000" dirty="0" smtClean="0"/>
              <a:t>Cooperation) </a:t>
            </a:r>
            <a:r>
              <a:rPr lang="th-TH" dirty="0" smtClean="0"/>
              <a:t>หมายถึง ความเต็มใจของแต่ละคนในการช่วยเหลือซึ่งกันและกัน เพื่อไปสู่เป้าหมายใดเป้าหมายหนึ่ง ตามเป้าหมายขององค์การหรือหน่วยงานความร่วมมือ จะเป็นการที่ฝ่ายใดฝ่ายหนึ่งเป็น “เจ้าของหรือเจ้าภาพ” งานหรือกิจกรรมนั้นๆ แล้วขอให้ฝ่ายอื่นเข้ามาร่วม มีลักษณะเกิดขึ้นเป็นครั้งๆไป 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ระดับของความร่วมมือกับภาคีเครือข่าย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3. </a:t>
            </a:r>
            <a:r>
              <a:rPr lang="th-TH" b="1" dirty="0" smtClean="0"/>
              <a:t>การทำงานร่วมกัน </a:t>
            </a:r>
            <a:r>
              <a:rPr lang="th-TH" sz="2200" dirty="0" smtClean="0"/>
              <a:t>(</a:t>
            </a:r>
            <a:r>
              <a:rPr lang="en-US" sz="2200" dirty="0" smtClean="0"/>
              <a:t>Collaboration) </a:t>
            </a:r>
            <a:r>
              <a:rPr lang="th-TH" dirty="0" smtClean="0"/>
              <a:t>หมายถึง การที่บุคคล ตั้งแต่ 2 คนหรือ 2 องค์กรขึ้นไป ทำงานช่วยเหลือซึ่งกันและกัน และรับรู้ว่าตนเป็นส่วนหนึ่งของกลุ่มในองค์กร รวมทั้งเข้าใจวัตถุประสงค์ของการทำงานร่วมกัน 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4. </a:t>
            </a:r>
            <a:r>
              <a:rPr lang="th-TH" b="1" dirty="0" smtClean="0"/>
              <a:t>การมีส่วนร่วม </a:t>
            </a:r>
            <a:r>
              <a:rPr lang="th-TH" sz="2200" dirty="0" smtClean="0"/>
              <a:t>(</a:t>
            </a:r>
            <a:r>
              <a:rPr lang="en-US" sz="2200" dirty="0" smtClean="0"/>
              <a:t>Participation) </a:t>
            </a:r>
            <a:r>
              <a:rPr lang="th-TH" dirty="0" smtClean="0"/>
              <a:t>หมายถึง สมาชิกทุกคนขององค์กรร่วมกันดำเนินการโดยมีลักษณะเป็นกระบวนการ </a:t>
            </a:r>
            <a:r>
              <a:rPr lang="th-TH" sz="2200" dirty="0" smtClean="0"/>
              <a:t>(</a:t>
            </a:r>
            <a:r>
              <a:rPr lang="en-US" sz="2200" dirty="0" smtClean="0"/>
              <a:t>Process) </a:t>
            </a:r>
            <a:r>
              <a:rPr lang="th-TH" dirty="0" smtClean="0"/>
              <a:t>ที่มุ่งหมายจะให้เกิดการเรียนรู้</a:t>
            </a:r>
            <a:r>
              <a:rPr lang="th-TH" sz="2200" dirty="0" smtClean="0"/>
              <a:t>(</a:t>
            </a:r>
            <a:r>
              <a:rPr lang="en-US" sz="2200" dirty="0" smtClean="0"/>
              <a:t>Learning) </a:t>
            </a:r>
            <a:r>
              <a:rPr lang="th-TH" dirty="0" smtClean="0"/>
              <a:t>อย่างต่อเนื่อง มีพลวัต</a:t>
            </a:r>
            <a:r>
              <a:rPr lang="th-TH" sz="2200" dirty="0" smtClean="0"/>
              <a:t>(</a:t>
            </a:r>
            <a:r>
              <a:rPr lang="en-US" sz="2200" dirty="0" smtClean="0"/>
              <a:t>Dynamic) </a:t>
            </a:r>
            <a:r>
              <a:rPr lang="th-TH" dirty="0" smtClean="0"/>
              <a:t>กล่าวคือ มีการเคลื่อนไหวเปลี่ยนแปลงอย่างต่อเนื่องสม่ำเสมอ มีการแก้ปัญหาร่วมกันและกำหนดแผนงานใหม่ๆ </a:t>
            </a: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ประเภทของภาคีเครือข่าย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1.เครือข่ายตามสภาพภูมิศาสตร์ </a:t>
            </a:r>
            <a:r>
              <a:rPr lang="en-US" sz="2000" dirty="0" smtClean="0"/>
              <a:t>(Area-based)</a:t>
            </a:r>
            <a:r>
              <a:rPr lang="th-TH" sz="2000" dirty="0" smtClean="0"/>
              <a:t> </a:t>
            </a:r>
            <a:r>
              <a:rPr lang="th-TH" dirty="0" smtClean="0"/>
              <a:t>กลุ่มบนยอดดอย กลุ่มชายทะเล กลุ่มริมแม่น้ำ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2. เครือข่ายตามกลุ่ม </a:t>
            </a:r>
            <a:r>
              <a:rPr lang="en-US" sz="2000" dirty="0" smtClean="0"/>
              <a:t>(Cluster-based)</a:t>
            </a:r>
            <a:r>
              <a:rPr lang="th-TH" sz="2000" dirty="0" smtClean="0"/>
              <a:t> </a:t>
            </a:r>
            <a:r>
              <a:rPr lang="th-TH" dirty="0" smtClean="0"/>
              <a:t>กลุ่มอำเภอ กลุ่มจังหวัด</a:t>
            </a:r>
          </a:p>
          <a:p>
            <a:pPr>
              <a:buNone/>
            </a:pPr>
            <a:r>
              <a:rPr lang="th-TH" dirty="0" smtClean="0"/>
              <a:t>3. เครือข่ายตามวัตถุประสงค์ </a:t>
            </a:r>
            <a:r>
              <a:rPr lang="en-US" sz="2000" dirty="0" smtClean="0"/>
              <a:t>(Agenda-based)</a:t>
            </a:r>
            <a:r>
              <a:rPr lang="th-TH" sz="2000" dirty="0" smtClean="0"/>
              <a:t> </a:t>
            </a:r>
            <a:r>
              <a:rPr lang="th-TH" dirty="0" smtClean="0"/>
              <a:t>กลุ่มส่งเสริมการรู้หนังสือ กลุ่มพัฒนาอาชีพ กลุ่มส่งเสริมวิทยาศาสตร์</a:t>
            </a:r>
          </a:p>
          <a:p>
            <a:pPr>
              <a:buNone/>
            </a:pPr>
            <a:r>
              <a:rPr lang="th-TH" dirty="0" smtClean="0"/>
              <a:t>4. เครือข่าย</a:t>
            </a:r>
            <a:r>
              <a:rPr lang="th-TH" dirty="0" err="1" smtClean="0"/>
              <a:t>ตามอัต</a:t>
            </a:r>
            <a:r>
              <a:rPr lang="th-TH" dirty="0" smtClean="0"/>
              <a:t>ลักษณ์ </a:t>
            </a:r>
            <a:r>
              <a:rPr lang="en-US" sz="2000" dirty="0" smtClean="0"/>
              <a:t>(Identity-based) </a:t>
            </a:r>
            <a:r>
              <a:rPr lang="th-TH" dirty="0" smtClean="0"/>
              <a:t>กลุ่มพัฒนาวัฒนาวัฒนธรรมชาติพันธุ์ กลุ่มส่งเสริมศาสนา</a:t>
            </a: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ขั้นตอนและวิธีดำเนินการ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b="1" dirty="0" smtClean="0"/>
              <a:t>1.ขั้นทบทวนหรือเตรียมการ</a:t>
            </a:r>
          </a:p>
          <a:p>
            <a:pPr marL="514350" indent="-514350">
              <a:buNone/>
            </a:pPr>
            <a:r>
              <a:rPr lang="th-TH" dirty="0"/>
              <a:t>	</a:t>
            </a:r>
            <a:r>
              <a:rPr lang="th-TH" dirty="0" smtClean="0"/>
              <a:t>1.1ศึกษาผลการดำเนินงานที่ผ่านมา เพื่อทบทวนปัญหาอุปสรรคจุดแข็ง จุดอ่อนของการจัดกิจกรรม </a:t>
            </a:r>
            <a:r>
              <a:rPr lang="th-TH" dirty="0" err="1" smtClean="0"/>
              <a:t>กศน.</a:t>
            </a:r>
            <a:r>
              <a:rPr lang="th-TH" dirty="0" smtClean="0"/>
              <a:t> ที่มีผลกระทบต่อกลุ่มเป้าหมายทุกกลุ่ม ทั้งด้านปริมาณและคุณภาพ </a:t>
            </a:r>
            <a:r>
              <a:rPr lang="th-TH" b="1" dirty="0" smtClean="0"/>
              <a:t>(ทุกข์)</a:t>
            </a:r>
          </a:p>
          <a:p>
            <a:pPr marL="514350" indent="-514350">
              <a:buNone/>
            </a:pPr>
            <a:r>
              <a:rPr lang="th-TH" dirty="0"/>
              <a:t>	</a:t>
            </a:r>
            <a:r>
              <a:rPr lang="th-TH" dirty="0" smtClean="0"/>
              <a:t>1.2ศึกษาสาเหตุแห่งปัญหา </a:t>
            </a:r>
            <a:r>
              <a:rPr lang="th-TH" b="1" dirty="0" smtClean="0"/>
              <a:t>(สมุทัย)</a:t>
            </a:r>
            <a:r>
              <a:rPr lang="th-TH" dirty="0" smtClean="0"/>
              <a:t>โดยเฉพาะที่เกี่ยวกับการจัดการเรียนการสอนอย่างทั่วถึงและมีคุณภาพ</a:t>
            </a:r>
          </a:p>
          <a:p>
            <a:pPr marL="514350" indent="-514350">
              <a:buNone/>
            </a:pPr>
            <a:r>
              <a:rPr lang="th-TH" dirty="0"/>
              <a:t>	</a:t>
            </a:r>
            <a:r>
              <a:rPr lang="th-TH" dirty="0" smtClean="0"/>
              <a:t>1.3ศึกษาถึงแนวทาง </a:t>
            </a:r>
            <a:r>
              <a:rPr lang="th-TH" b="1" dirty="0" smtClean="0"/>
              <a:t>(นิโรธ)</a:t>
            </a:r>
            <a:r>
              <a:rPr lang="th-TH" dirty="0" smtClean="0"/>
              <a:t>การมีส่วนร่วมจากภาคีเครือข่ายเพื่อปฏิรูป หรือวิธีการพัฒนาการเรียนการสอน </a:t>
            </a:r>
          </a:p>
          <a:p>
            <a:pPr marL="514350" indent="-514350">
              <a:buNone/>
            </a:pPr>
            <a:r>
              <a:rPr lang="th-TH" dirty="0"/>
              <a:t>	</a:t>
            </a:r>
            <a:r>
              <a:rPr lang="th-TH" dirty="0" smtClean="0"/>
              <a:t>1.4กำหนดวิธีดำเนินการ </a:t>
            </a:r>
            <a:r>
              <a:rPr lang="th-TH" b="1" dirty="0" smtClean="0"/>
              <a:t>(มรรค) </a:t>
            </a:r>
            <a:r>
              <a:rPr lang="th-TH" dirty="0" smtClean="0"/>
              <a:t>เพื่อการพัฒนาและปฏิรูปการศึกษา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ขั้นตอนการบริหารจัดการ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2.ขั้นดำเนินการ  </a:t>
            </a:r>
            <a:r>
              <a:rPr lang="th-TH" dirty="0" smtClean="0"/>
              <a:t>การจัดกิจกรรม เยี่ยมเยียน แลกเปลี่ยนข้อมูลข่าวสาร การนิเทศติดตามผล แลกเปลี่ยนประสบการณ์ และปัญหา การพัฒนาครู บุคลากร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3.ขั้นสรุปผลการวิจัย </a:t>
            </a:r>
            <a:r>
              <a:rPr lang="th-TH" dirty="0" smtClean="0"/>
              <a:t>หรือประเมินผลของกิจกรรมหรือโครงการ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4.ขั้นพิจารณาทบทวนความสำเร็จ </a:t>
            </a:r>
            <a:r>
              <a:rPr lang="th-TH" dirty="0" smtClean="0"/>
              <a:t>หรือการปรับปรุงแก้ไขของกิจกรรมหรือโครงการครั้งต่อไป การเสริมแรง การเผยแพร่ผลงาน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>ภาวะผู้นำทางวิชาการ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pPr>
              <a:buNone/>
            </a:pPr>
            <a:r>
              <a:rPr lang="th-TH" b="1" dirty="0" smtClean="0"/>
              <a:t>ตอนที่ 1 </a:t>
            </a:r>
            <a:r>
              <a:rPr lang="th-TH" dirty="0" smtClean="0"/>
              <a:t>การบริหารจัดการหลักสูตรสถานศึกษา</a:t>
            </a:r>
          </a:p>
          <a:p>
            <a:pPr>
              <a:buNone/>
            </a:pPr>
            <a:r>
              <a:rPr lang="th-TH" b="1" dirty="0" smtClean="0"/>
              <a:t>ตอนที่ 2 </a:t>
            </a:r>
            <a:r>
              <a:rPr lang="th-TH" dirty="0" smtClean="0"/>
              <a:t>การสร้างพลังเครือข่ายความร่วมมือเพื่อปฏิรูปการเรียนรู้</a:t>
            </a:r>
          </a:p>
          <a:p>
            <a:pPr>
              <a:buNone/>
            </a:pPr>
            <a:r>
              <a:rPr lang="th-TH" b="1" dirty="0" smtClean="0"/>
              <a:t>ตอนที่ 3 </a:t>
            </a:r>
            <a:r>
              <a:rPr lang="th-TH" dirty="0" smtClean="0"/>
              <a:t>กระบวนการสร้างองค์กรแห่งการเรียนรู้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ตอนที่ 3</a:t>
            </a:r>
            <a:br>
              <a:rPr lang="th-TH" dirty="0" smtClean="0"/>
            </a:br>
            <a:r>
              <a:rPr lang="th-TH" dirty="0" smtClean="0"/>
              <a:t>กระบวนการสร้างองค์ความรู้แห่งการเรียนรู้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th-TH" b="1" dirty="0" smtClean="0"/>
              <a:t>องค์ความรู้แห่งการเรียนรู้  </a:t>
            </a:r>
            <a:r>
              <a:rPr lang="th-TH" dirty="0" smtClean="0"/>
              <a:t>หมายถึง ข้อมูล </a:t>
            </a:r>
            <a:r>
              <a:rPr lang="en-US" sz="2400" dirty="0" smtClean="0"/>
              <a:t>(Data) </a:t>
            </a:r>
            <a:r>
              <a:rPr lang="th-TH" dirty="0" smtClean="0"/>
              <a:t>หรือข่าวสารข้อมูล </a:t>
            </a:r>
            <a:r>
              <a:rPr lang="en-US" sz="2400" dirty="0" smtClean="0"/>
              <a:t>(Information) </a:t>
            </a:r>
            <a:r>
              <a:rPr lang="th-TH" dirty="0" smtClean="0"/>
              <a:t>ที่สามารถอธิบายความ มีความสัมพันธ์กับปัญหา สามารถนำมาแก้ไขปัญหาได้อย่างตรงประเด็น เป็นทรัพย์สินทางปัญญาอย่างหนึ่งขององค์กร สามารถแลกเปลี่ยนเป็นทรัพย์สินได้ เช่นงานวิจัย การเขียนตำรา ฯลฯ</a:t>
            </a:r>
          </a:p>
          <a:p>
            <a:pPr>
              <a:buNone/>
            </a:pPr>
            <a:r>
              <a:rPr lang="th-TH" b="1" dirty="0" smtClean="0"/>
              <a:t>		</a:t>
            </a:r>
          </a:p>
          <a:p>
            <a:pPr>
              <a:buNone/>
            </a:pPr>
            <a:r>
              <a:rPr lang="th-TH" b="1" dirty="0" smtClean="0"/>
              <a:t>		องค์กรแห่งการเรียนรู้  </a:t>
            </a:r>
            <a:r>
              <a:rPr lang="th-TH" sz="2400" dirty="0" smtClean="0"/>
              <a:t>(</a:t>
            </a:r>
            <a:r>
              <a:rPr lang="en-US" sz="2400" dirty="0" smtClean="0"/>
              <a:t>Learning organization</a:t>
            </a:r>
            <a:r>
              <a:rPr lang="th-TH" sz="2400" dirty="0" smtClean="0"/>
              <a:t>)</a:t>
            </a:r>
            <a:r>
              <a:rPr lang="th-TH" b="1" dirty="0" smtClean="0"/>
              <a:t> </a:t>
            </a:r>
            <a:r>
              <a:rPr lang="th-TH" dirty="0" smtClean="0"/>
              <a:t>หมายถึง องค์กรที่มีการศึกษาผลการทำงานขององค์กรในอดีต  เพื่อเข้าใจถึงสิ่งที่องค์กรเคยตัดสินใจได้ดีหรือเคยผิดพลาด ล้มเหลว นำมาปรับปรุงแก้ไขให้ดียิ่งขึ้น (เรียนรู้จากอดีต  เพื่อปัจจุบันและอนาคต) องค์กรควรมีการพัฒนาตลอดเวลา เพราะเมื่อหยุดการพัฒนาก็หมายถึงการก้าวถอยหลังขององค์กรนั้น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การสร้างองค์กรแห่งการเรียนรู้ในสถานศึกษา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solidFill>
                  <a:srgbClr val="0000FF"/>
                </a:solidFill>
              </a:rPr>
              <a:t> </a:t>
            </a:r>
            <a:r>
              <a:rPr lang="th-TH" dirty="0" smtClean="0">
                <a:solidFill>
                  <a:srgbClr val="0000FF"/>
                </a:solidFill>
              </a:rPr>
              <a:t>	</a:t>
            </a:r>
          </a:p>
          <a:p>
            <a:pPr>
              <a:buNone/>
            </a:pPr>
            <a:r>
              <a:rPr lang="th-TH" dirty="0" smtClean="0">
                <a:solidFill>
                  <a:srgbClr val="0000FF"/>
                </a:solidFill>
              </a:rPr>
              <a:t>	</a:t>
            </a:r>
            <a:r>
              <a:rPr lang="th-TH" dirty="0" smtClean="0"/>
              <a:t> 1. ปลูกฝังให้สมาชิกขององค์กรตระหนักในคุณค่าของการพัฒนาวิชาการ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th-TH" dirty="0" smtClean="0"/>
              <a:t> 2. เข้าใจถึงบทบาท หน้าที่ขององค์กร และสภาพปัญหา ความต้องการของผู้เรียน </a:t>
            </a:r>
            <a:endParaRPr lang="en-US" dirty="0" smtClean="0"/>
          </a:p>
          <a:p>
            <a:pPr>
              <a:buFontTx/>
              <a:buNone/>
            </a:pPr>
            <a:r>
              <a:rPr lang="th-TH" dirty="0" smtClean="0"/>
              <a:t>	3.มีวิสัยทัศน์กว้างไกล คาดคะเนถึงความเปลี่ยนแปลงในอนาคตได้</a:t>
            </a:r>
            <a:endParaRPr lang="en-US" dirty="0" smtClean="0"/>
          </a:p>
          <a:p>
            <a:pPr>
              <a:buFontTx/>
              <a:buNone/>
            </a:pPr>
            <a:r>
              <a:rPr lang="th-TH" dirty="0" smtClean="0"/>
              <a:t>	4.มีความพร้อมและกระตือรือร้นต่อการเปลี่ยนแปลง</a:t>
            </a:r>
            <a:endParaRPr lang="en-US" dirty="0" smtClean="0"/>
          </a:p>
          <a:p>
            <a:pPr>
              <a:buFontTx/>
              <a:buNone/>
            </a:pPr>
            <a:r>
              <a:rPr lang="th-TH" dirty="0" smtClean="0"/>
              <a:t>	5.มีศักยภาพในการจัดการความรู้หลายด้าน (พหุปัญญา) หลายรูปแบบ   </a:t>
            </a:r>
          </a:p>
          <a:p>
            <a:pPr>
              <a:buFontTx/>
              <a:buNone/>
            </a:pPr>
            <a:r>
              <a:rPr lang="th-TH" dirty="0" smtClean="0"/>
              <a:t>     การเรียนรู้</a:t>
            </a:r>
            <a:endParaRPr lang="en-US" dirty="0" smtClean="0"/>
          </a:p>
          <a:p>
            <a:pPr>
              <a:buFontTx/>
              <a:buNone/>
            </a:pPr>
            <a:r>
              <a:rPr lang="th-TH" dirty="0" smtClean="0"/>
              <a:t>	6.มีบุคลิกของความเป็นผู้เรียนรู้ และผู้ถ่ายทอดที่ดี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หลักการสร้างองค์ความรู้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dirty="0" smtClean="0"/>
              <a:t>องค์ประกอบที่สมาชิกองค์กรควรตระหนัก</a:t>
            </a:r>
          </a:p>
          <a:p>
            <a:pPr>
              <a:buFontTx/>
              <a:buNone/>
            </a:pPr>
            <a:endParaRPr lang="th-TH" dirty="0" smtClean="0"/>
          </a:p>
          <a:p>
            <a:pPr>
              <a:buFontTx/>
              <a:buNone/>
            </a:pPr>
            <a:r>
              <a:rPr lang="th-TH" dirty="0" smtClean="0"/>
              <a:t>1.</a:t>
            </a:r>
            <a:r>
              <a:rPr lang="th-TH" b="1" dirty="0" smtClean="0"/>
              <a:t>สถานการณ์แวดล้อม </a:t>
            </a:r>
            <a:r>
              <a:rPr lang="th-TH" dirty="0" smtClean="0"/>
              <a:t>ศักยภาพและวิสัยทัศน์ในการแก้ปัญหาทางเศรษฐกิจ สังคม การเมืองของสมาชิก</a:t>
            </a:r>
          </a:p>
          <a:p>
            <a:pPr>
              <a:buFontTx/>
              <a:buNone/>
            </a:pPr>
            <a:endParaRPr lang="th-TH" dirty="0" smtClean="0"/>
          </a:p>
          <a:p>
            <a:pPr>
              <a:buFontTx/>
              <a:buNone/>
            </a:pPr>
            <a:r>
              <a:rPr lang="th-TH" dirty="0" smtClean="0"/>
              <a:t>2.</a:t>
            </a:r>
            <a:r>
              <a:rPr lang="th-TH" b="1" dirty="0" smtClean="0"/>
              <a:t>พื้นฐานทางวัฒนธรรม </a:t>
            </a:r>
            <a:r>
              <a:rPr lang="th-TH" dirty="0" smtClean="0"/>
              <a:t>สมาชิกรู้วิธีทำให้ตนมีความสุข “สบาย สนุก </a:t>
            </a:r>
          </a:p>
          <a:p>
            <a:pPr>
              <a:buFontTx/>
              <a:buNone/>
            </a:pPr>
            <a:r>
              <a:rPr lang="th-TH" dirty="0" smtClean="0"/>
              <a:t>      ไม่เป็นไร ทำบุญ”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หลักการสร้างองค์ความรู้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th-TH" dirty="0" smtClean="0"/>
          </a:p>
          <a:p>
            <a:pPr>
              <a:buFontTx/>
              <a:buNone/>
            </a:pPr>
            <a:r>
              <a:rPr lang="th-TH" dirty="0" smtClean="0"/>
              <a:t> 3.</a:t>
            </a:r>
            <a:r>
              <a:rPr lang="th-TH" b="1" dirty="0" smtClean="0"/>
              <a:t>ความเชื่อเชิง</a:t>
            </a:r>
            <a:r>
              <a:rPr lang="th-TH" b="1" dirty="0" err="1" smtClean="0"/>
              <a:t>บูรณา</a:t>
            </a:r>
            <a:r>
              <a:rPr lang="th-TH" b="1" dirty="0" smtClean="0"/>
              <a:t>การ </a:t>
            </a:r>
            <a:r>
              <a:rPr lang="th-TH" dirty="0" smtClean="0"/>
              <a:t>องค์ความรู้ที่เชื่อมโยงและสัมพันธ์กัน</a:t>
            </a:r>
          </a:p>
          <a:p>
            <a:pPr>
              <a:buFontTx/>
              <a:buNone/>
            </a:pPr>
            <a:r>
              <a:rPr lang="th-TH" dirty="0" smtClean="0"/>
              <a:t> (มีที่มา-มีที่อยู่-และมีที่ไป)</a:t>
            </a:r>
          </a:p>
          <a:p>
            <a:pPr>
              <a:buFontTx/>
              <a:buNone/>
            </a:pPr>
            <a:endParaRPr lang="th-TH" dirty="0" smtClean="0"/>
          </a:p>
          <a:p>
            <a:pPr>
              <a:buFontTx/>
              <a:buNone/>
            </a:pPr>
            <a:r>
              <a:rPr lang="th-TH" dirty="0" smtClean="0"/>
              <a:t>4.</a:t>
            </a:r>
            <a:r>
              <a:rPr lang="th-TH" b="1" dirty="0" smtClean="0"/>
              <a:t>การปรับตนกับสิ่งแวดล้อม </a:t>
            </a:r>
            <a:r>
              <a:rPr lang="th-TH" dirty="0" smtClean="0"/>
              <a:t>ทัศนคติและค่านิยมของความรักสงบ</a:t>
            </a:r>
          </a:p>
          <a:p>
            <a:pPr>
              <a:buFontTx/>
              <a:buNone/>
            </a:pPr>
            <a:endParaRPr lang="th-TH" dirty="0" smtClean="0"/>
          </a:p>
          <a:p>
            <a:pPr>
              <a:buFontTx/>
              <a:buNone/>
            </a:pPr>
            <a:r>
              <a:rPr lang="th-TH" dirty="0" smtClean="0"/>
              <a:t>5.</a:t>
            </a:r>
            <a:r>
              <a:rPr lang="th-TH" b="1" dirty="0" smtClean="0"/>
              <a:t>หลักธรรมะของพุทธศาสนา </a:t>
            </a:r>
            <a:r>
              <a:rPr lang="th-TH" dirty="0" smtClean="0"/>
              <a:t>อริยสัจสี่ (</a:t>
            </a:r>
            <a:r>
              <a:rPr lang="th-TH" b="1" dirty="0" smtClean="0"/>
              <a:t>ทุกข์</a:t>
            </a:r>
            <a:r>
              <a:rPr lang="th-TH" dirty="0" smtClean="0"/>
              <a:t>- รู้ปัญหา </a:t>
            </a:r>
            <a:r>
              <a:rPr lang="th-TH" b="1" dirty="0" smtClean="0"/>
              <a:t>สมุทัย</a:t>
            </a:r>
            <a:r>
              <a:rPr lang="th-TH" dirty="0" smtClean="0"/>
              <a:t>- รู้สาเหตุของปัญหา </a:t>
            </a:r>
            <a:r>
              <a:rPr lang="th-TH" b="1" dirty="0" smtClean="0"/>
              <a:t>นิโรธ</a:t>
            </a:r>
            <a:r>
              <a:rPr lang="th-TH" dirty="0" smtClean="0"/>
              <a:t>- รู้หลักการแก้ปัญหาต้องเริ่มที่สาเหตุ                      </a:t>
            </a:r>
            <a:r>
              <a:rPr lang="th-TH" b="1" dirty="0" smtClean="0"/>
              <a:t>มรรค</a:t>
            </a:r>
            <a:r>
              <a:rPr lang="th-TH" dirty="0" smtClean="0"/>
              <a:t>- รู้และสามารถแก้ปัญหาได้)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หลักการสร้างองค์ความรู้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h-TH" b="1" dirty="0" smtClean="0"/>
          </a:p>
          <a:p>
            <a:pPr>
              <a:buFontTx/>
              <a:buNone/>
            </a:pPr>
            <a:r>
              <a:rPr lang="th-TH" b="1" dirty="0" smtClean="0"/>
              <a:t>ทฤษฎีการสร้างความรู้</a:t>
            </a:r>
            <a:r>
              <a:rPr lang="th-TH" dirty="0" smtClean="0"/>
              <a:t> </a:t>
            </a:r>
            <a:r>
              <a:rPr lang="en-US" sz="2200" dirty="0" smtClean="0"/>
              <a:t>(Constructivism) </a:t>
            </a:r>
            <a:r>
              <a:rPr lang="th-TH" dirty="0" err="1" smtClean="0"/>
              <a:t>ของเพียเจต์</a:t>
            </a:r>
            <a:r>
              <a:rPr lang="th-TH" dirty="0" smtClean="0"/>
              <a:t>  2 ประการ คือ 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None/>
            </a:pPr>
            <a:r>
              <a:rPr lang="th-TH" b="1" dirty="0" smtClean="0"/>
              <a:t>	1.การซึม</a:t>
            </a:r>
            <a:r>
              <a:rPr lang="th-TH" b="1" dirty="0" err="1" smtClean="0"/>
              <a:t>ซาบหรื</a:t>
            </a:r>
            <a:r>
              <a:rPr lang="th-TH" b="1" dirty="0" smtClean="0"/>
              <a:t>อดูดซึมประสบการณ์ </a:t>
            </a:r>
            <a:r>
              <a:rPr lang="en-US" sz="2200" dirty="0" smtClean="0"/>
              <a:t>(Assimilation)</a:t>
            </a:r>
            <a:r>
              <a:rPr lang="th-TH" sz="2600" dirty="0" smtClean="0"/>
              <a:t> </a:t>
            </a:r>
            <a:r>
              <a:rPr lang="th-TH" dirty="0" smtClean="0"/>
              <a:t>ในอดีตเชื่อกันว่า ผู้นำรู้ สมาชิกยังไม่รู้อะไร ต้องบอกหรือสั่งการให้ทำ แล้วจึงติดตามผลจากการกระทำ การทดสอบ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2.การปรับโครงสร้างทางเชาวน์ปัญญา </a:t>
            </a:r>
            <a:r>
              <a:rPr lang="en-US" sz="2200" dirty="0" smtClean="0"/>
              <a:t>(Accommodation</a:t>
            </a:r>
            <a:r>
              <a:rPr lang="en-US" sz="2600" dirty="0" smtClean="0"/>
              <a:t>) </a:t>
            </a:r>
            <a:r>
              <a:rPr lang="th-TH" sz="2600" dirty="0" smtClean="0"/>
              <a:t/>
            </a:r>
            <a:br>
              <a:rPr lang="th-TH" sz="2600" dirty="0" smtClean="0"/>
            </a:br>
            <a:r>
              <a:rPr lang="th-TH" dirty="0" smtClean="0"/>
              <a:t>เป็นการปรับโครงสร้างทางสติปัญญาเดิมให้สอดคล้องกับสิ่งแวดล้อมใหม่  โดยผู้นำจะต้องสร้างสิ่งเร้าให้แก่สมาชิกขององค์กร ในเชิงการกระทำ </a:t>
            </a:r>
            <a:r>
              <a:rPr lang="en-US" sz="2200" dirty="0" smtClean="0"/>
              <a:t>(Active)</a:t>
            </a:r>
            <a:r>
              <a:rPr lang="th-TH" sz="2200" dirty="0" smtClean="0"/>
              <a:t> </a:t>
            </a:r>
            <a:r>
              <a:rPr lang="th-TH" dirty="0" smtClean="0"/>
              <a:t>เช่น การออกคำสั่ง หรือการสร้างแรงจูงใจ โดยสมาชิกองค์กรจะต้อง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ทฤษฎีการสร้าง</a:t>
            </a:r>
            <a:r>
              <a:rPr lang="th-TH" b="1" dirty="0" smtClean="0">
                <a:latin typeface="Angsana New" pitchFamily="18" charset="-34"/>
              </a:rPr>
              <a:t>ความรู้</a:t>
            </a:r>
            <a:r>
              <a:rPr lang="th-TH" dirty="0" smtClean="0">
                <a:latin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</a:rPr>
              <a:t>(Constructivism)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endParaRPr lang="th-TH" b="1" dirty="0" smtClean="0"/>
          </a:p>
          <a:p>
            <a:pPr>
              <a:buFontTx/>
              <a:buNone/>
              <a:defRPr/>
            </a:pPr>
            <a:r>
              <a:rPr lang="th-TH" b="1" dirty="0" smtClean="0"/>
              <a:t>1. เป็นผู้กระทำต่อภารกิจอย่างจริงจัง </a:t>
            </a:r>
            <a:r>
              <a:rPr lang="th-TH" dirty="0" smtClean="0"/>
              <a:t>ไม่ใช่เพียงรับสาระเข้ามาเท่านั้น</a:t>
            </a:r>
            <a:endParaRPr lang="en-US" dirty="0" smtClean="0"/>
          </a:p>
          <a:p>
            <a:pPr>
              <a:buFontTx/>
              <a:buNone/>
              <a:defRPr/>
            </a:pPr>
            <a:endParaRPr lang="th-TH" b="1" dirty="0" smtClean="0"/>
          </a:p>
          <a:p>
            <a:pPr>
              <a:buFontTx/>
              <a:buNone/>
              <a:defRPr/>
            </a:pPr>
            <a:r>
              <a:rPr lang="th-TH" b="1" dirty="0" smtClean="0"/>
              <a:t>2. เป็นผู้สร้างสรรค์ภารกิจ </a:t>
            </a:r>
            <a:r>
              <a:rPr lang="th-TH" dirty="0" smtClean="0"/>
              <a:t>โดยการมีส่วนร่วมจากสมาชิกขององค์ในทุกระดับ เนื่องจากแต่ละส่วนงาน แต่ละบุคคลมีความรู้และประสบการณ์ที่สั่งสมมาแตกต่างกัน  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th-TH" dirty="0" smtClean="0"/>
              <a:t>		   </a:t>
            </a:r>
          </a:p>
          <a:p>
            <a:pPr>
              <a:buFontTx/>
              <a:buNone/>
              <a:defRPr/>
            </a:pPr>
            <a:r>
              <a:rPr lang="th-TH" dirty="0" smtClean="0"/>
              <a:t>		ดังนั้น การเรียนรู้ขององค์กร จึงเป็นกระบวนการที่แต่ละองค์กรต้องดำเนินการเอง องค์กรอื่นทำแทนไม่ได้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ทฤษฎีพหุปัญญา </a:t>
            </a:r>
            <a:r>
              <a:rPr lang="en-US" sz="3200" dirty="0" smtClean="0">
                <a:latin typeface="Angsana New" pitchFamily="18" charset="-34"/>
              </a:rPr>
              <a:t>(Multiple Intelligence)</a:t>
            </a:r>
            <a:r>
              <a:rPr lang="th-TH" sz="3200" b="1" dirty="0" smtClean="0">
                <a:latin typeface="Angsana New" pitchFamily="18" charset="-34"/>
              </a:rPr>
              <a:t> 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th-TH" dirty="0" smtClean="0"/>
              <a:t>	</a:t>
            </a:r>
          </a:p>
          <a:p>
            <a:pPr>
              <a:buFontTx/>
              <a:buNone/>
            </a:pPr>
            <a:r>
              <a:rPr lang="th-TH" b="1" dirty="0" smtClean="0"/>
              <a:t>การสร้างองค์กรแห่งการเรียนรู้โดยทฤษฎี พหุปัญญา </a:t>
            </a:r>
            <a:r>
              <a:rPr lang="th-TH" dirty="0" smtClean="0"/>
              <a:t>หมายถึง </a:t>
            </a:r>
          </a:p>
          <a:p>
            <a:pPr>
              <a:buFontTx/>
              <a:buNone/>
            </a:pPr>
            <a:r>
              <a:rPr lang="th-TH" dirty="0" smtClean="0"/>
              <a:t>		การสร้างองค์กรให้มีศักยภาพหรือความสามารถในการพัฒนาหรือแก้ปัญหาที่สอดคล้องกับความต้องการของกลุ่มเป้าหมาย โดยความสามารถนั้นต้องมีส่วนของสติปัญญาหลายด้านรองรับ </a:t>
            </a:r>
          </a:p>
          <a:p>
            <a:pPr>
              <a:buFontTx/>
              <a:buNone/>
            </a:pPr>
            <a:r>
              <a:rPr lang="th-TH" dirty="0" smtClean="0"/>
              <a:t>		 </a:t>
            </a:r>
            <a:endParaRPr lang="en-US" dirty="0" smtClean="0"/>
          </a:p>
          <a:p>
            <a:pPr>
              <a:buFontTx/>
              <a:buNone/>
            </a:pPr>
            <a:r>
              <a:rPr lang="th-TH" dirty="0" smtClean="0"/>
              <a:t>		       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ทฤษฎีพหุปัญญา </a:t>
            </a:r>
            <a:r>
              <a:rPr lang="en-US" sz="3200" dirty="0" smtClean="0">
                <a:latin typeface="Angsana New" pitchFamily="18" charset="-34"/>
              </a:rPr>
              <a:t>(Multiple Intelligence)</a:t>
            </a:r>
            <a:r>
              <a:rPr lang="th-TH" sz="3200" b="1" dirty="0" smtClean="0">
                <a:latin typeface="Angsana New" pitchFamily="18" charset="-34"/>
              </a:rPr>
              <a:t> 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th-TH" sz="600" dirty="0" smtClean="0"/>
              <a:t>	</a:t>
            </a:r>
            <a:r>
              <a:rPr lang="th-TH" b="1" dirty="0" smtClean="0"/>
              <a:t>สมรรถนะผู้นำทางวิชาการของสถานศึกษา </a:t>
            </a:r>
            <a:r>
              <a:rPr lang="th-TH" b="1" dirty="0" err="1" smtClean="0"/>
              <a:t>กศน.</a:t>
            </a:r>
            <a:r>
              <a:rPr lang="th-TH" b="1" dirty="0" smtClean="0"/>
              <a:t> </a:t>
            </a:r>
          </a:p>
          <a:p>
            <a:pPr>
              <a:buFontTx/>
              <a:buNone/>
            </a:pPr>
            <a:endParaRPr lang="th-TH" b="1" dirty="0" smtClean="0"/>
          </a:p>
          <a:p>
            <a:pPr>
              <a:buFontTx/>
              <a:buNone/>
            </a:pPr>
            <a:r>
              <a:rPr lang="th-TH" dirty="0" smtClean="0"/>
              <a:t>		1.ด้านการวางแผน การวิจัย ประเมินผล การพัฒนาหลักสูตร สื่อการนิเทศการเรียนการสอน ฯลฯ  </a:t>
            </a:r>
          </a:p>
          <a:p>
            <a:pPr>
              <a:buFontTx/>
              <a:buNone/>
            </a:pPr>
            <a:r>
              <a:rPr lang="th-TH" dirty="0" smtClean="0"/>
              <a:t>		2.ด้านวิชาชีพสาขาต่างๆ เช่น ด้านการศึกษาขั้นพื้นฐาน การศึกษาวิชาชีพสาขาต่างๆ ด้านวิทยาศาสตร์เทคโนโลยี ฯลฯ </a:t>
            </a:r>
          </a:p>
          <a:p>
            <a:pPr>
              <a:buFontTx/>
              <a:buNone/>
            </a:pPr>
            <a:r>
              <a:rPr lang="th-TH" dirty="0" smtClean="0"/>
              <a:t>		3.ด้านกิจกรรมการศึกษาตามอัธยาศัย อื่นๆ เช่น การเคลื่อนไหวของร่างกาย ด้านดนตรี ด้านสังคมหรือการเข้าใจคนอื่น ด้านการเข้าใจตนเอง ด้านการเข้าใจธรรมชาติสิ่งแวดล้อม ฯลฯ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การจัดการความรู้ </a:t>
            </a:r>
            <a:r>
              <a:rPr lang="en-US" sz="3200" b="1" dirty="0" smtClean="0">
                <a:latin typeface="Angsana New" pitchFamily="18" charset="-34"/>
              </a:rPr>
              <a:t>(Knowledge Management)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dirty="0" smtClean="0">
                <a:latin typeface="Angsana New" pitchFamily="18" charset="-34"/>
              </a:rPr>
              <a:t>องค์ประกอบของการจัดการความรู้</a:t>
            </a:r>
            <a:r>
              <a:rPr lang="en-US" dirty="0" smtClean="0">
                <a:latin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</a:rPr>
              <a:t>มี </a:t>
            </a:r>
            <a:r>
              <a:rPr lang="en-US" dirty="0" smtClean="0">
                <a:latin typeface="Angsana New" pitchFamily="18" charset="-34"/>
              </a:rPr>
              <a:t>4 </a:t>
            </a:r>
            <a:r>
              <a:rPr lang="th-TH" dirty="0" smtClean="0">
                <a:latin typeface="Angsana New" pitchFamily="18" charset="-34"/>
              </a:rPr>
              <a:t>ประการ</a:t>
            </a:r>
          </a:p>
          <a:p>
            <a:pPr>
              <a:buFontTx/>
              <a:buNone/>
            </a:pPr>
            <a:endParaRPr lang="en-US" dirty="0" smtClean="0">
              <a:latin typeface="Angsana New" pitchFamily="18" charset="-34"/>
            </a:endParaRPr>
          </a:p>
          <a:p>
            <a:pPr>
              <a:buFontTx/>
              <a:buNone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th-TH" b="1" dirty="0" smtClean="0">
                <a:latin typeface="Angsana New" pitchFamily="18" charset="-34"/>
              </a:rPr>
              <a:t>1.การแสวงหาความรู้ </a:t>
            </a:r>
            <a:r>
              <a:rPr lang="en-US" sz="2800" dirty="0" smtClean="0">
                <a:latin typeface="Angsana New" pitchFamily="18" charset="-34"/>
              </a:rPr>
              <a:t>(Knowledge Acquisition) </a:t>
            </a:r>
            <a:r>
              <a:rPr lang="th-TH" dirty="0" smtClean="0">
                <a:latin typeface="Angsana New" pitchFamily="18" charset="-34"/>
              </a:rPr>
              <a:t>ความรู้ที่เป็นประโยชน์ ควรแสวงหาจากแหล่งต่างๆทั้งภายในและภายนอกองค์กร</a:t>
            </a:r>
          </a:p>
          <a:p>
            <a:pPr>
              <a:buFontTx/>
              <a:buNone/>
            </a:pPr>
            <a:endParaRPr lang="en-US" dirty="0" smtClean="0">
              <a:latin typeface="Angsana New" pitchFamily="18" charset="-34"/>
            </a:endParaRPr>
          </a:p>
          <a:p>
            <a:pPr>
              <a:buFontTx/>
              <a:buNone/>
            </a:pPr>
            <a:r>
              <a:rPr lang="th-TH" dirty="0" smtClean="0">
                <a:latin typeface="Angsana New" pitchFamily="18" charset="-34"/>
              </a:rPr>
              <a:t>		1.1 </a:t>
            </a:r>
            <a:r>
              <a:rPr lang="th-TH" b="1" dirty="0" smtClean="0">
                <a:latin typeface="Angsana New" pitchFamily="18" charset="-34"/>
              </a:rPr>
              <a:t>ความรู้จากภายในองค์กร </a:t>
            </a:r>
            <a:r>
              <a:rPr lang="th-TH" dirty="0" smtClean="0">
                <a:latin typeface="Angsana New" pitchFamily="18" charset="-34"/>
              </a:rPr>
              <a:t>มีความสำคัญต่อการพัฒนา ทำได้ด้วยการให้ความรู้แก่บุคลากร เช่น การอบรม สอนงาน ประชุม สัมมนา การแสดงผลงาน การฝึกงาน เป็นต้น</a:t>
            </a:r>
            <a:endParaRPr lang="en-US" dirty="0" smtClean="0">
              <a:latin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การจัดการความรู้ </a:t>
            </a:r>
            <a:r>
              <a:rPr lang="en-US" b="1" dirty="0" smtClean="0">
                <a:latin typeface="Angsana New" pitchFamily="18" charset="-34"/>
              </a:rPr>
              <a:t>(Knowledge Management)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 New" pitchFamily="18" charset="-34"/>
              </a:rPr>
              <a:t> </a:t>
            </a: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</a:rPr>
              <a:t>1.2 ความรู้จากภายนอกองค์กร </a:t>
            </a:r>
            <a:r>
              <a:rPr lang="th-TH" dirty="0" smtClean="0">
                <a:latin typeface="Angsana New" pitchFamily="18" charset="-34"/>
              </a:rPr>
              <a:t>เป็นความรู้ที่จำเป็นต่อการพัฒนาและปรับปรุงงานในอนาคตให้เท่าเทียมมาตรฐานสากล เช่นการกำหนดมาตรฐานเปรียบเทียบ </a:t>
            </a:r>
            <a:r>
              <a:rPr lang="en-US" dirty="0" smtClean="0">
                <a:latin typeface="Angsana New" pitchFamily="18" charset="-34"/>
              </a:rPr>
              <a:t>(Benchmarking) </a:t>
            </a:r>
            <a:r>
              <a:rPr lang="th-TH" dirty="0" smtClean="0">
                <a:latin typeface="Angsana New" pitchFamily="18" charset="-34"/>
              </a:rPr>
              <a:t>กับองค์กรอื่น การจ้างที่ปรึกษา การใช้สื่อสารสนเทศทุกประเภท การแสวงหาเครือข่ายภายนอก เป็นต้น</a:t>
            </a:r>
          </a:p>
          <a:p>
            <a:pPr>
              <a:buNone/>
            </a:pPr>
            <a:endParaRPr lang="th-TH" dirty="0" smtClean="0">
              <a:latin typeface="Angsana New" pitchFamily="18" charset="-34"/>
            </a:endParaRPr>
          </a:p>
          <a:p>
            <a:pPr>
              <a:buNone/>
            </a:pPr>
            <a:r>
              <a:rPr lang="th-TH" dirty="0" smtClean="0"/>
              <a:t> </a:t>
            </a:r>
            <a:r>
              <a:rPr lang="th-TH" b="1" dirty="0" smtClean="0">
                <a:latin typeface="Angsana New" pitchFamily="18" charset="-34"/>
              </a:rPr>
              <a:t>2. การสร้างความรู้ </a:t>
            </a:r>
            <a:r>
              <a:rPr lang="en-US" dirty="0" smtClean="0">
                <a:latin typeface="Angsana New" pitchFamily="18" charset="-34"/>
              </a:rPr>
              <a:t>(Knowledge Creation) </a:t>
            </a:r>
            <a:r>
              <a:rPr lang="th-TH" dirty="0" smtClean="0"/>
              <a:t>เป็นการส่งเสริมให้ทุกคน              </a:t>
            </a:r>
            <a:br>
              <a:rPr lang="th-TH" dirty="0" smtClean="0"/>
            </a:br>
            <a:r>
              <a:rPr lang="th-TH" dirty="0" smtClean="0"/>
              <a:t>ในองค์กรมีส่วนร่วมในการสร้างองค์ความรู้ใหม่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/>
              <a:t/>
            </a:r>
            <a:br>
              <a:rPr lang="th-TH" dirty="0"/>
            </a:br>
            <a:r>
              <a:rPr lang="th-TH" b="1" dirty="0" smtClean="0"/>
              <a:t>ตอนที่ 1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>การบริหารจัดการหลักสูตรสถานศึกษา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		การ</a:t>
            </a:r>
            <a:r>
              <a:rPr lang="th-TH" b="1" dirty="0"/>
              <a:t>บริหารจัดการหลักสูตร</a:t>
            </a:r>
            <a:r>
              <a:rPr lang="th-TH" dirty="0"/>
              <a:t> หมายถึง ภารกิจของผู้บริหารสถานศึกษาในสังกัด </a:t>
            </a:r>
            <a:r>
              <a:rPr lang="th-TH" dirty="0" err="1"/>
              <a:t>กศน.</a:t>
            </a:r>
            <a:r>
              <a:rPr lang="th-TH" dirty="0"/>
              <a:t> </a:t>
            </a:r>
            <a:r>
              <a:rPr lang="th-TH" dirty="0" smtClean="0"/>
              <a:t> ที่จะศึกษาและพัฒนาหลักสูตรให้เป็นแบบแผนหรือแนวทางของการจัดการ ที่จะพัฒนาให้ผู้เรียนมีความรู้ ความสามารถ โดยส่งเสริมให้แต่ละบุคคลพัฒนาตนไปสู่ศักยภาพสูงสุด ซึ่งจะช่วยให้ผู้เรียนนำความรู้ไปสู่การปฏิบัติได้ มีชีวิตอยู่ในชุมชน และสังคมโลกอย่างมีความสุข  </a:t>
            </a:r>
            <a:br>
              <a:rPr lang="th-TH" dirty="0" smtClean="0"/>
            </a:br>
            <a:r>
              <a:rPr lang="th-TH" dirty="0" smtClean="0"/>
              <a:t> 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itchFamily="18" charset="-34"/>
              </a:rPr>
              <a:t>การจัดการความรู้ </a:t>
            </a:r>
            <a:r>
              <a:rPr lang="en-US" b="1" dirty="0" smtClean="0">
                <a:latin typeface="Angsana New" pitchFamily="18" charset="-34"/>
              </a:rPr>
              <a:t>(Knowledge Management)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b="1" dirty="0" smtClean="0">
                <a:latin typeface="Angsana New" pitchFamily="18" charset="-34"/>
              </a:rPr>
              <a:t> 3.การจัดเก็บและการสืบค้น</a:t>
            </a:r>
            <a:r>
              <a:rPr lang="th-TH" dirty="0" smtClean="0">
                <a:latin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</a:rPr>
              <a:t>(Knowledge Storage and Retrieval) </a:t>
            </a:r>
            <a:r>
              <a:rPr lang="th-TH" dirty="0" smtClean="0">
                <a:latin typeface="Angsana New" pitchFamily="18" charset="-34"/>
              </a:rPr>
              <a:t>เป็นการจัดระบบการเก็บอย่างเป็นหมวดหมู่ เช่นการบันทึกเป็นฐานข้อมูล</a:t>
            </a:r>
          </a:p>
          <a:p>
            <a:pPr>
              <a:buFontTx/>
              <a:buNone/>
            </a:pPr>
            <a:r>
              <a:rPr lang="en-US" dirty="0" smtClean="0">
                <a:latin typeface="Angsana New" pitchFamily="18" charset="-34"/>
              </a:rPr>
              <a:t>(Database) </a:t>
            </a:r>
            <a:r>
              <a:rPr lang="th-TH" dirty="0" smtClean="0">
                <a:latin typeface="Angsana New" pitchFamily="18" charset="-34"/>
              </a:rPr>
              <a:t>เพื่อการค้นหาที่ถูกต้องและรวดเร็ว</a:t>
            </a:r>
          </a:p>
          <a:p>
            <a:pPr>
              <a:buFontTx/>
              <a:buNone/>
            </a:pPr>
            <a:endParaRPr lang="en-US" dirty="0" smtClean="0">
              <a:latin typeface="Angsana New" pitchFamily="18" charset="-34"/>
            </a:endParaRPr>
          </a:p>
          <a:p>
            <a:pPr>
              <a:buFontTx/>
              <a:buNone/>
            </a:pPr>
            <a:r>
              <a:rPr lang="th-TH" b="1" dirty="0" smtClean="0">
                <a:latin typeface="Angsana New" pitchFamily="18" charset="-34"/>
              </a:rPr>
              <a:t>4.การถ่ายทอดความรู้และการใช้ประโยชน์ </a:t>
            </a:r>
            <a:r>
              <a:rPr lang="en-US" dirty="0" smtClean="0">
                <a:latin typeface="Angsana New" pitchFamily="18" charset="-34"/>
              </a:rPr>
              <a:t>(Knowledge Transfer &amp; </a:t>
            </a:r>
          </a:p>
          <a:p>
            <a:pPr>
              <a:buFontTx/>
              <a:buNone/>
            </a:pPr>
            <a:r>
              <a:rPr lang="en-US" dirty="0" smtClean="0">
                <a:latin typeface="Angsana New" pitchFamily="18" charset="-34"/>
              </a:rPr>
              <a:t>Utilization) </a:t>
            </a:r>
            <a:r>
              <a:rPr lang="th-TH" dirty="0" smtClean="0">
                <a:latin typeface="Angsana New" pitchFamily="18" charset="-34"/>
              </a:rPr>
              <a:t>เป็นการถ่ายทอดความรู้สู่คนภายในองค์กรเช่น การฝึกอบรมการประชุม การหมุนเวียนงาน ฯลฯ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บทบาทและหน้าที่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b="1" dirty="0" smtClean="0"/>
              <a:t>ผู้บริหารสถานศึกษา </a:t>
            </a:r>
            <a:r>
              <a:rPr lang="th-TH" b="1" dirty="0" err="1" smtClean="0"/>
              <a:t>กศน.</a:t>
            </a:r>
            <a:r>
              <a:rPr lang="th-TH" b="1" dirty="0" smtClean="0"/>
              <a:t> </a:t>
            </a:r>
            <a:r>
              <a:rPr lang="th-TH" dirty="0" smtClean="0"/>
              <a:t>จะต้องมีบทบาทหน้าที่ในการบริหาร</a:t>
            </a:r>
            <a:r>
              <a:rPr lang="th-TH" dirty="0"/>
              <a:t>และจัดการศึกษานอกระบบ และการเรียนรู้ตามอัธยาศัย </a:t>
            </a:r>
            <a:r>
              <a:rPr lang="th-TH" dirty="0" smtClean="0"/>
              <a:t>โดยเฉพาะด้านการจัดกิจกรรมการเรียนการสอนให้แก่นักศึกษา </a:t>
            </a:r>
            <a:r>
              <a:rPr lang="th-TH" dirty="0"/>
              <a:t>และผู้เรียนได้รับการศึกษาที่ต่อเนื่องจากการศึกษาในระบบโรงเรียน เพื่อพัฒนาสภาพความเป็นอยู่ตลอดชีวิต</a:t>
            </a:r>
            <a:endParaRPr lang="en-US" dirty="0"/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โดยมีหลักการจัด</a:t>
            </a:r>
            <a:r>
              <a:rPr lang="th-TH" dirty="0"/>
              <a:t>การศึกษาและการเรียนรู้ให้แก่ทุก</a:t>
            </a:r>
            <a:r>
              <a:rPr lang="th-TH" dirty="0" smtClean="0"/>
              <a:t>กลุ่มเป้าหมายอย่างมีคุณภาพและทั่วถึง  ตรงกับ</a:t>
            </a:r>
            <a:r>
              <a:rPr lang="th-TH" dirty="0"/>
              <a:t>สภาพปัญหาและความ</a:t>
            </a:r>
            <a:r>
              <a:rPr lang="th-TH" dirty="0" smtClean="0"/>
              <a:t>ต้องการของผู้เรียน  </a:t>
            </a:r>
            <a:endParaRPr lang="en-US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ภารกิจด้านการบริหารจัดการหลักสูตร </a:t>
            </a:r>
            <a:r>
              <a:rPr lang="th-TH" dirty="0" err="1" smtClean="0"/>
              <a:t>กศน.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1. พัฒนาหลักสูตรท้องถิ่นของสถานศึกษา และกระบวนการเรียนรู้</a:t>
            </a:r>
            <a:br>
              <a:rPr lang="th-TH" dirty="0" smtClean="0"/>
            </a:br>
            <a:r>
              <a:rPr lang="th-TH" dirty="0" smtClean="0"/>
              <a:t>2. วัดผล ประเมินผลและเทียบโอนผลการเรียน</a:t>
            </a:r>
            <a:br>
              <a:rPr lang="th-TH" dirty="0" smtClean="0"/>
            </a:br>
            <a:r>
              <a:rPr lang="th-TH" dirty="0" smtClean="0"/>
              <a:t>3. วิจัยเพื่อพัฒนาคุณภาพการศึกษา</a:t>
            </a:r>
            <a:br>
              <a:rPr lang="th-TH" dirty="0" smtClean="0"/>
            </a:br>
            <a:r>
              <a:rPr lang="th-TH" dirty="0" smtClean="0"/>
              <a:t>4. พัฒนาสื่อ นวัตกรรม และเทคโนโลยีทางการศึกษา</a:t>
            </a:r>
            <a:br>
              <a:rPr lang="th-TH" dirty="0" smtClean="0"/>
            </a:br>
            <a:r>
              <a:rPr lang="th-TH" dirty="0" smtClean="0"/>
              <a:t>5. แสวงหาและพัฒนาแหล่งเรียนรู้</a:t>
            </a:r>
            <a:br>
              <a:rPr lang="th-TH" dirty="0" smtClean="0"/>
            </a:br>
            <a:r>
              <a:rPr lang="th-TH" dirty="0" smtClean="0"/>
              <a:t>6. นิเทศการและแนะแนวการศึกษา</a:t>
            </a:r>
            <a:br>
              <a:rPr lang="th-TH" dirty="0" smtClean="0"/>
            </a:br>
            <a:r>
              <a:rPr lang="th-TH" dirty="0" smtClean="0"/>
              <a:t>7. พัฒนาระบบการประกันคุณภาพภายในสถานศึกษา</a:t>
            </a:r>
            <a:br>
              <a:rPr lang="th-TH" dirty="0" smtClean="0"/>
            </a:br>
            <a:r>
              <a:rPr lang="th-TH" dirty="0" smtClean="0"/>
              <a:t>8. ส่งเสริมและให้บริการความรู้แก่ชุมชน</a:t>
            </a:r>
            <a:br>
              <a:rPr lang="th-TH" dirty="0" smtClean="0"/>
            </a:br>
            <a:r>
              <a:rPr lang="th-TH" dirty="0" smtClean="0"/>
              <a:t>9. ประสานความร่วมมือกับภาคีเครือข่าย</a:t>
            </a:r>
            <a:br>
              <a:rPr lang="th-TH" dirty="0" smtClean="0"/>
            </a:br>
            <a:r>
              <a:rPr lang="th-TH" dirty="0" smtClean="0"/>
              <a:t>10. แลกเปลี่ยนเรียนรู้กับองค์กรและสถาบันอื่นที่จัดการศึกษาทั้งในและต่างประเทศ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การบริหารจัดการหลักสูตร </a:t>
            </a:r>
            <a:r>
              <a:rPr lang="th-TH" dirty="0" err="1" smtClean="0"/>
              <a:t>กศน.</a:t>
            </a:r>
            <a:r>
              <a:rPr lang="th-TH" b="1" dirty="0" smtClean="0"/>
              <a:t> 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</a:t>
            </a:r>
          </a:p>
          <a:p>
            <a:pPr>
              <a:buNone/>
            </a:pPr>
            <a:r>
              <a:rPr lang="th-TH" b="1" dirty="0" smtClean="0"/>
              <a:t>1.พัฒนาหลักสูตรและกระบวนการเรียนรู้ </a:t>
            </a:r>
            <a:r>
              <a:rPr lang="th-TH" dirty="0" smtClean="0"/>
              <a:t>เพื่อให้ผู้เรียนมี</a:t>
            </a:r>
            <a:endParaRPr lang="en-US" dirty="0"/>
          </a:p>
          <a:p>
            <a:pPr>
              <a:buNone/>
            </a:pPr>
            <a:r>
              <a:rPr lang="th-TH" b="1" dirty="0" smtClean="0"/>
              <a:t>		</a:t>
            </a:r>
            <a:r>
              <a:rPr lang="th-TH" dirty="0" smtClean="0"/>
              <a:t>1.</a:t>
            </a:r>
            <a:r>
              <a:rPr lang="th-TH" dirty="0"/>
              <a:t>ความรู้พื้นฐานเพื่อการศึกษาและการเรียนรู้ ( การอ่านออกเขียนได้ในภาษาหลักและภาษารอง คิดเป็น ทำเป็น และแก้ปัญหาเป็น </a:t>
            </a:r>
            <a:r>
              <a:rPr lang="en-US" dirty="0"/>
              <a:t>= </a:t>
            </a:r>
            <a:r>
              <a:rPr lang="th-TH" b="1" dirty="0"/>
              <a:t>พอประมาณ</a:t>
            </a:r>
            <a:r>
              <a:rPr lang="th-TH" dirty="0"/>
              <a:t>)</a:t>
            </a:r>
            <a:endParaRPr lang="en-US" dirty="0"/>
          </a:p>
          <a:p>
            <a:pPr>
              <a:buNone/>
            </a:pPr>
            <a:r>
              <a:rPr lang="th-TH" dirty="0" smtClean="0"/>
              <a:t>		2.</a:t>
            </a:r>
            <a:r>
              <a:rPr lang="th-TH" dirty="0"/>
              <a:t>ศักยภาพในการแสวงหาความรู้เพิ่มเติมที่ตรงกับสภาพปัญหาและความต้องการอย่างมีคุณภาพและประสิทธิภาพ (การเรียนรู้ที่เหมาะสมใน</a:t>
            </a:r>
            <a:r>
              <a:rPr lang="th-TH" dirty="0" smtClean="0"/>
              <a:t>รูปแบบและเนื้อหาต่างๆ </a:t>
            </a:r>
            <a:r>
              <a:rPr lang="en-US" dirty="0"/>
              <a:t>= </a:t>
            </a:r>
            <a:r>
              <a:rPr lang="th-TH" b="1" dirty="0"/>
              <a:t>มีภูมิคุ้มกัน</a:t>
            </a:r>
            <a:r>
              <a:rPr lang="th-TH" dirty="0"/>
              <a:t>)</a:t>
            </a:r>
            <a:endParaRPr lang="en-US" dirty="0"/>
          </a:p>
          <a:p>
            <a:pPr>
              <a:buNone/>
            </a:pPr>
            <a:r>
              <a:rPr lang="th-TH" dirty="0" smtClean="0"/>
              <a:t>		3.ความคิด</a:t>
            </a:r>
            <a:r>
              <a:rPr lang="th-TH" dirty="0"/>
              <a:t>สร้างสรรค์ที่มีวิสัยทัศน์ มีคุณธรรม และสามารถดำรงชีวิตในสังคมโลกอย่างสันติสุข (การเตรียมเพื่ออนาคต </a:t>
            </a:r>
            <a:r>
              <a:rPr lang="en-US" dirty="0"/>
              <a:t>= </a:t>
            </a:r>
            <a:r>
              <a:rPr lang="th-TH" b="1" dirty="0"/>
              <a:t>มีเหตุผล</a:t>
            </a:r>
            <a:r>
              <a:rPr lang="th-TH" dirty="0"/>
              <a:t>)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การบริหารจัดการหลักสูตร </a:t>
            </a:r>
            <a:r>
              <a:rPr lang="th-TH" dirty="0" err="1" smtClean="0"/>
              <a:t>กศน.</a:t>
            </a:r>
            <a:r>
              <a:rPr lang="th-TH" b="1" dirty="0" smtClean="0"/>
              <a:t> 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40277"/>
          </a:xfrm>
        </p:spPr>
        <p:txBody>
          <a:bodyPr>
            <a:normAutofit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2.การวัดผล ประเมินผลและเทียบโอนผลการเรียน</a:t>
            </a:r>
            <a:r>
              <a:rPr lang="th-TH" dirty="0" smtClean="0"/>
              <a:t>	</a:t>
            </a:r>
          </a:p>
          <a:p>
            <a:pPr>
              <a:buNone/>
            </a:pPr>
            <a:r>
              <a:rPr lang="th-TH" dirty="0" smtClean="0"/>
              <a:t>		เพื่อตรวจสอบระดับความรู้ ความสามารถและสามารถนำประสบการณ์ชีวิตของผู้เรียนมาเทียบเคียงกับการศึกษาในระบบ หรือนอกระบบโรงเรียนได้ เพื่อใช้ประโยชน์ในการศึกษาต่อ การมีงานทำ และเพิ่มความเชื่อมั่นในตน</a:t>
            </a:r>
          </a:p>
          <a:p>
            <a:pPr>
              <a:buNone/>
            </a:pPr>
            <a:r>
              <a:rPr lang="th-TH" b="1" dirty="0" smtClean="0"/>
              <a:t>3.วิจัยเพื่อพัฒนาคุณภาพการศึกษา</a:t>
            </a:r>
          </a:p>
          <a:p>
            <a:pPr>
              <a:buNone/>
            </a:pPr>
            <a:r>
              <a:rPr lang="th-TH" dirty="0" smtClean="0"/>
              <a:t>		เพื่อการแสวงหาแนวทางหรือนวัตกรรมเรียนรู้ ที่สนองตอบต่อความต้องการของสังคมปัจจุบัน และมีภูมิต้านทานต่อการเปลี่ยนแปลงของสังคมไทยและสังคมโลกในอนาคต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การบริหารจัดการหลักสูตร </a:t>
            </a:r>
            <a:r>
              <a:rPr lang="th-TH" dirty="0" err="1" smtClean="0"/>
              <a:t>กศน.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4.พัฒนาสื่อ นวัตกรรม</a:t>
            </a:r>
          </a:p>
          <a:p>
            <a:pPr>
              <a:buNone/>
            </a:pPr>
            <a:r>
              <a:rPr lang="th-TH" dirty="0" smtClean="0"/>
              <a:t>		เพื่อแสวงหาวิธีการ และอุปกรณ์การเรียนการสอนที่สอดคล้องกับสภาพปัญหา สังคมสิ่งแวดล้อม และความต้องการ และสร้างแรงจูงใจให้แก่ผู้เรียนแต่ละกลุ่มเป้าหมาย</a:t>
            </a:r>
          </a:p>
          <a:p>
            <a:pPr>
              <a:buNone/>
            </a:pPr>
            <a:r>
              <a:rPr lang="th-TH" b="1" dirty="0" smtClean="0"/>
              <a:t>5.แสวงหาและพัฒนาแหล่งเรียนรู้</a:t>
            </a:r>
          </a:p>
          <a:p>
            <a:pPr>
              <a:buNone/>
            </a:pPr>
            <a:r>
              <a:rPr lang="th-TH" dirty="0" smtClean="0"/>
              <a:t>		เพื่อจัดหาแหล่งความความรู้ที่มีคุณภาพและหลากหลาย ตรงกับความสนใจ และการนำความรู้ไปใช้ประโยชน์ของผู้เรียน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การบริหารจัดการหลักสูตร </a:t>
            </a:r>
            <a:r>
              <a:rPr lang="th-TH" dirty="0" err="1" smtClean="0"/>
              <a:t>กศน.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6.นิเทศและแนะแนวการศึกษา</a:t>
            </a:r>
          </a:p>
          <a:p>
            <a:pPr>
              <a:buNone/>
            </a:pPr>
            <a:r>
              <a:rPr lang="th-TH" dirty="0" smtClean="0"/>
              <a:t>		เพื่อช่วยเหลือ สนับสนุน ภูมิปัญญาท้องถิ่น วิทยากรจากภาคีเครือข่าย ครู </a:t>
            </a:r>
            <a:r>
              <a:rPr lang="th-TH" dirty="0" err="1" smtClean="0"/>
              <a:t>กศน.</a:t>
            </a:r>
            <a:r>
              <a:rPr lang="th-TH" dirty="0" smtClean="0"/>
              <a:t>ตำบล และผู้เรียน ให้สามารถจัดกิจกรรมการเรียนการสอนอย่างมีประสิทธิภาพ</a:t>
            </a:r>
          </a:p>
          <a:p>
            <a:pPr>
              <a:buNone/>
            </a:pPr>
            <a:r>
              <a:rPr lang="th-TH" b="1" dirty="0" smtClean="0"/>
              <a:t>7.พัฒนาระบบการประกันคุณภาพ</a:t>
            </a:r>
          </a:p>
          <a:p>
            <a:pPr>
              <a:buNone/>
            </a:pPr>
            <a:r>
              <a:rPr lang="th-TH" dirty="0" smtClean="0"/>
              <a:t>		เพื่อจัดระบบการเรียนการสอนของสถานศึกษาให้มีคุณภาพและมาตรฐาน และพัฒนาสู่ความเป็นมาตรฐานสากล</a:t>
            </a:r>
          </a:p>
          <a:p>
            <a:pPr>
              <a:buNone/>
            </a:pPr>
            <a:r>
              <a:rPr lang="th-TH" b="1" dirty="0" smtClean="0"/>
              <a:t>8.ส่งเสริมและให้บริการความรู้แก่ชุมชน</a:t>
            </a:r>
          </a:p>
          <a:p>
            <a:pPr>
              <a:buNone/>
            </a:pPr>
            <a:r>
              <a:rPr lang="th-TH" dirty="0" smtClean="0"/>
              <a:t>		เพื่อเพิ่มโอกาสทางการศึกษาให้แก่ประชาชนทั่วไปอย่างต่อเนื่องและทั่วถึง ด้วยการจัดการเรียนรู้ที่หลากหลายเนื้อหาและรูปแบบ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685</TotalTime>
  <Words>878</Words>
  <Application>Microsoft Office PowerPoint</Application>
  <PresentationFormat>On-screen Show (4:3)</PresentationFormat>
  <Paragraphs>171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ภาวะผู้นำทางวิชาการ</vt:lpstr>
      <vt:lpstr> ภาวะผู้นำทางวิชาการ</vt:lpstr>
      <vt:lpstr>  ตอนที่ 1  การบริหารจัดการหลักสูตรสถานศึกษา </vt:lpstr>
      <vt:lpstr> บทบาทและหน้าที่ </vt:lpstr>
      <vt:lpstr>ภารกิจด้านการบริหารจัดการหลักสูตร กศน.</vt:lpstr>
      <vt:lpstr>การบริหารจัดการหลักสูตร กศน.  </vt:lpstr>
      <vt:lpstr>การบริหารจัดการหลักสูตร กศน.  </vt:lpstr>
      <vt:lpstr>การบริหารจัดการหลักสูตร กศน.</vt:lpstr>
      <vt:lpstr>การบริหารจัดการหลักสูตร กศน. </vt:lpstr>
      <vt:lpstr>การบริหารจัดการหลักสูตร กศน.  </vt:lpstr>
      <vt:lpstr>ขั้นตอนการบริหารจัดการ </vt:lpstr>
      <vt:lpstr>ขั้นตอนการบริหารจัดการ</vt:lpstr>
      <vt:lpstr>ขั้นตอนการบริหารจัดการ</vt:lpstr>
      <vt:lpstr>ตอนที่2  การสร้างพลังเครือข่ายเพื่อปฏิรูปการเรียนรู้</vt:lpstr>
      <vt:lpstr>ระดับของความร่วมมือกับภาคีเครือข่าย</vt:lpstr>
      <vt:lpstr>ระดับของความร่วมมือกับภาคีเครือข่าย</vt:lpstr>
      <vt:lpstr>ประเภทของภาคีเครือข่าย</vt:lpstr>
      <vt:lpstr>ขั้นตอนและวิธีดำเนินการ</vt:lpstr>
      <vt:lpstr>ขั้นตอนการบริหารจัดการ</vt:lpstr>
      <vt:lpstr>ตอนที่ 3 กระบวนการสร้างองค์ความรู้แห่งการเรียนรู้</vt:lpstr>
      <vt:lpstr>การสร้างองค์กรแห่งการเรียนรู้ในสถานศึกษา</vt:lpstr>
      <vt:lpstr>หลักการสร้างองค์ความรู้</vt:lpstr>
      <vt:lpstr>หลักการสร้างองค์ความรู้</vt:lpstr>
      <vt:lpstr>หลักการสร้างองค์ความรู้</vt:lpstr>
      <vt:lpstr>ทฤษฎีการสร้างความรู้ (Constructivism)</vt:lpstr>
      <vt:lpstr>ทฤษฎีพหุปัญญา (Multiple Intelligence) </vt:lpstr>
      <vt:lpstr>ทฤษฎีพหุปัญญา (Multiple Intelligence) </vt:lpstr>
      <vt:lpstr>การจัดการความรู้ (Knowledge Management)</vt:lpstr>
      <vt:lpstr>การจัดการความรู้ (Knowledge Management)</vt:lpstr>
      <vt:lpstr>การจัดการความรู้ (Knowledge Management)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ภาวะผู้นำทางวิชาการ</dc:title>
  <dc:creator>COM</dc:creator>
  <cp:lastModifiedBy>COM</cp:lastModifiedBy>
  <cp:revision>71</cp:revision>
  <dcterms:created xsi:type="dcterms:W3CDTF">2012-04-29T08:16:30Z</dcterms:created>
  <dcterms:modified xsi:type="dcterms:W3CDTF">2012-04-30T14:17:09Z</dcterms:modified>
</cp:coreProperties>
</file>